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1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Lst>
  <p:sldSz cx="9144000" cy="5143500" type="screen16x9"/>
  <p:notesSz cx="6858000" cy="9144000"/>
  <p:embeddedFontLst>
    <p:embeddedFont>
      <p:font typeface="Anonymous Pro" panose="020B0604020202020204" charset="0"/>
      <p:regular r:id="rId157"/>
      <p:bold r:id="rId158"/>
      <p:italic r:id="rId159"/>
      <p:boldItalic r:id="rId160"/>
    </p:embeddedFont>
    <p:embeddedFont>
      <p:font typeface="Coming Soon" panose="020B0604020202020204" charset="0"/>
      <p:regular r:id="rId161"/>
    </p:embeddedFont>
    <p:embeddedFont>
      <p:font typeface="Concert One" pitchFamily="2" charset="0"/>
      <p:regular r:id="rId162"/>
    </p:embeddedFont>
    <p:embeddedFont>
      <p:font typeface="Consolas" panose="020B0609020204030204" pitchFamily="49" charset="0"/>
      <p:regular r:id="rId163"/>
      <p:bold r:id="rId164"/>
      <p:italic r:id="rId165"/>
      <p:boldItalic r:id="rId166"/>
    </p:embeddedFont>
    <p:embeddedFont>
      <p:font typeface="Livvic" pitchFamily="2" charset="0"/>
      <p:regular r:id="rId167"/>
      <p:bold r:id="rId168"/>
      <p:italic r:id="rId169"/>
      <p:boldItalic r:id="rId170"/>
    </p:embeddedFont>
    <p:embeddedFont>
      <p:font typeface="Livvic Medium" pitchFamily="2" charset="0"/>
      <p:regular r:id="rId171"/>
      <p:bold r:id="rId172"/>
      <p:italic r:id="rId173"/>
      <p:boldItalic r:id="rId174"/>
    </p:embeddedFont>
    <p:embeddedFont>
      <p:font typeface="Roboto" panose="02000000000000000000" pitchFamily="2" charset="0"/>
      <p:regular r:id="rId175"/>
      <p:bold r:id="rId176"/>
      <p:italic r:id="rId177"/>
      <p:boldItalic r:id="rId178"/>
    </p:embeddedFont>
    <p:embeddedFont>
      <p:font typeface="Roboto Mono" panose="00000009000000000000" pitchFamily="49" charset="0"/>
      <p:regular r:id="rId179"/>
      <p:bold r:id="rId180"/>
      <p:italic r:id="rId181"/>
      <p:boldItalic r:id="rId182"/>
    </p:embeddedFont>
    <p:embeddedFont>
      <p:font typeface="Roboto Mono Medium" panose="00000009000000000000" pitchFamily="49" charset="0"/>
      <p:regular r:id="rId183"/>
      <p:bold r:id="rId184"/>
      <p:italic r:id="rId185"/>
      <p:boldItalic r:id="rId186"/>
    </p:embeddedFont>
    <p:embeddedFont>
      <p:font typeface="Roboto Mono SemiBold" panose="020B0604020202020204" charset="0"/>
      <p:regular r:id="rId187"/>
      <p:bold r:id="rId188"/>
      <p:italic r:id="rId189"/>
      <p:boldItalic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1B2A9A-86FA-4A57-BF37-29257E474014}">
  <a:tblStyle styleId="{441B2A9A-86FA-4A57-BF37-29257E4740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94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3.fntdata"/><Relationship Id="rId170" Type="http://schemas.openxmlformats.org/officeDocument/2006/relationships/font" Target="fonts/font14.fntdata"/><Relationship Id="rId191"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4.fntdata"/><Relationship Id="rId181" Type="http://schemas.openxmlformats.org/officeDocument/2006/relationships/font" Target="fonts/font25.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5.fntdata"/><Relationship Id="rId192"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5.fntdata"/><Relationship Id="rId182" Type="http://schemas.openxmlformats.org/officeDocument/2006/relationships/font" Target="fonts/font26.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16.fntdata"/><Relationship Id="rId193"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1.fntdata"/><Relationship Id="rId188"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6.fntdata"/><Relationship Id="rId183"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fntdata"/><Relationship Id="rId178"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7.fntdata"/><Relationship Id="rId194"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7.fntdata"/><Relationship Id="rId184" Type="http://schemas.openxmlformats.org/officeDocument/2006/relationships/font" Target="fonts/font28.fntdata"/><Relationship Id="rId189" Type="http://schemas.openxmlformats.org/officeDocument/2006/relationships/font" Target="fonts/font3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8.fntdata"/><Relationship Id="rId179" Type="http://schemas.openxmlformats.org/officeDocument/2006/relationships/font" Target="fonts/font23.fntdata"/><Relationship Id="rId195" Type="http://schemas.microsoft.com/office/2016/11/relationships/changesInfo" Target="changesInfos/changesInfo1.xml"/><Relationship Id="rId190" Type="http://schemas.openxmlformats.org/officeDocument/2006/relationships/font" Target="fonts/font3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8.fntdata"/><Relationship Id="rId169" Type="http://schemas.openxmlformats.org/officeDocument/2006/relationships/font" Target="fonts/font13.fntdata"/><Relationship Id="rId185"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24.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9.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9.fntdata"/><Relationship Id="rId186" Type="http://schemas.openxmlformats.org/officeDocument/2006/relationships/font" Target="fonts/font30.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20.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0.fntdata"/><Relationship Id="rId187" Type="http://schemas.openxmlformats.org/officeDocument/2006/relationships/font" Target="fonts/font31.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notesMaster" Target="notesMasters/notesMaster1.xml"/><Relationship Id="rId177" Type="http://schemas.openxmlformats.org/officeDocument/2006/relationships/font" Target="fonts/font21.fntdata"/><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 PATEL" userId="45041f7435f4e542" providerId="LiveId" clId="{88C4E5CA-A042-4B53-9DE4-3021F1FA7F74}"/>
    <pc:docChg chg="modSld sldOrd">
      <pc:chgData name="LALIT PATEL" userId="45041f7435f4e542" providerId="LiveId" clId="{88C4E5CA-A042-4B53-9DE4-3021F1FA7F74}" dt="2024-07-08T08:03:41.007" v="17" actId="400"/>
      <pc:docMkLst>
        <pc:docMk/>
      </pc:docMkLst>
      <pc:sldChg chg="ord modNotes">
        <pc:chgData name="LALIT PATEL" userId="45041f7435f4e542" providerId="LiveId" clId="{88C4E5CA-A042-4B53-9DE4-3021F1FA7F74}" dt="2024-07-08T07:44:26.964" v="16"/>
        <pc:sldMkLst>
          <pc:docMk/>
          <pc:sldMk cId="0" sldId="260"/>
        </pc:sldMkLst>
      </pc:sldChg>
      <pc:sldChg chg="modSp modAnim modNotes">
        <pc:chgData name="LALIT PATEL" userId="45041f7435f4e542" providerId="LiveId" clId="{88C4E5CA-A042-4B53-9DE4-3021F1FA7F74}" dt="2024-07-08T08:03:41.007" v="17" actId="400"/>
        <pc:sldMkLst>
          <pc:docMk/>
          <pc:sldMk cId="0" sldId="292"/>
        </pc:sldMkLst>
        <pc:spChg chg="mod">
          <ac:chgData name="LALIT PATEL" userId="45041f7435f4e542" providerId="LiveId" clId="{88C4E5CA-A042-4B53-9DE4-3021F1FA7F74}" dt="2024-07-08T08:03:41.007" v="17" actId="400"/>
          <ac:spMkLst>
            <pc:docMk/>
            <pc:sldMk cId="0" sldId="292"/>
            <ac:spMk id="66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b885583ba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b885583ba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b9f6a4bde0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b9f6a4bde0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f139d24e7b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f139d24e7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022203bdd0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022203bdd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022203bdd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022203bdd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f139d24e7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f139d24e7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2022203bdd0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2022203bdd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f12943288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f12943288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022203bdd0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2022203bdd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f12943288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f12943288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2022203bdd0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2022203bdd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087d83c62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2087d83c6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b9b65a2781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b9b65a278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f12943288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f12943288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f12943288a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f12943288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087d83c57e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087d83c57e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f12943288a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f12943288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087d83c62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2087d83c62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087d83c62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087d83c62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f12943288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f12943288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087d83c62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2087d83c62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f12943288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f12943288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f12943288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f12943288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b9f6a4bde0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b9f6a4bde0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f12943288a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f12943288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208f6fe781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208f6fe781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208f6fe781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208f6fe781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208f6fe8208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208f6fe8208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208f6fe8208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208f6fe8208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08f6fe8208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208f6fe8208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208f6fe8208_2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208f6fe8208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08f6fe8208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208f6fe8208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08f6fe8208_2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08f6fe8208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208f6fe8208_2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208f6fe8208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9b65a2781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b9b65a2781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208f6fe8208_2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208f6fe8208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208f6fe8208_2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208f6fe8208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208f6fe8208_2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208f6fe8208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08f6fe8208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08f6fe8208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b61c593904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b61c59390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08f6fe8208_2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08f6fe8208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08f6fe8208_2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208f6fe8208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08f6fe8208_2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08f6fe8208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08f6fe8208_2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08f6fe8208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1b61c593904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1b61c59390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b9b65a2781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b9b65a278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0f77aad81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0f77aad81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f4427f6180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f4427f618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0f77aad810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0f77aad81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f4427f6180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f4427f618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20f77aad81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20f77aad81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f4427f6180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f4427f618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f4427f6180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f4427f6180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f4427f618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f4427f618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20f77aad81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20f77aad81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21697e79959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21697e79959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b9b65a278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b9b65a278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21697e79959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21697e79959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21697e79959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21697e7995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20f77aad81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20f77aad81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1697e79959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1697e7995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b9b65a2781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b9b65a2781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bd5665b17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bd5665b17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bd5665b17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bd5665b17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bd5665b179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bd5665b17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53034354b_0_24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bd58b7c4f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bd58b7c4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bd58b7c4f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bd58b7c4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bd5665b179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bd5665b17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bd5665b17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bd5665b17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bd5665b17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bd5665b17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bd5665b179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bd5665b17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bd5665b179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bd5665b17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bd5665b179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bd5665b17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bd5665b179_1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bd5665b179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c10896ce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c10896ce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b9f6a4bde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b9f6a4bde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c142b6e7f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c142b6e7f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c2ac649f4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c2ac649f4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c142b6e7f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c142b6e7f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c142b6e7f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c142b6e7f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c142b6e7f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c142b6e7f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c2ac649f48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c2ac649f48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c142b6e7f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c142b6e7f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c142b6e7f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c142b6e7f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c2ac649f4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c2ac649f4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c2ac649f48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c2ac649f48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b885583ba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b885583b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c185b6366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c185b636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c185b6366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c185b6366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54d3ac22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54d3ac2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54d3ac225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54d3ac22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54d3ac225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54d3ac225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54d3ac225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54d3ac225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c30042a9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c30042a9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c30042a99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c30042a9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c30042a99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c30042a9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c30042a99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c30042a99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c393095ab2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c393095ab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c393095a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c393095a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cc2056878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cc205687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cea9e203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cea9e203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cea9e20335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cea9e2033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cea9e20335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cea9e2033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d991850c7b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d991850c7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d991850c7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d991850c7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d991850c7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d991850c7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d991850c7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d991850c7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b892ff6d1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b892ff6d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d991850c7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d991850c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d991850c7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d991850c7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fc3fcf16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fc3fcf16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fc3fcf162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fc3fcf162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fc3fcf162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fc3fcf162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fc3fcf162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fc3fcf16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fc3fcf162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fc3fcf162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fc3fcf162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fc3fcf162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d991850c7b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d991850c7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d991850c7b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1d991850c7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b9f6a4bde0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b9f6a4bde0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fa710f89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1fa710f89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fa710f89e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fa710f89e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fa710f89e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fa710f89e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fa710f89e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fa710f89e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fa710f89e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fa710f89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fa710f89e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fa710f89e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0326d22321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0326d223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fa710f89e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fa710f89e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fa710f89e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fa710f89e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fa710f89ef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fa710f89e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b9b65a2781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b9b65a278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fa710f89e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fa710f89e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08f6fe820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08f6fe820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08f6fe8208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208f6fe8208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08f6fe8208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08f6fe8208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08f6fe8208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08f6fe8208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08f6fe8208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08f6fe8208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08f6fe8208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08f6fe8208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08f6fe8208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08f6fe820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8f6fe8208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8f6fe8208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08f6fe8208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08f6fe8208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77e31443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08f6fe8208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208f6fe8208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08f6fe8208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208f6fe8208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062c1ae4e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2062c1ae4e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062c1ae4e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062c1ae4e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062c1ae4e9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062c1ae4e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062c1ae4e9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062c1ae4e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062c1ae4e9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062c1ae4e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f139d24e7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f139d24e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062c1ae4e9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062c1ae4e9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f139d24e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f139d24e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bit.ly/2TtBDfr" TargetMode="External"/><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t="16734" r="8892" b="18300"/>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t="16734" r="8892" b="18300"/>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a:stretch/>
        </p:blipFill>
        <p:spPr>
          <a:xfrm>
            <a:off x="1974100" y="324738"/>
            <a:ext cx="5195775" cy="4494025"/>
          </a:xfrm>
          <a:prstGeom prst="rect">
            <a:avLst/>
          </a:prstGeom>
          <a:noFill/>
          <a:ln>
            <a:noFill/>
          </a:ln>
        </p:spPr>
      </p:pic>
      <p:sp>
        <p:nvSpPr>
          <p:cNvPr id="59" name="Google Shape;59;p11"/>
          <p:cNvSpPr txBox="1">
            <a:spLocks noGrp="1"/>
          </p:cNvSpPr>
          <p:nvPr>
            <p:ph type="title" hasCustomPrompt="1"/>
          </p:nvPr>
        </p:nvSpPr>
        <p:spPr>
          <a:xfrm>
            <a:off x="2838275" y="1645347"/>
            <a:ext cx="4001700" cy="113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7200"/>
              <a:buNone/>
              <a:defRPr sz="7200" b="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a:solidFill>
                  <a:schemeClr val="dk2"/>
                </a:solidFill>
              </a:defRPr>
            </a:lvl1pPr>
            <a:lvl2pPr marL="914400" lvl="1" indent="-342900" algn="ctr">
              <a:spcBef>
                <a:spcPts val="1600"/>
              </a:spcBef>
              <a:spcAft>
                <a:spcPts val="0"/>
              </a:spcAft>
              <a:buClr>
                <a:schemeClr val="dk2"/>
              </a:buClr>
              <a:buSzPts val="1800"/>
              <a:buChar char="○"/>
              <a:defRPr sz="1800">
                <a:solidFill>
                  <a:schemeClr val="dk2"/>
                </a:solidFill>
              </a:defRPr>
            </a:lvl2pPr>
            <a:lvl3pPr marL="1371600" lvl="2" indent="-342900" algn="ctr">
              <a:spcBef>
                <a:spcPts val="1600"/>
              </a:spcBef>
              <a:spcAft>
                <a:spcPts val="0"/>
              </a:spcAft>
              <a:buClr>
                <a:schemeClr val="dk2"/>
              </a:buClr>
              <a:buSzPts val="1800"/>
              <a:buChar char="■"/>
              <a:defRPr sz="1800">
                <a:solidFill>
                  <a:schemeClr val="dk2"/>
                </a:solidFill>
              </a:defRPr>
            </a:lvl3pPr>
            <a:lvl4pPr marL="1828800" lvl="3" indent="-342900" algn="ctr">
              <a:spcBef>
                <a:spcPts val="1600"/>
              </a:spcBef>
              <a:spcAft>
                <a:spcPts val="0"/>
              </a:spcAft>
              <a:buClr>
                <a:schemeClr val="dk2"/>
              </a:buClr>
              <a:buSzPts val="1800"/>
              <a:buChar char="●"/>
              <a:defRPr sz="1800">
                <a:solidFill>
                  <a:schemeClr val="dk2"/>
                </a:solidFill>
              </a:defRPr>
            </a:lvl4pPr>
            <a:lvl5pPr marL="2286000" lvl="4" indent="-342900" algn="ctr">
              <a:spcBef>
                <a:spcPts val="1600"/>
              </a:spcBef>
              <a:spcAft>
                <a:spcPts val="0"/>
              </a:spcAft>
              <a:buClr>
                <a:schemeClr val="dk2"/>
              </a:buClr>
              <a:buSzPts val="1800"/>
              <a:buChar char="○"/>
              <a:defRPr sz="1800">
                <a:solidFill>
                  <a:schemeClr val="dk2"/>
                </a:solidFill>
              </a:defRPr>
            </a:lvl5pPr>
            <a:lvl6pPr marL="2743200" lvl="5" indent="-342900" algn="ctr">
              <a:spcBef>
                <a:spcPts val="1600"/>
              </a:spcBef>
              <a:spcAft>
                <a:spcPts val="0"/>
              </a:spcAft>
              <a:buClr>
                <a:schemeClr val="dk2"/>
              </a:buClr>
              <a:buSzPts val="1800"/>
              <a:buChar char="■"/>
              <a:defRPr sz="1800">
                <a:solidFill>
                  <a:schemeClr val="dk2"/>
                </a:solidFill>
              </a:defRPr>
            </a:lvl6pPr>
            <a:lvl7pPr marL="3200400" lvl="6" indent="-342900" algn="ctr">
              <a:spcBef>
                <a:spcPts val="1600"/>
              </a:spcBef>
              <a:spcAft>
                <a:spcPts val="0"/>
              </a:spcAft>
              <a:buClr>
                <a:schemeClr val="dk2"/>
              </a:buClr>
              <a:buSzPts val="1800"/>
              <a:buChar char="●"/>
              <a:defRPr sz="1800">
                <a:solidFill>
                  <a:schemeClr val="dk2"/>
                </a:solidFill>
              </a:defRPr>
            </a:lvl7pPr>
            <a:lvl8pPr marL="3657600" lvl="7" indent="-342900" algn="ctr">
              <a:spcBef>
                <a:spcPts val="1600"/>
              </a:spcBef>
              <a:spcAft>
                <a:spcPts val="0"/>
              </a:spcAft>
              <a:buClr>
                <a:schemeClr val="dk2"/>
              </a:buClr>
              <a:buSzPts val="1800"/>
              <a:buChar char="○"/>
              <a:defRPr sz="1800">
                <a:solidFill>
                  <a:schemeClr val="dk2"/>
                </a:solidFill>
              </a:defRPr>
            </a:lvl8pPr>
            <a:lvl9pPr marL="4114800" lvl="8" indent="-342900" algn="ctr">
              <a:spcBef>
                <a:spcPts val="1600"/>
              </a:spcBef>
              <a:spcAft>
                <a:spcPts val="1600"/>
              </a:spcAft>
              <a:buClr>
                <a:schemeClr val="dk2"/>
              </a:buClr>
              <a:buSzPts val="1800"/>
              <a:buChar char="■"/>
              <a:defRPr sz="1800">
                <a:solidFill>
                  <a:schemeClr val="dk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77" name="Google Shape;77;p14"/>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8" name="Google Shape;78;p14"/>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9" name="Google Shape;79;p14"/>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0" name="Google Shape;80;p14"/>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1" name="Google Shape;81;p14"/>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 name="Google Shape;82;p14"/>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3" name="Google Shape;83;p14"/>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89" name="Google Shape;89;p15"/>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90" name="Google Shape;90;p15"/>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2">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93" name="Google Shape;93;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94" name="Google Shape;94;p16"/>
          <p:cNvSpPr txBox="1">
            <a:spLocks noGrp="1"/>
          </p:cNvSpPr>
          <p:nvPr>
            <p:ph type="title"/>
          </p:nvPr>
        </p:nvSpPr>
        <p:spPr>
          <a:xfrm>
            <a:off x="602672" y="2010025"/>
            <a:ext cx="26958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95" name="Google Shape;95;p16"/>
          <p:cNvSpPr txBox="1">
            <a:spLocks noGrp="1"/>
          </p:cNvSpPr>
          <p:nvPr>
            <p:ph type="subTitle" idx="1"/>
          </p:nvPr>
        </p:nvSpPr>
        <p:spPr>
          <a:xfrm>
            <a:off x="839201" y="2389868"/>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96" name="Google Shape;96;p16"/>
          <p:cNvSpPr txBox="1">
            <a:spLocks noGrp="1"/>
          </p:cNvSpPr>
          <p:nvPr>
            <p:ph type="title" idx="2"/>
          </p:nvPr>
        </p:nvSpPr>
        <p:spPr>
          <a:xfrm>
            <a:off x="5845528" y="2010025"/>
            <a:ext cx="26958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97" name="Google Shape;97;p16"/>
          <p:cNvSpPr txBox="1">
            <a:spLocks noGrp="1"/>
          </p:cNvSpPr>
          <p:nvPr>
            <p:ph type="subTitle" idx="3"/>
          </p:nvPr>
        </p:nvSpPr>
        <p:spPr>
          <a:xfrm>
            <a:off x="5845522" y="2389875"/>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98" name="Google Shape;98;p16"/>
          <p:cNvSpPr txBox="1">
            <a:spLocks noGrp="1"/>
          </p:cNvSpPr>
          <p:nvPr>
            <p:ph type="title" idx="4"/>
          </p:nvPr>
        </p:nvSpPr>
        <p:spPr>
          <a:xfrm>
            <a:off x="602672" y="3449699"/>
            <a:ext cx="26958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99" name="Google Shape;99;p16"/>
          <p:cNvSpPr txBox="1">
            <a:spLocks noGrp="1"/>
          </p:cNvSpPr>
          <p:nvPr>
            <p:ph type="subTitle" idx="5"/>
          </p:nvPr>
        </p:nvSpPr>
        <p:spPr>
          <a:xfrm>
            <a:off x="839201" y="3838273"/>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00" name="Google Shape;100;p16"/>
          <p:cNvSpPr txBox="1">
            <a:spLocks noGrp="1"/>
          </p:cNvSpPr>
          <p:nvPr>
            <p:ph type="title" idx="6"/>
          </p:nvPr>
        </p:nvSpPr>
        <p:spPr>
          <a:xfrm>
            <a:off x="5845528" y="3449695"/>
            <a:ext cx="26958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01" name="Google Shape;101;p16"/>
          <p:cNvSpPr txBox="1">
            <a:spLocks noGrp="1"/>
          </p:cNvSpPr>
          <p:nvPr>
            <p:ph type="subTitle" idx="7"/>
          </p:nvPr>
        </p:nvSpPr>
        <p:spPr>
          <a:xfrm>
            <a:off x="5845522" y="3838276"/>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02" name="Google Shape;102;p16"/>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ercentages">
  <p:cSld name="BIG_NUMBER_1">
    <p:spTree>
      <p:nvGrpSpPr>
        <p:cNvPr id="1" name="Shape 103"/>
        <p:cNvGrpSpPr/>
        <p:nvPr/>
      </p:nvGrpSpPr>
      <p:grpSpPr>
        <a:xfrm>
          <a:off x="0" y="0"/>
          <a:ext cx="0" cy="0"/>
          <a:chOff x="0" y="0"/>
          <a:chExt cx="0" cy="0"/>
        </a:xfrm>
      </p:grpSpPr>
      <p:pic>
        <p:nvPicPr>
          <p:cNvPr id="104" name="Google Shape;104;p1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5" name="Google Shape;105;p17"/>
          <p:cNvPicPr preferRelativeResize="0"/>
          <p:nvPr/>
        </p:nvPicPr>
        <p:blipFill rotWithShape="1">
          <a:blip r:embed="rId3">
            <a:alphaModFix/>
          </a:blip>
          <a:srcRect b="61089"/>
          <a:stretch/>
        </p:blipFill>
        <p:spPr>
          <a:xfrm rot="635655">
            <a:off x="1848552" y="3058534"/>
            <a:ext cx="2068426" cy="1772790"/>
          </a:xfrm>
          <a:prstGeom prst="rect">
            <a:avLst/>
          </a:prstGeom>
          <a:noFill/>
          <a:ln>
            <a:noFill/>
          </a:ln>
        </p:spPr>
      </p:pic>
      <p:pic>
        <p:nvPicPr>
          <p:cNvPr id="106" name="Google Shape;106;p17"/>
          <p:cNvPicPr preferRelativeResize="0"/>
          <p:nvPr/>
        </p:nvPicPr>
        <p:blipFill rotWithShape="1">
          <a:blip r:embed="rId3">
            <a:alphaModFix/>
          </a:blip>
          <a:srcRect b="61089"/>
          <a:stretch/>
        </p:blipFill>
        <p:spPr>
          <a:xfrm rot="1903775">
            <a:off x="6763976" y="866659"/>
            <a:ext cx="2068425" cy="1772790"/>
          </a:xfrm>
          <a:prstGeom prst="rect">
            <a:avLst/>
          </a:prstGeom>
          <a:noFill/>
          <a:ln>
            <a:noFill/>
          </a:ln>
        </p:spPr>
      </p:pic>
      <p:pic>
        <p:nvPicPr>
          <p:cNvPr id="107" name="Google Shape;107;p17"/>
          <p:cNvPicPr preferRelativeResize="0"/>
          <p:nvPr/>
        </p:nvPicPr>
        <p:blipFill rotWithShape="1">
          <a:blip r:embed="rId4">
            <a:alphaModFix/>
          </a:blip>
          <a:srcRect r="1545" b="6838"/>
          <a:stretch/>
        </p:blipFill>
        <p:spPr>
          <a:xfrm>
            <a:off x="129175" y="134900"/>
            <a:ext cx="8374226" cy="4873724"/>
          </a:xfrm>
          <a:prstGeom prst="rect">
            <a:avLst/>
          </a:prstGeom>
          <a:noFill/>
          <a:ln>
            <a:noFill/>
          </a:ln>
        </p:spPr>
      </p:pic>
      <p:sp>
        <p:nvSpPr>
          <p:cNvPr id="108" name="Google Shape;108;p17"/>
          <p:cNvSpPr txBox="1">
            <a:spLocks noGrp="1"/>
          </p:cNvSpPr>
          <p:nvPr>
            <p:ph type="title" hasCustomPrompt="1"/>
          </p:nvPr>
        </p:nvSpPr>
        <p:spPr>
          <a:xfrm>
            <a:off x="13014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9" name="Google Shape;109;p17"/>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0" name="Google Shape;110;p17"/>
          <p:cNvSpPr txBox="1">
            <a:spLocks noGrp="1"/>
          </p:cNvSpPr>
          <p:nvPr>
            <p:ph type="title" idx="2" hasCustomPrompt="1"/>
          </p:nvPr>
        </p:nvSpPr>
        <p:spPr>
          <a:xfrm>
            <a:off x="352140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1" name="Google Shape;111;p17"/>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12" name="Google Shape;112;p17"/>
          <p:cNvSpPr txBox="1">
            <a:spLocks noGrp="1"/>
          </p:cNvSpPr>
          <p:nvPr>
            <p:ph type="title" idx="4" hasCustomPrompt="1"/>
          </p:nvPr>
        </p:nvSpPr>
        <p:spPr>
          <a:xfrm>
            <a:off x="57413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3" name="Google Shape;113;p17"/>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16" name="Google Shape;116;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17" name="Google Shape;117;p18"/>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8" name="Google Shape;118;p18"/>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9" name="Google Shape;119;p18"/>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0" name="Google Shape;120;p18"/>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1" name="Google Shape;121;p18"/>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p:cSld name="CAPTION_ONLY_1">
    <p:spTree>
      <p:nvGrpSpPr>
        <p:cNvPr id="1" name="Shape 122"/>
        <p:cNvGrpSpPr/>
        <p:nvPr/>
      </p:nvGrpSpPr>
      <p:grpSpPr>
        <a:xfrm>
          <a:off x="0" y="0"/>
          <a:ext cx="0" cy="0"/>
          <a:chOff x="0" y="0"/>
          <a:chExt cx="0" cy="0"/>
        </a:xfrm>
      </p:grpSpPr>
      <p:pic>
        <p:nvPicPr>
          <p:cNvPr id="123" name="Google Shape;123;p1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24" name="Google Shape;124;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5" name="Google Shape;125;p19"/>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126" name="Google Shape;126;p19"/>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7" name="Google Shape;127;p19"/>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128" name="Google Shape;128;p19"/>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BIG_NUMBER_1_1">
    <p:spTree>
      <p:nvGrpSpPr>
        <p:cNvPr id="1"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1" name="Google Shape;131;p20"/>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2" name="Google Shape;132;p20"/>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ix Columns">
  <p:cSld name="BIG_NUMBER_1_1_1">
    <p:spTree>
      <p:nvGrpSpPr>
        <p:cNvPr id="1"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35" name="Google Shape;135;p21"/>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36" name="Google Shape;136;p21"/>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37" name="Google Shape;137;p21"/>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21"/>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39" name="Google Shape;139;p21"/>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21"/>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1" name="Google Shape;141;p21"/>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21"/>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3" name="Google Shape;143;p21"/>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21"/>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5" name="Google Shape;145;p21"/>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6" name="Google Shape;146;p21"/>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7" name="Google Shape;147;p21"/>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8" name="Google Shape;148;p21"/>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 Credits">
  <p:cSld name="SECTION_TITLE_AND_DESCRIPTION_1_1_3">
    <p:spTree>
      <p:nvGrpSpPr>
        <p:cNvPr id="1" name="Shape 149"/>
        <p:cNvGrpSpPr/>
        <p:nvPr/>
      </p:nvGrpSpPr>
      <p:grpSpPr>
        <a:xfrm>
          <a:off x="0" y="0"/>
          <a:ext cx="0" cy="0"/>
          <a:chOff x="0" y="0"/>
          <a:chExt cx="0" cy="0"/>
        </a:xfrm>
      </p:grpSpPr>
      <p:pic>
        <p:nvPicPr>
          <p:cNvPr id="150" name="Google Shape;150;p2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51" name="Google Shape;151;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2" name="Google Shape;152;p22"/>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sp>
        <p:nvSpPr>
          <p:cNvPr id="153" name="Google Shape;153;p22"/>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pic>
        <p:nvPicPr>
          <p:cNvPr id="154" name="Google Shape;154;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55" name="Google Shape;155;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56" name="Google Shape;156;p22"/>
          <p:cNvSpPr txBox="1"/>
          <p:nvPr/>
        </p:nvSpPr>
        <p:spPr>
          <a:xfrm rot="420963">
            <a:off x="4549033" y="2333911"/>
            <a:ext cx="2308687" cy="1497649"/>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xmlns:ahyp="http://schemas.microsoft.com/office/drawing/2018/hyperlinkcolo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marL="0" lvl="0" indent="0" algn="ctr" rtl="0">
              <a:spcBef>
                <a:spcPts val="300"/>
              </a:spcBef>
              <a:spcAft>
                <a:spcPts val="0"/>
              </a:spcAft>
              <a:buNone/>
            </a:pP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3" name="Google Shape;173;p28"/>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74" name="Google Shape;174;p28"/>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75" name="Google Shape;175;p28"/>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76" name="Google Shape;176;p28"/>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6000"/>
              <a:buNone/>
              <a:defRPr sz="6000"/>
            </a:lvl1pPr>
            <a:lvl2pPr lvl="1" algn="ctr" rtl="0">
              <a:lnSpc>
                <a:spcPct val="80000"/>
              </a:lnSpc>
              <a:spcBef>
                <a:spcPts val="0"/>
              </a:spcBef>
              <a:spcAft>
                <a:spcPts val="0"/>
              </a:spcAft>
              <a:buClr>
                <a:srgbClr val="0B5394"/>
              </a:buClr>
              <a:buSzPts val="6000"/>
              <a:buNone/>
              <a:defRPr sz="6000">
                <a:solidFill>
                  <a:srgbClr val="0B5394"/>
                </a:solidFill>
              </a:defRPr>
            </a:lvl2pPr>
            <a:lvl3pPr lvl="2" algn="ctr" rtl="0">
              <a:lnSpc>
                <a:spcPct val="80000"/>
              </a:lnSpc>
              <a:spcBef>
                <a:spcPts val="0"/>
              </a:spcBef>
              <a:spcAft>
                <a:spcPts val="0"/>
              </a:spcAft>
              <a:buClr>
                <a:srgbClr val="0B5394"/>
              </a:buClr>
              <a:buSzPts val="6000"/>
              <a:buNone/>
              <a:defRPr sz="6000">
                <a:solidFill>
                  <a:srgbClr val="0B5394"/>
                </a:solidFill>
              </a:defRPr>
            </a:lvl3pPr>
            <a:lvl4pPr lvl="3" algn="ctr" rtl="0">
              <a:lnSpc>
                <a:spcPct val="80000"/>
              </a:lnSpc>
              <a:spcBef>
                <a:spcPts val="0"/>
              </a:spcBef>
              <a:spcAft>
                <a:spcPts val="0"/>
              </a:spcAft>
              <a:buClr>
                <a:srgbClr val="0B5394"/>
              </a:buClr>
              <a:buSzPts val="6000"/>
              <a:buNone/>
              <a:defRPr sz="6000">
                <a:solidFill>
                  <a:srgbClr val="0B5394"/>
                </a:solidFill>
              </a:defRPr>
            </a:lvl4pPr>
            <a:lvl5pPr lvl="4" algn="ctr" rtl="0">
              <a:lnSpc>
                <a:spcPct val="80000"/>
              </a:lnSpc>
              <a:spcBef>
                <a:spcPts val="0"/>
              </a:spcBef>
              <a:spcAft>
                <a:spcPts val="0"/>
              </a:spcAft>
              <a:buClr>
                <a:srgbClr val="0B5394"/>
              </a:buClr>
              <a:buSzPts val="6000"/>
              <a:buNone/>
              <a:defRPr sz="6000">
                <a:solidFill>
                  <a:srgbClr val="0B5394"/>
                </a:solidFill>
              </a:defRPr>
            </a:lvl5pPr>
            <a:lvl6pPr lvl="5" algn="ctr" rtl="0">
              <a:lnSpc>
                <a:spcPct val="80000"/>
              </a:lnSpc>
              <a:spcBef>
                <a:spcPts val="0"/>
              </a:spcBef>
              <a:spcAft>
                <a:spcPts val="0"/>
              </a:spcAft>
              <a:buClr>
                <a:srgbClr val="0B5394"/>
              </a:buClr>
              <a:buSzPts val="6000"/>
              <a:buNone/>
              <a:defRPr sz="6000">
                <a:solidFill>
                  <a:srgbClr val="0B5394"/>
                </a:solidFill>
              </a:defRPr>
            </a:lvl6pPr>
            <a:lvl7pPr lvl="6" algn="ctr" rtl="0">
              <a:lnSpc>
                <a:spcPct val="80000"/>
              </a:lnSpc>
              <a:spcBef>
                <a:spcPts val="0"/>
              </a:spcBef>
              <a:spcAft>
                <a:spcPts val="0"/>
              </a:spcAft>
              <a:buClr>
                <a:srgbClr val="0B5394"/>
              </a:buClr>
              <a:buSzPts val="6000"/>
              <a:buNone/>
              <a:defRPr sz="6000">
                <a:solidFill>
                  <a:srgbClr val="0B5394"/>
                </a:solidFill>
              </a:defRPr>
            </a:lvl7pPr>
            <a:lvl8pPr lvl="7" algn="ctr" rtl="0">
              <a:lnSpc>
                <a:spcPct val="80000"/>
              </a:lnSpc>
              <a:spcBef>
                <a:spcPts val="0"/>
              </a:spcBef>
              <a:spcAft>
                <a:spcPts val="0"/>
              </a:spcAft>
              <a:buClr>
                <a:srgbClr val="0B5394"/>
              </a:buClr>
              <a:buSzPts val="6000"/>
              <a:buNone/>
              <a:defRPr sz="6000">
                <a:solidFill>
                  <a:srgbClr val="0B5394"/>
                </a:solidFill>
              </a:defRPr>
            </a:lvl8pPr>
            <a:lvl9pPr lvl="8" algn="ctr" rtl="0">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77" name="Google Shape;177;p28"/>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None/>
              <a:defRPr sz="14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8"/>
        <p:cNvGrpSpPr/>
        <p:nvPr/>
      </p:nvGrpSpPr>
      <p:grpSpPr>
        <a:xfrm>
          <a:off x="0" y="0"/>
          <a:ext cx="0" cy="0"/>
          <a:chOff x="0" y="0"/>
          <a:chExt cx="0" cy="0"/>
        </a:xfrm>
      </p:grpSpPr>
      <p:pic>
        <p:nvPicPr>
          <p:cNvPr id="179" name="Google Shape;179;p2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80" name="Google Shape;180;p2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1" name="Google Shape;181;p29"/>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82" name="Google Shape;182;p29"/>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183" name="Google Shape;183;p29"/>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4"/>
        <p:cNvGrpSpPr/>
        <p:nvPr/>
      </p:nvGrpSpPr>
      <p:grpSpPr>
        <a:xfrm>
          <a:off x="0" y="0"/>
          <a:ext cx="0" cy="0"/>
          <a:chOff x="0" y="0"/>
          <a:chExt cx="0" cy="0"/>
        </a:xfrm>
      </p:grpSpPr>
      <p:pic>
        <p:nvPicPr>
          <p:cNvPr id="185" name="Google Shape;185;p3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86" name="Google Shape;186;p30"/>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187" name="Google Shape;187;p30"/>
          <p:cNvSpPr txBox="1">
            <a:spLocks noGrp="1"/>
          </p:cNvSpPr>
          <p:nvPr>
            <p:ph type="title"/>
          </p:nvPr>
        </p:nvSpPr>
        <p:spPr>
          <a:xfrm>
            <a:off x="1836900" y="711175"/>
            <a:ext cx="54702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88" name="Google Shape;188;p30"/>
          <p:cNvSpPr txBox="1">
            <a:spLocks noGrp="1"/>
          </p:cNvSpPr>
          <p:nvPr>
            <p:ph type="body" idx="1"/>
          </p:nvPr>
        </p:nvSpPr>
        <p:spPr>
          <a:xfrm>
            <a:off x="1398275" y="1249425"/>
            <a:ext cx="6963300" cy="2836500"/>
          </a:xfrm>
          <a:prstGeom prst="rect">
            <a:avLst/>
          </a:prstGeom>
        </p:spPr>
        <p:txBody>
          <a:bodyPr spcFirstLastPara="1" wrap="square" lIns="91425" tIns="91425" rIns="91425" bIns="91425" anchor="t" anchorCtr="0">
            <a:noAutofit/>
          </a:bodyPr>
          <a:lstStyle>
            <a:lvl1pPr marL="457200" lvl="0" indent="-288925" rtl="0">
              <a:spcBef>
                <a:spcPts val="0"/>
              </a:spcBef>
              <a:spcAft>
                <a:spcPts val="0"/>
              </a:spcAft>
              <a:buClr>
                <a:schemeClr val="dk2"/>
              </a:buClr>
              <a:buSzPts val="950"/>
              <a:buChar char="●"/>
              <a:defRPr sz="950">
                <a:solidFill>
                  <a:schemeClr val="dk2"/>
                </a:solidFill>
              </a:defRPr>
            </a:lvl1pPr>
            <a:lvl2pPr marL="914400" lvl="1" indent="-288925" rtl="0">
              <a:spcBef>
                <a:spcPts val="1600"/>
              </a:spcBef>
              <a:spcAft>
                <a:spcPts val="0"/>
              </a:spcAft>
              <a:buClr>
                <a:schemeClr val="dk2"/>
              </a:buClr>
              <a:buSzPts val="950"/>
              <a:buChar char="○"/>
              <a:defRPr sz="950">
                <a:solidFill>
                  <a:schemeClr val="dk2"/>
                </a:solidFill>
              </a:defRPr>
            </a:lvl2pPr>
            <a:lvl3pPr marL="1371600" lvl="2" indent="-288925" rtl="0">
              <a:spcBef>
                <a:spcPts val="1600"/>
              </a:spcBef>
              <a:spcAft>
                <a:spcPts val="0"/>
              </a:spcAft>
              <a:buClr>
                <a:schemeClr val="dk2"/>
              </a:buClr>
              <a:buSzPts val="950"/>
              <a:buChar char="■"/>
              <a:defRPr sz="950">
                <a:solidFill>
                  <a:schemeClr val="dk2"/>
                </a:solidFill>
              </a:defRPr>
            </a:lvl3pPr>
            <a:lvl4pPr marL="1828800" lvl="3" indent="-288925" rtl="0">
              <a:spcBef>
                <a:spcPts val="1600"/>
              </a:spcBef>
              <a:spcAft>
                <a:spcPts val="0"/>
              </a:spcAft>
              <a:buClr>
                <a:schemeClr val="dk2"/>
              </a:buClr>
              <a:buSzPts val="950"/>
              <a:buChar char="●"/>
              <a:defRPr sz="950">
                <a:solidFill>
                  <a:schemeClr val="dk2"/>
                </a:solidFill>
              </a:defRPr>
            </a:lvl4pPr>
            <a:lvl5pPr marL="2286000" lvl="4" indent="-288925" rtl="0">
              <a:spcBef>
                <a:spcPts val="1600"/>
              </a:spcBef>
              <a:spcAft>
                <a:spcPts val="0"/>
              </a:spcAft>
              <a:buClr>
                <a:schemeClr val="dk2"/>
              </a:buClr>
              <a:buSzPts val="950"/>
              <a:buChar char="○"/>
              <a:defRPr sz="950">
                <a:solidFill>
                  <a:schemeClr val="dk2"/>
                </a:solidFill>
              </a:defRPr>
            </a:lvl5pPr>
            <a:lvl6pPr marL="2743200" lvl="5" indent="-288925" rtl="0">
              <a:spcBef>
                <a:spcPts val="1600"/>
              </a:spcBef>
              <a:spcAft>
                <a:spcPts val="0"/>
              </a:spcAft>
              <a:buClr>
                <a:schemeClr val="dk2"/>
              </a:buClr>
              <a:buSzPts val="950"/>
              <a:buChar char="■"/>
              <a:defRPr sz="950">
                <a:solidFill>
                  <a:schemeClr val="dk2"/>
                </a:solidFill>
              </a:defRPr>
            </a:lvl6pPr>
            <a:lvl7pPr marL="3200400" lvl="6" indent="-288925" rtl="0">
              <a:spcBef>
                <a:spcPts val="1600"/>
              </a:spcBef>
              <a:spcAft>
                <a:spcPts val="0"/>
              </a:spcAft>
              <a:buClr>
                <a:schemeClr val="dk2"/>
              </a:buClr>
              <a:buSzPts val="950"/>
              <a:buChar char="●"/>
              <a:defRPr sz="950">
                <a:solidFill>
                  <a:schemeClr val="dk2"/>
                </a:solidFill>
              </a:defRPr>
            </a:lvl7pPr>
            <a:lvl8pPr marL="3657600" lvl="7" indent="-288925" rtl="0">
              <a:spcBef>
                <a:spcPts val="1600"/>
              </a:spcBef>
              <a:spcAft>
                <a:spcPts val="0"/>
              </a:spcAft>
              <a:buClr>
                <a:schemeClr val="dk2"/>
              </a:buClr>
              <a:buSzPts val="950"/>
              <a:buChar char="○"/>
              <a:defRPr sz="950">
                <a:solidFill>
                  <a:schemeClr val="dk2"/>
                </a:solidFill>
              </a:defRPr>
            </a:lvl8pPr>
            <a:lvl9pPr marL="4114800" lvl="8" indent="-288925" rtl="0">
              <a:spcBef>
                <a:spcPts val="1600"/>
              </a:spcBef>
              <a:spcAft>
                <a:spcPts val="1600"/>
              </a:spcAft>
              <a:buClr>
                <a:schemeClr val="dk2"/>
              </a:buClr>
              <a:buSzPts val="950"/>
              <a:buChar char="■"/>
              <a:defRPr sz="950">
                <a:solidFill>
                  <a:schemeClr val="dk2"/>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9"/>
        <p:cNvGrpSpPr/>
        <p:nvPr/>
      </p:nvGrpSpPr>
      <p:grpSpPr>
        <a:xfrm>
          <a:off x="0" y="0"/>
          <a:ext cx="0" cy="0"/>
          <a:chOff x="0" y="0"/>
          <a:chExt cx="0" cy="0"/>
        </a:xfrm>
      </p:grpSpPr>
      <p:pic>
        <p:nvPicPr>
          <p:cNvPr id="190" name="Google Shape;190;p3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91" name="Google Shape;191;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2" name="Google Shape;192;p31"/>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93" name="Google Shape;193;p31"/>
          <p:cNvSpPr txBox="1">
            <a:spLocks noGrp="1"/>
          </p:cNvSpPr>
          <p:nvPr>
            <p:ph type="body" idx="1"/>
          </p:nvPr>
        </p:nvSpPr>
        <p:spPr>
          <a:xfrm>
            <a:off x="744675" y="1551725"/>
            <a:ext cx="3593400" cy="28221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194" name="Google Shape;194;p31"/>
          <p:cNvSpPr txBox="1">
            <a:spLocks noGrp="1"/>
          </p:cNvSpPr>
          <p:nvPr>
            <p:ph type="body" idx="2"/>
          </p:nvPr>
        </p:nvSpPr>
        <p:spPr>
          <a:xfrm>
            <a:off x="4805925" y="1551725"/>
            <a:ext cx="3593400" cy="28221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4" name="Google Shape;24;p4"/>
          <p:cNvSpPr txBox="1">
            <a:spLocks noGrp="1"/>
          </p:cNvSpPr>
          <p:nvPr>
            <p:ph type="title"/>
          </p:nvPr>
        </p:nvSpPr>
        <p:spPr>
          <a:xfrm>
            <a:off x="1836900" y="711175"/>
            <a:ext cx="54702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1398275" y="1249425"/>
            <a:ext cx="6963300" cy="2836500"/>
          </a:xfrm>
          <a:prstGeom prst="rect">
            <a:avLst/>
          </a:prstGeom>
        </p:spPr>
        <p:txBody>
          <a:bodyPr spcFirstLastPara="1" wrap="square" lIns="91425" tIns="91425" rIns="91425" bIns="91425" anchor="t" anchorCtr="0">
            <a:noAutofit/>
          </a:bodyPr>
          <a:lstStyle>
            <a:lvl1pPr marL="457200" lvl="0" indent="-288925">
              <a:spcBef>
                <a:spcPts val="0"/>
              </a:spcBef>
              <a:spcAft>
                <a:spcPts val="0"/>
              </a:spcAft>
              <a:buClr>
                <a:schemeClr val="dk2"/>
              </a:buClr>
              <a:buSzPts val="950"/>
              <a:buChar char="●"/>
              <a:defRPr sz="950">
                <a:solidFill>
                  <a:schemeClr val="dk2"/>
                </a:solidFill>
              </a:defRPr>
            </a:lvl1pPr>
            <a:lvl2pPr marL="914400" lvl="1" indent="-288925">
              <a:spcBef>
                <a:spcPts val="1600"/>
              </a:spcBef>
              <a:spcAft>
                <a:spcPts val="0"/>
              </a:spcAft>
              <a:buClr>
                <a:schemeClr val="dk2"/>
              </a:buClr>
              <a:buSzPts val="950"/>
              <a:buChar char="○"/>
              <a:defRPr sz="950">
                <a:solidFill>
                  <a:schemeClr val="dk2"/>
                </a:solidFill>
              </a:defRPr>
            </a:lvl2pPr>
            <a:lvl3pPr marL="1371600" lvl="2" indent="-288925">
              <a:spcBef>
                <a:spcPts val="1600"/>
              </a:spcBef>
              <a:spcAft>
                <a:spcPts val="0"/>
              </a:spcAft>
              <a:buClr>
                <a:schemeClr val="dk2"/>
              </a:buClr>
              <a:buSzPts val="950"/>
              <a:buChar char="■"/>
              <a:defRPr sz="950">
                <a:solidFill>
                  <a:schemeClr val="dk2"/>
                </a:solidFill>
              </a:defRPr>
            </a:lvl3pPr>
            <a:lvl4pPr marL="1828800" lvl="3" indent="-288925">
              <a:spcBef>
                <a:spcPts val="1600"/>
              </a:spcBef>
              <a:spcAft>
                <a:spcPts val="0"/>
              </a:spcAft>
              <a:buClr>
                <a:schemeClr val="dk2"/>
              </a:buClr>
              <a:buSzPts val="950"/>
              <a:buChar char="●"/>
              <a:defRPr sz="950">
                <a:solidFill>
                  <a:schemeClr val="dk2"/>
                </a:solidFill>
              </a:defRPr>
            </a:lvl4pPr>
            <a:lvl5pPr marL="2286000" lvl="4" indent="-288925">
              <a:spcBef>
                <a:spcPts val="1600"/>
              </a:spcBef>
              <a:spcAft>
                <a:spcPts val="0"/>
              </a:spcAft>
              <a:buClr>
                <a:schemeClr val="dk2"/>
              </a:buClr>
              <a:buSzPts val="950"/>
              <a:buChar char="○"/>
              <a:defRPr sz="950">
                <a:solidFill>
                  <a:schemeClr val="dk2"/>
                </a:solidFill>
              </a:defRPr>
            </a:lvl5pPr>
            <a:lvl6pPr marL="2743200" lvl="5" indent="-288925">
              <a:spcBef>
                <a:spcPts val="1600"/>
              </a:spcBef>
              <a:spcAft>
                <a:spcPts val="0"/>
              </a:spcAft>
              <a:buClr>
                <a:schemeClr val="dk2"/>
              </a:buClr>
              <a:buSzPts val="950"/>
              <a:buChar char="■"/>
              <a:defRPr sz="950">
                <a:solidFill>
                  <a:schemeClr val="dk2"/>
                </a:solidFill>
              </a:defRPr>
            </a:lvl6pPr>
            <a:lvl7pPr marL="3200400" lvl="6" indent="-288925">
              <a:spcBef>
                <a:spcPts val="1600"/>
              </a:spcBef>
              <a:spcAft>
                <a:spcPts val="0"/>
              </a:spcAft>
              <a:buClr>
                <a:schemeClr val="dk2"/>
              </a:buClr>
              <a:buSzPts val="950"/>
              <a:buChar char="●"/>
              <a:defRPr sz="950">
                <a:solidFill>
                  <a:schemeClr val="dk2"/>
                </a:solidFill>
              </a:defRPr>
            </a:lvl7pPr>
            <a:lvl8pPr marL="3657600" lvl="7" indent="-288925">
              <a:spcBef>
                <a:spcPts val="1600"/>
              </a:spcBef>
              <a:spcAft>
                <a:spcPts val="0"/>
              </a:spcAft>
              <a:buClr>
                <a:schemeClr val="dk2"/>
              </a:buClr>
              <a:buSzPts val="950"/>
              <a:buChar char="○"/>
              <a:defRPr sz="950">
                <a:solidFill>
                  <a:schemeClr val="dk2"/>
                </a:solidFill>
              </a:defRPr>
            </a:lvl8pPr>
            <a:lvl9pPr marL="4114800" lvl="8" indent="-288925">
              <a:spcBef>
                <a:spcPts val="1600"/>
              </a:spcBef>
              <a:spcAft>
                <a:spcPts val="1600"/>
              </a:spcAft>
              <a:buClr>
                <a:schemeClr val="dk2"/>
              </a:buClr>
              <a:buSzPts val="950"/>
              <a:buChar char="■"/>
              <a:defRPr sz="95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97" name="Google Shape;197;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8" name="Google Shape;198;p32"/>
          <p:cNvSpPr txBox="1">
            <a:spLocks noGrp="1"/>
          </p:cNvSpPr>
          <p:nvPr>
            <p:ph type="title"/>
          </p:nvPr>
        </p:nvSpPr>
        <p:spPr>
          <a:xfrm>
            <a:off x="1002325" y="711175"/>
            <a:ext cx="20721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9"/>
        <p:cNvGrpSpPr/>
        <p:nvPr/>
      </p:nvGrpSpPr>
      <p:grpSpPr>
        <a:xfrm>
          <a:off x="0" y="0"/>
          <a:ext cx="0" cy="0"/>
          <a:chOff x="0" y="0"/>
          <a:chExt cx="0" cy="0"/>
        </a:xfrm>
      </p:grpSpPr>
      <p:pic>
        <p:nvPicPr>
          <p:cNvPr id="200" name="Google Shape;200;p3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01" name="Google Shape;201;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2" name="Google Shape;202;p33"/>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Char char="●"/>
              <a:defRPr sz="1600">
                <a:solidFill>
                  <a:schemeClr val="dk2"/>
                </a:solidFill>
              </a:defRPr>
            </a:lvl1pPr>
            <a:lvl2pPr marL="914400" lvl="1" indent="-330200" rtl="0">
              <a:lnSpc>
                <a:spcPct val="100000"/>
              </a:lnSpc>
              <a:spcBef>
                <a:spcPts val="1600"/>
              </a:spcBef>
              <a:spcAft>
                <a:spcPts val="0"/>
              </a:spcAft>
              <a:buClr>
                <a:schemeClr val="dk2"/>
              </a:buClr>
              <a:buSzPts val="1600"/>
              <a:buChar char="○"/>
              <a:defRPr sz="1600">
                <a:solidFill>
                  <a:schemeClr val="dk2"/>
                </a:solidFill>
              </a:defRPr>
            </a:lvl2pPr>
            <a:lvl3pPr marL="1371600" lvl="2" indent="-330200" rtl="0">
              <a:lnSpc>
                <a:spcPct val="100000"/>
              </a:lnSpc>
              <a:spcBef>
                <a:spcPts val="1600"/>
              </a:spcBef>
              <a:spcAft>
                <a:spcPts val="0"/>
              </a:spcAft>
              <a:buClr>
                <a:schemeClr val="dk2"/>
              </a:buClr>
              <a:buSzPts val="1600"/>
              <a:buChar char="■"/>
              <a:defRPr sz="1600">
                <a:solidFill>
                  <a:schemeClr val="dk2"/>
                </a:solidFill>
              </a:defRPr>
            </a:lvl3pPr>
            <a:lvl4pPr marL="1828800" lvl="3" indent="-330200" rtl="0">
              <a:lnSpc>
                <a:spcPct val="100000"/>
              </a:lnSpc>
              <a:spcBef>
                <a:spcPts val="1600"/>
              </a:spcBef>
              <a:spcAft>
                <a:spcPts val="0"/>
              </a:spcAft>
              <a:buClr>
                <a:schemeClr val="dk2"/>
              </a:buClr>
              <a:buSzPts val="1600"/>
              <a:buChar char="●"/>
              <a:defRPr sz="1600">
                <a:solidFill>
                  <a:schemeClr val="dk2"/>
                </a:solidFill>
              </a:defRPr>
            </a:lvl4pPr>
            <a:lvl5pPr marL="2286000" lvl="4" indent="-330200" rtl="0">
              <a:lnSpc>
                <a:spcPct val="100000"/>
              </a:lnSpc>
              <a:spcBef>
                <a:spcPts val="1600"/>
              </a:spcBef>
              <a:spcAft>
                <a:spcPts val="0"/>
              </a:spcAft>
              <a:buClr>
                <a:schemeClr val="dk2"/>
              </a:buClr>
              <a:buSzPts val="1600"/>
              <a:buChar char="○"/>
              <a:defRPr sz="1600">
                <a:solidFill>
                  <a:schemeClr val="dk2"/>
                </a:solidFill>
              </a:defRPr>
            </a:lvl5pPr>
            <a:lvl6pPr marL="2743200" lvl="5" indent="-330200" rtl="0">
              <a:lnSpc>
                <a:spcPct val="100000"/>
              </a:lnSpc>
              <a:spcBef>
                <a:spcPts val="1600"/>
              </a:spcBef>
              <a:spcAft>
                <a:spcPts val="0"/>
              </a:spcAft>
              <a:buClr>
                <a:schemeClr val="dk2"/>
              </a:buClr>
              <a:buSzPts val="1600"/>
              <a:buChar char="■"/>
              <a:defRPr sz="1600">
                <a:solidFill>
                  <a:schemeClr val="dk2"/>
                </a:solidFill>
              </a:defRPr>
            </a:lvl6pPr>
            <a:lvl7pPr marL="3200400" lvl="6" indent="-330200" rtl="0">
              <a:lnSpc>
                <a:spcPct val="100000"/>
              </a:lnSpc>
              <a:spcBef>
                <a:spcPts val="1600"/>
              </a:spcBef>
              <a:spcAft>
                <a:spcPts val="0"/>
              </a:spcAft>
              <a:buClr>
                <a:schemeClr val="dk2"/>
              </a:buClr>
              <a:buSzPts val="1600"/>
              <a:buChar char="●"/>
              <a:defRPr sz="1600">
                <a:solidFill>
                  <a:schemeClr val="dk2"/>
                </a:solidFill>
              </a:defRPr>
            </a:lvl7pPr>
            <a:lvl8pPr marL="3657600" lvl="7" indent="-330200" rtl="0">
              <a:lnSpc>
                <a:spcPct val="100000"/>
              </a:lnSpc>
              <a:spcBef>
                <a:spcPts val="1600"/>
              </a:spcBef>
              <a:spcAft>
                <a:spcPts val="0"/>
              </a:spcAft>
              <a:buClr>
                <a:schemeClr val="dk2"/>
              </a:buClr>
              <a:buSzPts val="1600"/>
              <a:buChar char="○"/>
              <a:defRPr sz="1600">
                <a:solidFill>
                  <a:schemeClr val="dk2"/>
                </a:solidFill>
              </a:defRPr>
            </a:lvl8pPr>
            <a:lvl9pPr marL="4114800" lvl="8" indent="-330200" rtl="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203" name="Google Shape;203;p33"/>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4"/>
        <p:cNvGrpSpPr/>
        <p:nvPr/>
      </p:nvGrpSpPr>
      <p:grpSpPr>
        <a:xfrm>
          <a:off x="0" y="0"/>
          <a:ext cx="0" cy="0"/>
          <a:chOff x="0" y="0"/>
          <a:chExt cx="0" cy="0"/>
        </a:xfrm>
      </p:grpSpPr>
      <p:pic>
        <p:nvPicPr>
          <p:cNvPr id="205" name="Google Shape;205;p34"/>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dist="57150" dir="5400000" algn="bl" rotWithShape="0">
              <a:srgbClr val="000000">
                <a:alpha val="39000"/>
              </a:srgbClr>
            </a:outerShdw>
          </a:effectLst>
        </p:spPr>
      </p:pic>
      <p:sp>
        <p:nvSpPr>
          <p:cNvPr id="206" name="Google Shape;206;p34"/>
          <p:cNvSpPr txBox="1">
            <a:spLocks noGrp="1"/>
          </p:cNvSpPr>
          <p:nvPr>
            <p:ph type="title"/>
          </p:nvPr>
        </p:nvSpPr>
        <p:spPr>
          <a:xfrm rot="877333">
            <a:off x="6289345" y="436639"/>
            <a:ext cx="2155721" cy="1510808"/>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600" b="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pic>
        <p:nvPicPr>
          <p:cNvPr id="208" name="Google Shape;208;p3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09" name="Google Shape;209;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10" name="Google Shape;210;p35"/>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35"/>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2"/>
              </a:buClr>
              <a:buSzPts val="1400"/>
              <a:buChar char="●"/>
              <a:defRPr sz="1400">
                <a:solidFill>
                  <a:schemeClr val="dk2"/>
                </a:solidFill>
              </a:defRPr>
            </a:lvl1pPr>
            <a:lvl2pPr marL="914400" lvl="1" indent="-317500" rtl="0">
              <a:spcBef>
                <a:spcPts val="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212" name="Google Shape;212;p3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3"/>
        <p:cNvGrpSpPr/>
        <p:nvPr/>
      </p:nvGrpSpPr>
      <p:grpSpPr>
        <a:xfrm>
          <a:off x="0" y="0"/>
          <a:ext cx="0" cy="0"/>
          <a:chOff x="0" y="0"/>
          <a:chExt cx="0" cy="0"/>
        </a:xfrm>
      </p:grpSpPr>
      <p:pic>
        <p:nvPicPr>
          <p:cNvPr id="214" name="Google Shape;214;p3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15" name="Google Shape;215;p3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16" name="Google Shape;216;p36"/>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pic>
        <p:nvPicPr>
          <p:cNvPr id="218" name="Google Shape;218;p3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19" name="Google Shape;219;p37"/>
          <p:cNvPicPr preferRelativeResize="0"/>
          <p:nvPr/>
        </p:nvPicPr>
        <p:blipFill rotWithShape="1">
          <a:blip r:embed="rId3">
            <a:alphaModFix/>
          </a:blip>
          <a:srcRect t="16734" r="8892" b="18300"/>
          <a:stretch/>
        </p:blipFill>
        <p:spPr>
          <a:xfrm rot="-5400000">
            <a:off x="4748475" y="480657"/>
            <a:ext cx="2036850" cy="846042"/>
          </a:xfrm>
          <a:prstGeom prst="rect">
            <a:avLst/>
          </a:prstGeom>
          <a:noFill/>
          <a:ln>
            <a:noFill/>
          </a:ln>
        </p:spPr>
      </p:pic>
      <p:pic>
        <p:nvPicPr>
          <p:cNvPr id="220" name="Google Shape;220;p37"/>
          <p:cNvPicPr preferRelativeResize="0"/>
          <p:nvPr/>
        </p:nvPicPr>
        <p:blipFill rotWithShape="1">
          <a:blip r:embed="rId3">
            <a:alphaModFix/>
          </a:blip>
          <a:srcRect t="16734" r="8892" b="18300"/>
          <a:stretch/>
        </p:blipFill>
        <p:spPr>
          <a:xfrm rot="-5400000">
            <a:off x="5339025" y="595407"/>
            <a:ext cx="2036850" cy="846042"/>
          </a:xfrm>
          <a:prstGeom prst="rect">
            <a:avLst/>
          </a:prstGeom>
          <a:noFill/>
          <a:ln>
            <a:noFill/>
          </a:ln>
        </p:spPr>
      </p:pic>
      <p:pic>
        <p:nvPicPr>
          <p:cNvPr id="221" name="Google Shape;221;p37"/>
          <p:cNvPicPr preferRelativeResize="0"/>
          <p:nvPr/>
        </p:nvPicPr>
        <p:blipFill rotWithShape="1">
          <a:blip r:embed="rId4">
            <a:alphaModFix/>
          </a:blip>
          <a:srcRect b="7123"/>
          <a:stretch/>
        </p:blipFill>
        <p:spPr>
          <a:xfrm>
            <a:off x="1974100" y="324738"/>
            <a:ext cx="5195775" cy="4494025"/>
          </a:xfrm>
          <a:prstGeom prst="rect">
            <a:avLst/>
          </a:prstGeom>
          <a:noFill/>
          <a:ln>
            <a:noFill/>
          </a:ln>
        </p:spPr>
      </p:pic>
      <p:sp>
        <p:nvSpPr>
          <p:cNvPr id="222" name="Google Shape;222;p37"/>
          <p:cNvSpPr txBox="1">
            <a:spLocks noGrp="1"/>
          </p:cNvSpPr>
          <p:nvPr>
            <p:ph type="title" hasCustomPrompt="1"/>
          </p:nvPr>
        </p:nvSpPr>
        <p:spPr>
          <a:xfrm>
            <a:off x="2838275" y="1645347"/>
            <a:ext cx="4001700" cy="113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200"/>
              <a:buNone/>
              <a:defRPr sz="7200" b="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23" name="Google Shape;223;p37"/>
          <p:cNvSpPr txBox="1">
            <a:spLocks noGrp="1"/>
          </p:cNvSpPr>
          <p:nvPr>
            <p:ph type="body" idx="1"/>
          </p:nvPr>
        </p:nvSpPr>
        <p:spPr>
          <a:xfrm>
            <a:off x="3335675" y="3062950"/>
            <a:ext cx="30069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dk2"/>
              </a:buClr>
              <a:buSzPts val="1800"/>
              <a:buChar char="●"/>
              <a:defRPr>
                <a:solidFill>
                  <a:schemeClr val="dk2"/>
                </a:solidFill>
              </a:defRPr>
            </a:lvl1pPr>
            <a:lvl2pPr marL="914400" lvl="1" indent="-342900" algn="ctr" rtl="0">
              <a:spcBef>
                <a:spcPts val="1600"/>
              </a:spcBef>
              <a:spcAft>
                <a:spcPts val="0"/>
              </a:spcAft>
              <a:buClr>
                <a:schemeClr val="dk2"/>
              </a:buClr>
              <a:buSzPts val="1800"/>
              <a:buChar char="○"/>
              <a:defRPr sz="1800">
                <a:solidFill>
                  <a:schemeClr val="dk2"/>
                </a:solidFill>
              </a:defRPr>
            </a:lvl2pPr>
            <a:lvl3pPr marL="1371600" lvl="2" indent="-342900" algn="ctr" rtl="0">
              <a:spcBef>
                <a:spcPts val="1600"/>
              </a:spcBef>
              <a:spcAft>
                <a:spcPts val="0"/>
              </a:spcAft>
              <a:buClr>
                <a:schemeClr val="dk2"/>
              </a:buClr>
              <a:buSzPts val="1800"/>
              <a:buChar char="■"/>
              <a:defRPr sz="1800">
                <a:solidFill>
                  <a:schemeClr val="dk2"/>
                </a:solidFill>
              </a:defRPr>
            </a:lvl3pPr>
            <a:lvl4pPr marL="1828800" lvl="3" indent="-342900" algn="ctr" rtl="0">
              <a:spcBef>
                <a:spcPts val="1600"/>
              </a:spcBef>
              <a:spcAft>
                <a:spcPts val="0"/>
              </a:spcAft>
              <a:buClr>
                <a:schemeClr val="dk2"/>
              </a:buClr>
              <a:buSzPts val="1800"/>
              <a:buChar char="●"/>
              <a:defRPr sz="1800">
                <a:solidFill>
                  <a:schemeClr val="dk2"/>
                </a:solidFill>
              </a:defRPr>
            </a:lvl4pPr>
            <a:lvl5pPr marL="2286000" lvl="4" indent="-342900" algn="ctr" rtl="0">
              <a:spcBef>
                <a:spcPts val="1600"/>
              </a:spcBef>
              <a:spcAft>
                <a:spcPts val="0"/>
              </a:spcAft>
              <a:buClr>
                <a:schemeClr val="dk2"/>
              </a:buClr>
              <a:buSzPts val="1800"/>
              <a:buChar char="○"/>
              <a:defRPr sz="1800">
                <a:solidFill>
                  <a:schemeClr val="dk2"/>
                </a:solidFill>
              </a:defRPr>
            </a:lvl5pPr>
            <a:lvl6pPr marL="2743200" lvl="5" indent="-342900" algn="ctr" rtl="0">
              <a:spcBef>
                <a:spcPts val="1600"/>
              </a:spcBef>
              <a:spcAft>
                <a:spcPts val="0"/>
              </a:spcAft>
              <a:buClr>
                <a:schemeClr val="dk2"/>
              </a:buClr>
              <a:buSzPts val="1800"/>
              <a:buChar char="■"/>
              <a:defRPr sz="1800">
                <a:solidFill>
                  <a:schemeClr val="dk2"/>
                </a:solidFill>
              </a:defRPr>
            </a:lvl6pPr>
            <a:lvl7pPr marL="3200400" lvl="6" indent="-342900" algn="ctr" rtl="0">
              <a:spcBef>
                <a:spcPts val="1600"/>
              </a:spcBef>
              <a:spcAft>
                <a:spcPts val="0"/>
              </a:spcAft>
              <a:buClr>
                <a:schemeClr val="dk2"/>
              </a:buClr>
              <a:buSzPts val="1800"/>
              <a:buChar char="●"/>
              <a:defRPr sz="1800">
                <a:solidFill>
                  <a:schemeClr val="dk2"/>
                </a:solidFill>
              </a:defRPr>
            </a:lvl7pPr>
            <a:lvl8pPr marL="3657600" lvl="7" indent="-342900" algn="ctr" rtl="0">
              <a:spcBef>
                <a:spcPts val="1600"/>
              </a:spcBef>
              <a:spcAft>
                <a:spcPts val="0"/>
              </a:spcAft>
              <a:buClr>
                <a:schemeClr val="dk2"/>
              </a:buClr>
              <a:buSzPts val="1800"/>
              <a:buChar char="○"/>
              <a:defRPr sz="1800">
                <a:solidFill>
                  <a:schemeClr val="dk2"/>
                </a:solidFill>
              </a:defRPr>
            </a:lvl8pPr>
            <a:lvl9pPr marL="4114800" lvl="8" indent="-342900" algn="ctr" rtl="0">
              <a:spcBef>
                <a:spcPts val="1600"/>
              </a:spcBef>
              <a:spcAft>
                <a:spcPts val="1600"/>
              </a:spcAft>
              <a:buClr>
                <a:schemeClr val="dk2"/>
              </a:buClr>
              <a:buSzPts val="1800"/>
              <a:buChar char="■"/>
              <a:defRPr sz="1800">
                <a:solidFill>
                  <a:schemeClr val="dk2"/>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225"/>
        <p:cNvGrpSpPr/>
        <p:nvPr/>
      </p:nvGrpSpPr>
      <p:grpSpPr>
        <a:xfrm>
          <a:off x="0" y="0"/>
          <a:ext cx="0" cy="0"/>
          <a:chOff x="0" y="0"/>
          <a:chExt cx="0" cy="0"/>
        </a:xfrm>
      </p:grpSpPr>
      <p:pic>
        <p:nvPicPr>
          <p:cNvPr id="226" name="Google Shape;226;p3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27" name="Google Shape;22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8" name="Google Shape;228;p39"/>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29" name="Google Shape;229;p39"/>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0" name="Google Shape;230;p39"/>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1" name="Google Shape;231;p39"/>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2" name="Google Shape;232;p39"/>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3" name="Google Shape;233;p39"/>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4" name="Google Shape;234;p39"/>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35" name="Google Shape;235;p39"/>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36" name="Google Shape;236;p39"/>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237"/>
        <p:cNvGrpSpPr/>
        <p:nvPr/>
      </p:nvGrpSpPr>
      <p:grpSpPr>
        <a:xfrm>
          <a:off x="0" y="0"/>
          <a:ext cx="0" cy="0"/>
          <a:chOff x="0" y="0"/>
          <a:chExt cx="0" cy="0"/>
        </a:xfrm>
      </p:grpSpPr>
      <p:pic>
        <p:nvPicPr>
          <p:cNvPr id="238" name="Google Shape;238;p4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39" name="Google Shape;239;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40"/>
          <p:cNvSpPr txBox="1">
            <a:spLocks noGrp="1"/>
          </p:cNvSpPr>
          <p:nvPr>
            <p:ph type="title"/>
          </p:nvPr>
        </p:nvSpPr>
        <p:spPr>
          <a:xfrm>
            <a:off x="6013614" y="838400"/>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1" name="Google Shape;241;p40"/>
          <p:cNvSpPr txBox="1">
            <a:spLocks noGrp="1"/>
          </p:cNvSpPr>
          <p:nvPr>
            <p:ph type="subTitle" idx="1"/>
          </p:nvPr>
        </p:nvSpPr>
        <p:spPr>
          <a:xfrm>
            <a:off x="6013614" y="1199352"/>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2" name="Google Shape;242;p40"/>
          <p:cNvSpPr txBox="1">
            <a:spLocks noGrp="1"/>
          </p:cNvSpPr>
          <p:nvPr>
            <p:ph type="title" idx="2"/>
          </p:nvPr>
        </p:nvSpPr>
        <p:spPr>
          <a:xfrm>
            <a:off x="6013603" y="2104924"/>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3" name="Google Shape;243;p40"/>
          <p:cNvSpPr txBox="1">
            <a:spLocks noGrp="1"/>
          </p:cNvSpPr>
          <p:nvPr>
            <p:ph type="subTitle" idx="3"/>
          </p:nvPr>
        </p:nvSpPr>
        <p:spPr>
          <a:xfrm>
            <a:off x="6013601" y="2465876"/>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4" name="Google Shape;244;p40"/>
          <p:cNvSpPr txBox="1">
            <a:spLocks noGrp="1"/>
          </p:cNvSpPr>
          <p:nvPr>
            <p:ph type="title" idx="4"/>
          </p:nvPr>
        </p:nvSpPr>
        <p:spPr>
          <a:xfrm>
            <a:off x="6013618" y="3371448"/>
            <a:ext cx="23331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45" name="Google Shape;245;p40"/>
          <p:cNvSpPr txBox="1">
            <a:spLocks noGrp="1"/>
          </p:cNvSpPr>
          <p:nvPr>
            <p:ph type="subTitle" idx="5"/>
          </p:nvPr>
        </p:nvSpPr>
        <p:spPr>
          <a:xfrm>
            <a:off x="6013615" y="3732400"/>
            <a:ext cx="2333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46" name="Google Shape;246;p40"/>
          <p:cNvSpPr txBox="1">
            <a:spLocks noGrp="1"/>
          </p:cNvSpPr>
          <p:nvPr>
            <p:ph type="title" idx="6"/>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247"/>
        <p:cNvGrpSpPr/>
        <p:nvPr/>
      </p:nvGrpSpPr>
      <p:grpSpPr>
        <a:xfrm>
          <a:off x="0" y="0"/>
          <a:ext cx="0" cy="0"/>
          <a:chOff x="0" y="0"/>
          <a:chExt cx="0" cy="0"/>
        </a:xfrm>
      </p:grpSpPr>
      <p:pic>
        <p:nvPicPr>
          <p:cNvPr id="248" name="Google Shape;248;p4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49" name="Google Shape;249;p41"/>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250" name="Google Shape;250;p41"/>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251" name="Google Shape;251;p41"/>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252" name="Google Shape;252;p41"/>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253" name="Google Shape;253;p41"/>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744675"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31" name="Google Shape;31;p5"/>
          <p:cNvSpPr txBox="1">
            <a:spLocks noGrp="1"/>
          </p:cNvSpPr>
          <p:nvPr>
            <p:ph type="body" idx="2"/>
          </p:nvPr>
        </p:nvSpPr>
        <p:spPr>
          <a:xfrm>
            <a:off x="4805925" y="1551725"/>
            <a:ext cx="3593400" cy="28221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160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1_2">
    <p:spTree>
      <p:nvGrpSpPr>
        <p:cNvPr id="1" name="Shape 254"/>
        <p:cNvGrpSpPr/>
        <p:nvPr/>
      </p:nvGrpSpPr>
      <p:grpSpPr>
        <a:xfrm>
          <a:off x="0" y="0"/>
          <a:ext cx="0" cy="0"/>
          <a:chOff x="0" y="0"/>
          <a:chExt cx="0" cy="0"/>
        </a:xfrm>
      </p:grpSpPr>
      <p:pic>
        <p:nvPicPr>
          <p:cNvPr id="255" name="Google Shape;255;p4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56" name="Google Shape;256;p4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57" name="Google Shape;257;p42"/>
          <p:cNvSpPr txBox="1">
            <a:spLocks noGrp="1"/>
          </p:cNvSpPr>
          <p:nvPr>
            <p:ph type="title"/>
          </p:nvPr>
        </p:nvSpPr>
        <p:spPr>
          <a:xfrm>
            <a:off x="602672" y="2010025"/>
            <a:ext cx="26958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258" name="Google Shape;258;p42"/>
          <p:cNvSpPr txBox="1">
            <a:spLocks noGrp="1"/>
          </p:cNvSpPr>
          <p:nvPr>
            <p:ph type="subTitle" idx="1"/>
          </p:nvPr>
        </p:nvSpPr>
        <p:spPr>
          <a:xfrm>
            <a:off x="839201" y="2389868"/>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59" name="Google Shape;259;p42"/>
          <p:cNvSpPr txBox="1">
            <a:spLocks noGrp="1"/>
          </p:cNvSpPr>
          <p:nvPr>
            <p:ph type="title" idx="2"/>
          </p:nvPr>
        </p:nvSpPr>
        <p:spPr>
          <a:xfrm>
            <a:off x="5845528" y="2010025"/>
            <a:ext cx="26958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260" name="Google Shape;260;p42"/>
          <p:cNvSpPr txBox="1">
            <a:spLocks noGrp="1"/>
          </p:cNvSpPr>
          <p:nvPr>
            <p:ph type="subTitle" idx="3"/>
          </p:nvPr>
        </p:nvSpPr>
        <p:spPr>
          <a:xfrm>
            <a:off x="5845522" y="2389875"/>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1" name="Google Shape;261;p42"/>
          <p:cNvSpPr txBox="1">
            <a:spLocks noGrp="1"/>
          </p:cNvSpPr>
          <p:nvPr>
            <p:ph type="title" idx="4"/>
          </p:nvPr>
        </p:nvSpPr>
        <p:spPr>
          <a:xfrm>
            <a:off x="602672" y="3449699"/>
            <a:ext cx="2695800" cy="48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None/>
              <a:defRPr sz="2100"/>
            </a:lvl1pPr>
            <a:lvl2pPr lvl="1" algn="r" rtl="0">
              <a:spcBef>
                <a:spcPts val="0"/>
              </a:spcBef>
              <a:spcAft>
                <a:spcPts val="0"/>
              </a:spcAft>
              <a:buSzPts val="3900"/>
              <a:buNone/>
              <a:defRPr sz="3900"/>
            </a:lvl2pPr>
            <a:lvl3pPr lvl="2" algn="r" rtl="0">
              <a:spcBef>
                <a:spcPts val="0"/>
              </a:spcBef>
              <a:spcAft>
                <a:spcPts val="0"/>
              </a:spcAft>
              <a:buSzPts val="3900"/>
              <a:buNone/>
              <a:defRPr sz="3900"/>
            </a:lvl3pPr>
            <a:lvl4pPr lvl="3" algn="r" rtl="0">
              <a:spcBef>
                <a:spcPts val="0"/>
              </a:spcBef>
              <a:spcAft>
                <a:spcPts val="0"/>
              </a:spcAft>
              <a:buSzPts val="3900"/>
              <a:buNone/>
              <a:defRPr sz="3900"/>
            </a:lvl4pPr>
            <a:lvl5pPr lvl="4" algn="r" rtl="0">
              <a:spcBef>
                <a:spcPts val="0"/>
              </a:spcBef>
              <a:spcAft>
                <a:spcPts val="0"/>
              </a:spcAft>
              <a:buSzPts val="3900"/>
              <a:buNone/>
              <a:defRPr sz="3900"/>
            </a:lvl5pPr>
            <a:lvl6pPr lvl="5" algn="r" rtl="0">
              <a:spcBef>
                <a:spcPts val="0"/>
              </a:spcBef>
              <a:spcAft>
                <a:spcPts val="0"/>
              </a:spcAft>
              <a:buSzPts val="3900"/>
              <a:buNone/>
              <a:defRPr sz="3900"/>
            </a:lvl6pPr>
            <a:lvl7pPr lvl="6" algn="r" rtl="0">
              <a:spcBef>
                <a:spcPts val="0"/>
              </a:spcBef>
              <a:spcAft>
                <a:spcPts val="0"/>
              </a:spcAft>
              <a:buSzPts val="3900"/>
              <a:buNone/>
              <a:defRPr sz="3900"/>
            </a:lvl7pPr>
            <a:lvl8pPr lvl="7" algn="r" rtl="0">
              <a:spcBef>
                <a:spcPts val="0"/>
              </a:spcBef>
              <a:spcAft>
                <a:spcPts val="0"/>
              </a:spcAft>
              <a:buSzPts val="3900"/>
              <a:buNone/>
              <a:defRPr sz="3900"/>
            </a:lvl8pPr>
            <a:lvl9pPr lvl="8" algn="r" rtl="0">
              <a:spcBef>
                <a:spcPts val="0"/>
              </a:spcBef>
              <a:spcAft>
                <a:spcPts val="0"/>
              </a:spcAft>
              <a:buSzPts val="3900"/>
              <a:buNone/>
              <a:defRPr sz="3900"/>
            </a:lvl9pPr>
          </a:lstStyle>
          <a:p>
            <a:endParaRPr/>
          </a:p>
        </p:txBody>
      </p:sp>
      <p:sp>
        <p:nvSpPr>
          <p:cNvPr id="262" name="Google Shape;262;p42"/>
          <p:cNvSpPr txBox="1">
            <a:spLocks noGrp="1"/>
          </p:cNvSpPr>
          <p:nvPr>
            <p:ph type="subTitle" idx="5"/>
          </p:nvPr>
        </p:nvSpPr>
        <p:spPr>
          <a:xfrm>
            <a:off x="839201" y="3838273"/>
            <a:ext cx="2459400" cy="71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3" name="Google Shape;263;p42"/>
          <p:cNvSpPr txBox="1">
            <a:spLocks noGrp="1"/>
          </p:cNvSpPr>
          <p:nvPr>
            <p:ph type="title" idx="6"/>
          </p:nvPr>
        </p:nvSpPr>
        <p:spPr>
          <a:xfrm>
            <a:off x="5845528" y="3449695"/>
            <a:ext cx="26958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264" name="Google Shape;264;p42"/>
          <p:cNvSpPr txBox="1">
            <a:spLocks noGrp="1"/>
          </p:cNvSpPr>
          <p:nvPr>
            <p:ph type="subTitle" idx="7"/>
          </p:nvPr>
        </p:nvSpPr>
        <p:spPr>
          <a:xfrm>
            <a:off x="5845522" y="3838276"/>
            <a:ext cx="2459400" cy="7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65" name="Google Shape;265;p42"/>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ercentages">
  <p:cSld name="BIG_NUMBER_1">
    <p:spTree>
      <p:nvGrpSpPr>
        <p:cNvPr id="1" name="Shape 266"/>
        <p:cNvGrpSpPr/>
        <p:nvPr/>
      </p:nvGrpSpPr>
      <p:grpSpPr>
        <a:xfrm>
          <a:off x="0" y="0"/>
          <a:ext cx="0" cy="0"/>
          <a:chOff x="0" y="0"/>
          <a:chExt cx="0" cy="0"/>
        </a:xfrm>
      </p:grpSpPr>
      <p:pic>
        <p:nvPicPr>
          <p:cNvPr id="267" name="Google Shape;267;p4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68" name="Google Shape;268;p43"/>
          <p:cNvPicPr preferRelativeResize="0"/>
          <p:nvPr/>
        </p:nvPicPr>
        <p:blipFill rotWithShape="1">
          <a:blip r:embed="rId3">
            <a:alphaModFix/>
          </a:blip>
          <a:srcRect b="61089"/>
          <a:stretch/>
        </p:blipFill>
        <p:spPr>
          <a:xfrm rot="635655">
            <a:off x="1848552" y="3058534"/>
            <a:ext cx="2068426" cy="1772790"/>
          </a:xfrm>
          <a:prstGeom prst="rect">
            <a:avLst/>
          </a:prstGeom>
          <a:noFill/>
          <a:ln>
            <a:noFill/>
          </a:ln>
        </p:spPr>
      </p:pic>
      <p:pic>
        <p:nvPicPr>
          <p:cNvPr id="269" name="Google Shape;269;p43"/>
          <p:cNvPicPr preferRelativeResize="0"/>
          <p:nvPr/>
        </p:nvPicPr>
        <p:blipFill rotWithShape="1">
          <a:blip r:embed="rId3">
            <a:alphaModFix/>
          </a:blip>
          <a:srcRect b="61089"/>
          <a:stretch/>
        </p:blipFill>
        <p:spPr>
          <a:xfrm rot="1903775">
            <a:off x="6763976" y="866659"/>
            <a:ext cx="2068425" cy="1772790"/>
          </a:xfrm>
          <a:prstGeom prst="rect">
            <a:avLst/>
          </a:prstGeom>
          <a:noFill/>
          <a:ln>
            <a:noFill/>
          </a:ln>
        </p:spPr>
      </p:pic>
      <p:pic>
        <p:nvPicPr>
          <p:cNvPr id="270" name="Google Shape;270;p43"/>
          <p:cNvPicPr preferRelativeResize="0"/>
          <p:nvPr/>
        </p:nvPicPr>
        <p:blipFill rotWithShape="1">
          <a:blip r:embed="rId4">
            <a:alphaModFix/>
          </a:blip>
          <a:srcRect r="1545" b="6838"/>
          <a:stretch/>
        </p:blipFill>
        <p:spPr>
          <a:xfrm>
            <a:off x="129175" y="134900"/>
            <a:ext cx="8374226" cy="4873724"/>
          </a:xfrm>
          <a:prstGeom prst="rect">
            <a:avLst/>
          </a:prstGeom>
          <a:noFill/>
          <a:ln>
            <a:noFill/>
          </a:ln>
        </p:spPr>
      </p:pic>
      <p:sp>
        <p:nvSpPr>
          <p:cNvPr id="271" name="Google Shape;271;p43"/>
          <p:cNvSpPr txBox="1">
            <a:spLocks noGrp="1"/>
          </p:cNvSpPr>
          <p:nvPr>
            <p:ph type="title" hasCustomPrompt="1"/>
          </p:nvPr>
        </p:nvSpPr>
        <p:spPr>
          <a:xfrm>
            <a:off x="13014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2" name="Google Shape;272;p43"/>
          <p:cNvSpPr txBox="1">
            <a:spLocks noGrp="1"/>
          </p:cNvSpPr>
          <p:nvPr>
            <p:ph type="subTitle" idx="1"/>
          </p:nvPr>
        </p:nvSpPr>
        <p:spPr>
          <a:xfrm>
            <a:off x="13014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3" name="Google Shape;273;p43"/>
          <p:cNvSpPr txBox="1">
            <a:spLocks noGrp="1"/>
          </p:cNvSpPr>
          <p:nvPr>
            <p:ph type="title" idx="2" hasCustomPrompt="1"/>
          </p:nvPr>
        </p:nvSpPr>
        <p:spPr>
          <a:xfrm>
            <a:off x="352140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4" name="Google Shape;274;p43"/>
          <p:cNvSpPr txBox="1">
            <a:spLocks noGrp="1"/>
          </p:cNvSpPr>
          <p:nvPr>
            <p:ph type="subTitle" idx="3"/>
          </p:nvPr>
        </p:nvSpPr>
        <p:spPr>
          <a:xfrm>
            <a:off x="352140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275" name="Google Shape;275;p43"/>
          <p:cNvSpPr txBox="1">
            <a:spLocks noGrp="1"/>
          </p:cNvSpPr>
          <p:nvPr>
            <p:ph type="title" idx="4" hasCustomPrompt="1"/>
          </p:nvPr>
        </p:nvSpPr>
        <p:spPr>
          <a:xfrm>
            <a:off x="5741350" y="2719788"/>
            <a:ext cx="2101200" cy="6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6" name="Google Shape;276;p43"/>
          <p:cNvSpPr txBox="1">
            <a:spLocks noGrp="1"/>
          </p:cNvSpPr>
          <p:nvPr>
            <p:ph type="subTitle" idx="5"/>
          </p:nvPr>
        </p:nvSpPr>
        <p:spPr>
          <a:xfrm>
            <a:off x="5741350" y="3383388"/>
            <a:ext cx="21012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277"/>
        <p:cNvGrpSpPr/>
        <p:nvPr/>
      </p:nvGrpSpPr>
      <p:grpSpPr>
        <a:xfrm>
          <a:off x="0" y="0"/>
          <a:ext cx="0" cy="0"/>
          <a:chOff x="0" y="0"/>
          <a:chExt cx="0" cy="0"/>
        </a:xfrm>
      </p:grpSpPr>
      <p:pic>
        <p:nvPicPr>
          <p:cNvPr id="278" name="Google Shape;278;p4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79" name="Google Shape;279;p4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0" name="Google Shape;280;p44"/>
          <p:cNvSpPr txBox="1">
            <a:spLocks noGrp="1"/>
          </p:cNvSpPr>
          <p:nvPr>
            <p:ph type="title"/>
          </p:nvPr>
        </p:nvSpPr>
        <p:spPr>
          <a:xfrm>
            <a:off x="6166050" y="1183210"/>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1" name="Google Shape;281;p44"/>
          <p:cNvSpPr txBox="1">
            <a:spLocks noGrp="1"/>
          </p:cNvSpPr>
          <p:nvPr>
            <p:ph type="subTitle" idx="1"/>
          </p:nvPr>
        </p:nvSpPr>
        <p:spPr>
          <a:xfrm>
            <a:off x="6166050" y="1620375"/>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82" name="Google Shape;282;p44"/>
          <p:cNvSpPr txBox="1">
            <a:spLocks noGrp="1"/>
          </p:cNvSpPr>
          <p:nvPr>
            <p:ph type="title" idx="2"/>
          </p:nvPr>
        </p:nvSpPr>
        <p:spPr>
          <a:xfrm>
            <a:off x="6166040" y="2678335"/>
            <a:ext cx="214020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83" name="Google Shape;283;p44"/>
          <p:cNvSpPr txBox="1">
            <a:spLocks noGrp="1"/>
          </p:cNvSpPr>
          <p:nvPr>
            <p:ph type="subTitle" idx="3"/>
          </p:nvPr>
        </p:nvSpPr>
        <p:spPr>
          <a:xfrm>
            <a:off x="6166050" y="3115508"/>
            <a:ext cx="21402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84" name="Google Shape;284;p44"/>
          <p:cNvSpPr txBox="1">
            <a:spLocks noGrp="1"/>
          </p:cNvSpPr>
          <p:nvPr>
            <p:ph type="title" idx="4"/>
          </p:nvPr>
        </p:nvSpPr>
        <p:spPr>
          <a:xfrm>
            <a:off x="1002325" y="711175"/>
            <a:ext cx="26667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s">
  <p:cSld name="CAPTION_ONLY_1">
    <p:spTree>
      <p:nvGrpSpPr>
        <p:cNvPr id="1" name="Shape 285"/>
        <p:cNvGrpSpPr/>
        <p:nvPr/>
      </p:nvGrpSpPr>
      <p:grpSpPr>
        <a:xfrm>
          <a:off x="0" y="0"/>
          <a:ext cx="0" cy="0"/>
          <a:chOff x="0" y="0"/>
          <a:chExt cx="0" cy="0"/>
        </a:xfrm>
      </p:grpSpPr>
      <p:pic>
        <p:nvPicPr>
          <p:cNvPr id="286" name="Google Shape;286;p4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87" name="Google Shape;287;p4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88" name="Google Shape;288;p45"/>
          <p:cNvSpPr txBox="1">
            <a:spLocks noGrp="1"/>
          </p:cNvSpPr>
          <p:nvPr>
            <p:ph type="title"/>
          </p:nvPr>
        </p:nvSpPr>
        <p:spPr>
          <a:xfrm>
            <a:off x="90747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89" name="Google Shape;289;p45"/>
          <p:cNvSpPr txBox="1">
            <a:spLocks noGrp="1"/>
          </p:cNvSpPr>
          <p:nvPr>
            <p:ph type="subTitle" idx="1"/>
          </p:nvPr>
        </p:nvSpPr>
        <p:spPr>
          <a:xfrm>
            <a:off x="113785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290" name="Google Shape;290;p45"/>
          <p:cNvSpPr txBox="1">
            <a:spLocks noGrp="1"/>
          </p:cNvSpPr>
          <p:nvPr>
            <p:ph type="title" idx="2"/>
          </p:nvPr>
        </p:nvSpPr>
        <p:spPr>
          <a:xfrm>
            <a:off x="5318730" y="2765032"/>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291" name="Google Shape;291;p45"/>
          <p:cNvSpPr txBox="1">
            <a:spLocks noGrp="1"/>
          </p:cNvSpPr>
          <p:nvPr>
            <p:ph type="subTitle" idx="3"/>
          </p:nvPr>
        </p:nvSpPr>
        <p:spPr>
          <a:xfrm>
            <a:off x="5549120" y="3229817"/>
            <a:ext cx="24570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Design">
  <p:cSld name="BIG_NUMBER_1_1">
    <p:spTree>
      <p:nvGrpSpPr>
        <p:cNvPr id="1" name="Shape 292"/>
        <p:cNvGrpSpPr/>
        <p:nvPr/>
      </p:nvGrpSpPr>
      <p:grpSpPr>
        <a:xfrm>
          <a:off x="0" y="0"/>
          <a:ext cx="0" cy="0"/>
          <a:chOff x="0" y="0"/>
          <a:chExt cx="0" cy="0"/>
        </a:xfrm>
      </p:grpSpPr>
      <p:pic>
        <p:nvPicPr>
          <p:cNvPr id="293" name="Google Shape;293;p4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4" name="Google Shape;294;p46"/>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95" name="Google Shape;295;p46"/>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ix Columns">
  <p:cSld name="BIG_NUMBER_1_1_1">
    <p:spTree>
      <p:nvGrpSpPr>
        <p:cNvPr id="1" name="Shape 296"/>
        <p:cNvGrpSpPr/>
        <p:nvPr/>
      </p:nvGrpSpPr>
      <p:grpSpPr>
        <a:xfrm>
          <a:off x="0" y="0"/>
          <a:ext cx="0" cy="0"/>
          <a:chOff x="0" y="0"/>
          <a:chExt cx="0" cy="0"/>
        </a:xfrm>
      </p:grpSpPr>
      <p:pic>
        <p:nvPicPr>
          <p:cNvPr id="297" name="Google Shape;297;p4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298" name="Google Shape;298;p47"/>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
        <p:nvSpPr>
          <p:cNvPr id="299" name="Google Shape;299;p47"/>
          <p:cNvSpPr txBox="1">
            <a:spLocks noGrp="1"/>
          </p:cNvSpPr>
          <p:nvPr>
            <p:ph type="title"/>
          </p:nvPr>
        </p:nvSpPr>
        <p:spPr>
          <a:xfrm>
            <a:off x="2308050" y="711175"/>
            <a:ext cx="45279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300" name="Google Shape;300;p47"/>
          <p:cNvSpPr txBox="1">
            <a:spLocks noGrp="1"/>
          </p:cNvSpPr>
          <p:nvPr>
            <p:ph type="title" idx="2"/>
          </p:nvPr>
        </p:nvSpPr>
        <p:spPr>
          <a:xfrm>
            <a:off x="1664325"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1" name="Google Shape;301;p47"/>
          <p:cNvSpPr txBox="1">
            <a:spLocks noGrp="1"/>
          </p:cNvSpPr>
          <p:nvPr>
            <p:ph type="subTitle" idx="1"/>
          </p:nvPr>
        </p:nvSpPr>
        <p:spPr>
          <a:xfrm>
            <a:off x="1664334"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2" name="Google Shape;302;p47"/>
          <p:cNvSpPr txBox="1">
            <a:spLocks noGrp="1"/>
          </p:cNvSpPr>
          <p:nvPr>
            <p:ph type="title" idx="3"/>
          </p:nvPr>
        </p:nvSpPr>
        <p:spPr>
          <a:xfrm>
            <a:off x="3817459"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3" name="Google Shape;303;p47"/>
          <p:cNvSpPr txBox="1">
            <a:spLocks noGrp="1"/>
          </p:cNvSpPr>
          <p:nvPr>
            <p:ph type="subTitle" idx="4"/>
          </p:nvPr>
        </p:nvSpPr>
        <p:spPr>
          <a:xfrm>
            <a:off x="3817468"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4" name="Google Shape;304;p47"/>
          <p:cNvSpPr txBox="1">
            <a:spLocks noGrp="1"/>
          </p:cNvSpPr>
          <p:nvPr>
            <p:ph type="title" idx="5"/>
          </p:nvPr>
        </p:nvSpPr>
        <p:spPr>
          <a:xfrm>
            <a:off x="5970592" y="17872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5" name="Google Shape;305;p47"/>
          <p:cNvSpPr txBox="1">
            <a:spLocks noGrp="1"/>
          </p:cNvSpPr>
          <p:nvPr>
            <p:ph type="subTitle" idx="6"/>
          </p:nvPr>
        </p:nvSpPr>
        <p:spPr>
          <a:xfrm>
            <a:off x="5970602" y="21481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6" name="Google Shape;306;p47"/>
          <p:cNvSpPr txBox="1">
            <a:spLocks noGrp="1"/>
          </p:cNvSpPr>
          <p:nvPr>
            <p:ph type="title" idx="7"/>
          </p:nvPr>
        </p:nvSpPr>
        <p:spPr>
          <a:xfrm>
            <a:off x="1664325"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7" name="Google Shape;307;p47"/>
          <p:cNvSpPr txBox="1">
            <a:spLocks noGrp="1"/>
          </p:cNvSpPr>
          <p:nvPr>
            <p:ph type="subTitle" idx="8"/>
          </p:nvPr>
        </p:nvSpPr>
        <p:spPr>
          <a:xfrm>
            <a:off x="1664334"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08" name="Google Shape;308;p47"/>
          <p:cNvSpPr txBox="1">
            <a:spLocks noGrp="1"/>
          </p:cNvSpPr>
          <p:nvPr>
            <p:ph type="title" idx="9"/>
          </p:nvPr>
        </p:nvSpPr>
        <p:spPr>
          <a:xfrm>
            <a:off x="3817459"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9" name="Google Shape;309;p47"/>
          <p:cNvSpPr txBox="1">
            <a:spLocks noGrp="1"/>
          </p:cNvSpPr>
          <p:nvPr>
            <p:ph type="subTitle" idx="13"/>
          </p:nvPr>
        </p:nvSpPr>
        <p:spPr>
          <a:xfrm>
            <a:off x="3817468"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310" name="Google Shape;310;p47"/>
          <p:cNvSpPr txBox="1">
            <a:spLocks noGrp="1"/>
          </p:cNvSpPr>
          <p:nvPr>
            <p:ph type="title" idx="14"/>
          </p:nvPr>
        </p:nvSpPr>
        <p:spPr>
          <a:xfrm>
            <a:off x="5970592" y="3201025"/>
            <a:ext cx="19089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1" name="Google Shape;311;p47"/>
          <p:cNvSpPr txBox="1">
            <a:spLocks noGrp="1"/>
          </p:cNvSpPr>
          <p:nvPr>
            <p:ph type="subTitle" idx="15"/>
          </p:nvPr>
        </p:nvSpPr>
        <p:spPr>
          <a:xfrm>
            <a:off x="5970602" y="3561998"/>
            <a:ext cx="1908900"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 Credits">
  <p:cSld name="SECTION_TITLE_AND_DESCRIPTION_1_1_3">
    <p:spTree>
      <p:nvGrpSpPr>
        <p:cNvPr id="1" name="Shape 312"/>
        <p:cNvGrpSpPr/>
        <p:nvPr/>
      </p:nvGrpSpPr>
      <p:grpSpPr>
        <a:xfrm>
          <a:off x="0" y="0"/>
          <a:ext cx="0" cy="0"/>
          <a:chOff x="0" y="0"/>
          <a:chExt cx="0" cy="0"/>
        </a:xfrm>
      </p:grpSpPr>
      <p:pic>
        <p:nvPicPr>
          <p:cNvPr id="313" name="Google Shape;313;p48"/>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14" name="Google Shape;314;p4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15" name="Google Shape;315;p48"/>
          <p:cNvSpPr txBox="1">
            <a:spLocks noGrp="1"/>
          </p:cNvSpPr>
          <p:nvPr>
            <p:ph type="title"/>
          </p:nvPr>
        </p:nvSpPr>
        <p:spPr>
          <a:xfrm>
            <a:off x="1041650" y="1003422"/>
            <a:ext cx="2802600" cy="722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sp>
        <p:nvSpPr>
          <p:cNvPr id="316" name="Google Shape;316;p48"/>
          <p:cNvSpPr txBox="1">
            <a:spLocks noGrp="1"/>
          </p:cNvSpPr>
          <p:nvPr>
            <p:ph type="subTitle" idx="1"/>
          </p:nvPr>
        </p:nvSpPr>
        <p:spPr>
          <a:xfrm>
            <a:off x="1058450" y="1757352"/>
            <a:ext cx="2769000" cy="13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pic>
        <p:nvPicPr>
          <p:cNvPr id="317" name="Google Shape;317;p48"/>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318" name="Google Shape;318;p48"/>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319" name="Google Shape;319;p48"/>
          <p:cNvSpPr txBox="1"/>
          <p:nvPr/>
        </p:nvSpPr>
        <p:spPr>
          <a:xfrm rot="420963">
            <a:off x="4549033" y="2333911"/>
            <a:ext cx="2308687" cy="1497649"/>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xmlns:ahyp="http://schemas.microsoft.com/office/drawing/2018/hyperlinkcolo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xmlns:ahyp="http://schemas.microsoft.com/office/drawing/2018/hyperlinkcolo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marL="0" lvl="0" indent="0" algn="ctr" rtl="0">
              <a:spcBef>
                <a:spcPts val="300"/>
              </a:spcBef>
              <a:spcAft>
                <a:spcPts val="0"/>
              </a:spcAft>
              <a:buNone/>
            </a:pP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320"/>
        <p:cNvGrpSpPr/>
        <p:nvPr/>
      </p:nvGrpSpPr>
      <p:grpSpPr>
        <a:xfrm>
          <a:off x="0" y="0"/>
          <a:ext cx="0" cy="0"/>
          <a:chOff x="0" y="0"/>
          <a:chExt cx="0" cy="0"/>
        </a:xfrm>
      </p:grpSpPr>
      <p:pic>
        <p:nvPicPr>
          <p:cNvPr id="321" name="Google Shape;321;p4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322"/>
        <p:cNvGrpSpPr/>
        <p:nvPr/>
      </p:nvGrpSpPr>
      <p:grpSpPr>
        <a:xfrm>
          <a:off x="0" y="0"/>
          <a:ext cx="0" cy="0"/>
          <a:chOff x="0" y="0"/>
          <a:chExt cx="0" cy="0"/>
        </a:xfrm>
      </p:grpSpPr>
      <p:pic>
        <p:nvPicPr>
          <p:cNvPr id="323" name="Google Shape;323;p5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24" name="Google Shape;324;p50"/>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325"/>
        <p:cNvGrpSpPr/>
        <p:nvPr/>
      </p:nvGrpSpPr>
      <p:grpSpPr>
        <a:xfrm>
          <a:off x="0" y="0"/>
          <a:ext cx="0" cy="0"/>
          <a:chOff x="0" y="0"/>
          <a:chExt cx="0" cy="0"/>
        </a:xfrm>
      </p:grpSpPr>
      <p:pic>
        <p:nvPicPr>
          <p:cNvPr id="326" name="Google Shape;326;p51"/>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27" name="Google Shape;327;p51"/>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a:spLocks noGrp="1"/>
          </p:cNvSpPr>
          <p:nvPr>
            <p:ph type="title"/>
          </p:nvPr>
        </p:nvSpPr>
        <p:spPr>
          <a:xfrm>
            <a:off x="1002325" y="711175"/>
            <a:ext cx="2072100"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328"/>
        <p:cNvGrpSpPr/>
        <p:nvPr/>
      </p:nvGrpSpPr>
      <p:grpSpPr>
        <a:xfrm>
          <a:off x="0" y="0"/>
          <a:ext cx="0" cy="0"/>
          <a:chOff x="0" y="0"/>
          <a:chExt cx="0" cy="0"/>
        </a:xfrm>
      </p:grpSpPr>
      <p:pic>
        <p:nvPicPr>
          <p:cNvPr id="329" name="Google Shape;329;p5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30" name="Google Shape;330;p52"/>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dist="57150" dir="5400000" algn="bl" rotWithShape="0">
              <a:srgbClr val="000000">
                <a:alpha val="39000"/>
              </a:srgbClr>
            </a:outerShdw>
          </a:effectLst>
        </p:spPr>
      </p:pic>
      <p:sp>
        <p:nvSpPr>
          <p:cNvPr id="43" name="Google Shape;43;p8"/>
          <p:cNvSpPr txBox="1">
            <a:spLocks noGrp="1"/>
          </p:cNvSpPr>
          <p:nvPr>
            <p:ph type="title"/>
          </p:nvPr>
        </p:nvSpPr>
        <p:spPr>
          <a:xfrm rot="877333">
            <a:off x="6289345" y="436639"/>
            <a:ext cx="2155721" cy="1510808"/>
          </a:xfrm>
          <a:prstGeom prst="rect">
            <a:avLst/>
          </a:prstGeom>
        </p:spPr>
        <p:txBody>
          <a:bodyPr spcFirstLastPara="1" wrap="square" lIns="91425" tIns="91425" rIns="91425" bIns="91425" anchor="t" anchorCtr="0">
            <a:noAutofit/>
          </a:bodyPr>
          <a:lstStyle>
            <a:lvl1pPr lvl="0" algn="ctr">
              <a:spcBef>
                <a:spcPts val="0"/>
              </a:spcBef>
              <a:spcAft>
                <a:spcPts val="0"/>
              </a:spcAft>
              <a:buSzPts val="2600"/>
              <a:buNone/>
              <a:defRPr sz="2600" b="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a:spLocks noGrp="1"/>
          </p:cNvSpPr>
          <p:nvPr>
            <p:ph type="subTitle" idx="1"/>
          </p:nvPr>
        </p:nvSpPr>
        <p:spPr>
          <a:xfrm>
            <a:off x="1629950" y="3828100"/>
            <a:ext cx="2332500"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2"/>
          </p:nvPr>
        </p:nvSpPr>
        <p:spPr>
          <a:xfrm>
            <a:off x="5044725" y="539500"/>
            <a:ext cx="32244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49" name="Google Shape;49;p9"/>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a:spLocks noGrp="1"/>
          </p:cNvSpPr>
          <p:nvPr>
            <p:ph type="title"/>
          </p:nvPr>
        </p:nvSpPr>
        <p:spPr>
          <a:xfrm>
            <a:off x="1002325" y="711173"/>
            <a:ext cx="2403900" cy="1385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783DF">
                <a:alpha val="38039"/>
              </a:srgbClr>
            </a:gs>
            <a:gs pos="100000">
              <a:srgbClr val="3C78D8">
                <a:alpha val="72549"/>
              </a:srgbClr>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783DF">
                <a:alpha val="38039"/>
              </a:srgbClr>
            </a:gs>
            <a:gs pos="100000">
              <a:srgbClr val="3C78D8">
                <a:alpha val="72549"/>
              </a:srgbClr>
            </a:gs>
          </a:gsLst>
          <a:lin ang="5400012" scaled="0"/>
        </a:gradFill>
        <a:effectLst/>
      </p:bgPr>
    </p:bg>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a:endParaRPr/>
          </a:p>
        </p:txBody>
      </p:sp>
      <p:sp>
        <p:nvSpPr>
          <p:cNvPr id="170" name="Google Shape;170;p27"/>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rtl="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rtl="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7.xml"/><Relationship Id="rId1" Type="http://schemas.openxmlformats.org/officeDocument/2006/relationships/slideLayout" Target="../slideLayouts/slideLayout2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stackify.com/oops-concepts-in-java/"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hyperlink" Target="https://www.javatpoint.com/object-and-class-in-java"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5.jpg"/><Relationship Id="rId4" Type="http://schemas.openxmlformats.org/officeDocument/2006/relationships/image" Target="../media/image24.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9.png"/></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3"/>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336" name="Google Shape;336;p53"/>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Part-1</a:t>
            </a:r>
            <a:endParaRPr/>
          </a:p>
        </p:txBody>
      </p:sp>
      <p:pic>
        <p:nvPicPr>
          <p:cNvPr id="337" name="Google Shape;337;p5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338" name="Google Shape;338;p53"/>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339" name="Google Shape;339;p53"/>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340" name="Google Shape;340;p53"/>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- 1</a:t>
            </a:r>
            <a:endParaRPr sz="1400" b="1">
              <a:latin typeface="Roboto Mono"/>
              <a:ea typeface="Roboto Mono"/>
              <a:cs typeface="Roboto Mono"/>
              <a:sym typeface="Roboto Mono"/>
            </a:endParaRPr>
          </a:p>
        </p:txBody>
      </p:sp>
      <p:sp>
        <p:nvSpPr>
          <p:cNvPr id="341" name="Google Shape;341;p53"/>
          <p:cNvSpPr txBox="1">
            <a:spLocks noGrp="1"/>
          </p:cNvSpPr>
          <p:nvPr>
            <p:ph type="subTitle" idx="1"/>
          </p:nvPr>
        </p:nvSpPr>
        <p:spPr>
          <a:xfrm>
            <a:off x="1063032" y="1982087"/>
            <a:ext cx="15765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What is OOP?</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2"/>
          <p:cNvSpPr txBox="1">
            <a:spLocks noGrp="1"/>
          </p:cNvSpPr>
          <p:nvPr>
            <p:ph type="body" idx="1"/>
          </p:nvPr>
        </p:nvSpPr>
        <p:spPr>
          <a:xfrm>
            <a:off x="780850" y="1900525"/>
            <a:ext cx="3890100" cy="2283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rgbClr val="000000"/>
                </a:solidFill>
                <a:latin typeface="Roboto Mono"/>
                <a:ea typeface="Roboto Mono"/>
                <a:cs typeface="Roboto Mono"/>
                <a:sym typeface="Roboto Mono"/>
              </a:rPr>
              <a:t>Yes, it is an object because:</a:t>
            </a:r>
            <a:endParaRPr sz="1200">
              <a:solidFill>
                <a:srgbClr val="000000"/>
              </a:solidFill>
              <a:latin typeface="Roboto Mono"/>
              <a:ea typeface="Roboto Mono"/>
              <a:cs typeface="Roboto Mono"/>
              <a:sym typeface="Roboto Mono"/>
            </a:endParaRPr>
          </a:p>
          <a:p>
            <a:pPr marL="0" lvl="0" indent="0" algn="l" rtl="0">
              <a:lnSpc>
                <a:spcPct val="115000"/>
              </a:lnSpc>
              <a:spcBef>
                <a:spcPts val="2000"/>
              </a:spcBef>
              <a:spcAft>
                <a:spcPts val="0"/>
              </a:spcAft>
              <a:buNone/>
            </a:pPr>
            <a:r>
              <a:rPr lang="en" sz="1200">
                <a:solidFill>
                  <a:srgbClr val="000000"/>
                </a:solidFill>
                <a:latin typeface="Roboto Mono"/>
                <a:ea typeface="Roboto Mono"/>
                <a:cs typeface="Roboto Mono"/>
                <a:sym typeface="Roboto Mono"/>
              </a:rPr>
              <a:t>It has attributes like </a:t>
            </a:r>
            <a:r>
              <a:rPr lang="en" sz="1200">
                <a:solidFill>
                  <a:schemeClr val="accent2"/>
                </a:solidFill>
                <a:latin typeface="Roboto Mono"/>
                <a:ea typeface="Roboto Mono"/>
                <a:cs typeface="Roboto Mono"/>
                <a:sym typeface="Roboto Mono"/>
              </a:rPr>
              <a:t>model, price, color, weight</a:t>
            </a:r>
            <a:r>
              <a:rPr lang="en" sz="1200">
                <a:solidFill>
                  <a:srgbClr val="000000"/>
                </a:solidFill>
                <a:latin typeface="Roboto Mono"/>
                <a:ea typeface="Roboto Mono"/>
                <a:cs typeface="Roboto Mono"/>
                <a:sym typeface="Roboto Mono"/>
              </a:rPr>
              <a:t> etc. </a:t>
            </a:r>
            <a:endParaRPr sz="1200">
              <a:solidFill>
                <a:srgbClr val="000000"/>
              </a:solidFill>
              <a:latin typeface="Roboto Mono"/>
              <a:ea typeface="Roboto Mono"/>
              <a:cs typeface="Roboto Mono"/>
              <a:sym typeface="Roboto Mono"/>
            </a:endParaRPr>
          </a:p>
          <a:p>
            <a:pPr marL="0" lvl="0" indent="0" algn="l" rtl="0">
              <a:lnSpc>
                <a:spcPct val="115000"/>
              </a:lnSpc>
              <a:spcBef>
                <a:spcPts val="2000"/>
              </a:spcBef>
              <a:spcAft>
                <a:spcPts val="2000"/>
              </a:spcAft>
              <a:buNone/>
            </a:pPr>
            <a:r>
              <a:rPr lang="en" sz="1200">
                <a:solidFill>
                  <a:srgbClr val="000000"/>
                </a:solidFill>
                <a:latin typeface="Roboto Mono"/>
                <a:ea typeface="Roboto Mono"/>
                <a:cs typeface="Roboto Mono"/>
                <a:sym typeface="Roboto Mono"/>
              </a:rPr>
              <a:t>It can also perform actions/behaviors like </a:t>
            </a:r>
            <a:r>
              <a:rPr lang="en" sz="1200">
                <a:solidFill>
                  <a:schemeClr val="accent2"/>
                </a:solidFill>
                <a:latin typeface="Roboto Mono"/>
                <a:ea typeface="Roboto Mono"/>
                <a:cs typeface="Roboto Mono"/>
                <a:sym typeface="Roboto Mono"/>
              </a:rPr>
              <a:t>calling, recording, photo clicking</a:t>
            </a:r>
            <a:r>
              <a:rPr lang="en" sz="1200">
                <a:solidFill>
                  <a:srgbClr val="000000"/>
                </a:solidFill>
                <a:latin typeface="Roboto Mono"/>
                <a:ea typeface="Roboto Mono"/>
                <a:cs typeface="Roboto Mono"/>
                <a:sym typeface="Roboto Mono"/>
              </a:rPr>
              <a:t> etc.</a:t>
            </a:r>
            <a:endParaRPr>
              <a:latin typeface="Roboto Mono"/>
              <a:ea typeface="Roboto Mono"/>
              <a:cs typeface="Roboto Mono"/>
              <a:sym typeface="Roboto Mono"/>
            </a:endParaRPr>
          </a:p>
        </p:txBody>
      </p:sp>
      <p:sp>
        <p:nvSpPr>
          <p:cNvPr id="444" name="Google Shape;444;p62"/>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pic>
        <p:nvPicPr>
          <p:cNvPr id="445" name="Google Shape;445;p62"/>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sp>
        <p:nvSpPr>
          <p:cNvPr id="446" name="Google Shape;446;p62"/>
          <p:cNvSpPr txBox="1">
            <a:spLocks noGrp="1"/>
          </p:cNvSpPr>
          <p:nvPr>
            <p:ph type="subTitle" idx="4294967295"/>
          </p:nvPr>
        </p:nvSpPr>
        <p:spPr>
          <a:xfrm>
            <a:off x="780850" y="1494625"/>
            <a:ext cx="4172100" cy="40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Is your phone an Object ?</a:t>
            </a:r>
            <a:endParaRPr/>
          </a:p>
        </p:txBody>
      </p:sp>
      <p:pic>
        <p:nvPicPr>
          <p:cNvPr id="447" name="Google Shape;447;p62" descr="695,000+ Phone Pictures"/>
          <p:cNvPicPr preferRelativeResize="0"/>
          <p:nvPr/>
        </p:nvPicPr>
        <p:blipFill rotWithShape="1">
          <a:blip r:embed="rId4">
            <a:alphaModFix/>
          </a:blip>
          <a:srcRect l="12967" t="16254"/>
          <a:stretch/>
        </p:blipFill>
        <p:spPr>
          <a:xfrm>
            <a:off x="4695650" y="1189825"/>
            <a:ext cx="3890151" cy="303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gtEl>
                                        <p:attrNameLst>
                                          <p:attrName>style.visibility</p:attrName>
                                        </p:attrNameLst>
                                      </p:cBhvr>
                                      <p:to>
                                        <p:strVal val="visible"/>
                                      </p:to>
                                    </p:set>
                                    <p:animEffect transition="in" filter="fade">
                                      <p:cBhvr>
                                        <p:cTn id="12" dur="1000"/>
                                        <p:tgtEl>
                                          <p:spTgt spid="443"/>
                                        </p:tgtEl>
                                      </p:cBhvr>
                                    </p:animEffect>
                                  </p:childTnLst>
                                </p:cTn>
                              </p:par>
                              <p:par>
                                <p:cTn id="13" presetID="10" presetClass="entr" presetSubtype="0" fill="hold" nodeType="withEffect">
                                  <p:stCondLst>
                                    <p:cond delay="0"/>
                                  </p:stCondLst>
                                  <p:childTnLst>
                                    <p:set>
                                      <p:cBhvr>
                                        <p:cTn id="14" dur="1" fill="hold">
                                          <p:stCondLst>
                                            <p:cond delay="0"/>
                                          </p:stCondLst>
                                        </p:cTn>
                                        <p:tgtEl>
                                          <p:spTgt spid="447"/>
                                        </p:tgtEl>
                                        <p:attrNameLst>
                                          <p:attrName>style.visibility</p:attrName>
                                        </p:attrNameLst>
                                      </p:cBhvr>
                                      <p:to>
                                        <p:strVal val="visible"/>
                                      </p:to>
                                    </p:set>
                                    <p:animEffect transition="in" filter="fade">
                                      <p:cBhvr>
                                        <p:cTn id="15"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52"/>
          <p:cNvSpPr txBox="1"/>
          <p:nvPr/>
        </p:nvSpPr>
        <p:spPr>
          <a:xfrm>
            <a:off x="1413200" y="1348275"/>
            <a:ext cx="6588000" cy="19548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1200"/>
              </a:spcBef>
              <a:spcAft>
                <a:spcPts val="0"/>
              </a:spcAft>
              <a:buNone/>
            </a:pPr>
            <a:endParaRPr sz="1800" b="1">
              <a:solidFill>
                <a:srgbClr val="333333"/>
              </a:solidFill>
              <a:latin typeface="Roboto Mono"/>
              <a:ea typeface="Roboto Mono"/>
              <a:cs typeface="Roboto Mono"/>
              <a:sym typeface="Roboto Mono"/>
            </a:endParaRPr>
          </a:p>
          <a:p>
            <a:pPr marL="457200" lvl="0" indent="-406400" algn="just" rtl="0">
              <a:lnSpc>
                <a:spcPct val="150000"/>
              </a:lnSpc>
              <a:spcBef>
                <a:spcPts val="1200"/>
              </a:spcBef>
              <a:spcAft>
                <a:spcPts val="0"/>
              </a:spcAft>
              <a:buClr>
                <a:srgbClr val="FF00FF"/>
              </a:buClr>
              <a:buSzPts val="2800"/>
              <a:buFont typeface="Roboto Mono Medium"/>
              <a:buChar char="➢"/>
            </a:pPr>
            <a:r>
              <a:rPr lang="en" sz="1800">
                <a:solidFill>
                  <a:srgbClr val="333333"/>
                </a:solidFill>
                <a:latin typeface="Roboto Mono Medium"/>
                <a:ea typeface="Roboto Mono Medium"/>
                <a:cs typeface="Roboto Mono Medium"/>
                <a:sym typeface="Roboto Mono Medium"/>
              </a:rPr>
              <a:t>But to Understand how this concepts works we must first understand the concept of binding.</a:t>
            </a:r>
            <a:endParaRPr sz="1800">
              <a:solidFill>
                <a:srgbClr val="333333"/>
              </a:solidFill>
              <a:latin typeface="Roboto Mono Medium"/>
              <a:ea typeface="Roboto Mono Medium"/>
              <a:cs typeface="Roboto Mono Medium"/>
              <a:sym typeface="Roboto Mono Medium"/>
            </a:endParaRPr>
          </a:p>
        </p:txBody>
      </p:sp>
      <p:sp>
        <p:nvSpPr>
          <p:cNvPr id="1229" name="Google Shape;1229;p152"/>
          <p:cNvSpPr txBox="1">
            <a:spLocks noGrp="1"/>
          </p:cNvSpPr>
          <p:nvPr>
            <p:ph type="title"/>
          </p:nvPr>
        </p:nvSpPr>
        <p:spPr>
          <a:xfrm>
            <a:off x="2776350" y="586475"/>
            <a:ext cx="3956100" cy="718500"/>
          </a:xfrm>
          <a:prstGeom prst="rect">
            <a:avLst/>
          </a:prstGeom>
        </p:spPr>
        <p:txBody>
          <a:bodyPr spcFirstLastPara="1" wrap="square" lIns="91425" tIns="91425" rIns="91425" bIns="91425" anchor="t" anchorCtr="0">
            <a:noAutofit/>
          </a:bodyPr>
          <a:lstStyle/>
          <a:p>
            <a:pPr marL="0" lvl="0" indent="0" algn="just" rtl="0">
              <a:lnSpc>
                <a:spcPct val="130000"/>
              </a:lnSpc>
              <a:spcBef>
                <a:spcPts val="1800"/>
              </a:spcBef>
              <a:spcAft>
                <a:spcPts val="0"/>
              </a:spcAft>
              <a:buNone/>
            </a:pPr>
            <a:r>
              <a:rPr lang="en" sz="2900" b="0">
                <a:solidFill>
                  <a:srgbClr val="FF0000"/>
                </a:solidFill>
              </a:rPr>
              <a:t>Runtime Polymorphism</a:t>
            </a:r>
            <a:endParaRPr sz="2900" b="0">
              <a:solidFill>
                <a:srgbClr val="FF0000"/>
              </a:solidFill>
            </a:endParaRPr>
          </a:p>
          <a:p>
            <a:pPr marL="0" lvl="0" indent="0" algn="l" rtl="0">
              <a:lnSpc>
                <a:spcPct val="115000"/>
              </a:lnSpc>
              <a:spcBef>
                <a:spcPts val="1200"/>
              </a:spcBef>
              <a:spcAft>
                <a:spcPts val="2000"/>
              </a:spcAft>
              <a:buNone/>
            </a:pPr>
            <a:endParaRPr sz="2900"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
                                            <p:txEl>
                                              <p:pRg st="0" end="0"/>
                                            </p:txEl>
                                          </p:spTgt>
                                        </p:tgtEl>
                                        <p:attrNameLst>
                                          <p:attrName>style.visibility</p:attrName>
                                        </p:attrNameLst>
                                      </p:cBhvr>
                                      <p:to>
                                        <p:strVal val="visible"/>
                                      </p:to>
                                    </p:set>
                                    <p:animEffect transition="in" filter="fade">
                                      <p:cBhvr>
                                        <p:cTn id="7" dur="1000"/>
                                        <p:tgtEl>
                                          <p:spTgt spid="1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8">
                                            <p:txEl>
                                              <p:pRg st="1" end="1"/>
                                            </p:txEl>
                                          </p:spTgt>
                                        </p:tgtEl>
                                        <p:attrNameLst>
                                          <p:attrName>style.visibility</p:attrName>
                                        </p:attrNameLst>
                                      </p:cBhvr>
                                      <p:to>
                                        <p:strVal val="visible"/>
                                      </p:to>
                                    </p:set>
                                    <p:animEffect transition="in" filter="fade">
                                      <p:cBhvr>
                                        <p:cTn id="12" dur="1000"/>
                                        <p:tgtEl>
                                          <p:spTgt spid="12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53"/>
          <p:cNvSpPr txBox="1">
            <a:spLocks noGrp="1"/>
          </p:cNvSpPr>
          <p:nvPr>
            <p:ph type="title"/>
          </p:nvPr>
        </p:nvSpPr>
        <p:spPr>
          <a:xfrm>
            <a:off x="2547750" y="5102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500" b="0">
                <a:solidFill>
                  <a:srgbClr val="FF0000"/>
                </a:solidFill>
              </a:rPr>
              <a:t>What Is Binding ?</a:t>
            </a:r>
            <a:endParaRPr sz="3500">
              <a:solidFill>
                <a:srgbClr val="FF0000"/>
              </a:solidFill>
            </a:endParaRPr>
          </a:p>
        </p:txBody>
      </p:sp>
      <p:sp>
        <p:nvSpPr>
          <p:cNvPr id="1235" name="Google Shape;1235;p153"/>
          <p:cNvSpPr txBox="1"/>
          <p:nvPr/>
        </p:nvSpPr>
        <p:spPr>
          <a:xfrm>
            <a:off x="1417800" y="1509875"/>
            <a:ext cx="6498300" cy="17085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The word binding is the mechanism using the compiler decides that which function call which function body will get executed.</a:t>
            </a:r>
            <a:endParaRPr sz="18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5"/>
                                        </p:tgtEl>
                                        <p:attrNameLst>
                                          <p:attrName>style.visibility</p:attrName>
                                        </p:attrNameLst>
                                      </p:cBhvr>
                                      <p:to>
                                        <p:strVal val="visible"/>
                                      </p:to>
                                    </p:set>
                                    <p:animEffect transition="in" filter="fade">
                                      <p:cBhvr>
                                        <p:cTn id="7" dur="1000"/>
                                        <p:tgtEl>
                                          <p:spTgt spid="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54"/>
          <p:cNvSpPr txBox="1">
            <a:spLocks noGrp="1"/>
          </p:cNvSpPr>
          <p:nvPr>
            <p:ph type="title"/>
          </p:nvPr>
        </p:nvSpPr>
        <p:spPr>
          <a:xfrm>
            <a:off x="1785750" y="5864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b="0">
                <a:solidFill>
                  <a:srgbClr val="FF0000"/>
                </a:solidFill>
              </a:rPr>
              <a:t>In Java we have 2 types of binding </a:t>
            </a:r>
            <a:endParaRPr>
              <a:solidFill>
                <a:srgbClr val="FF0000"/>
              </a:solidFill>
            </a:endParaRPr>
          </a:p>
        </p:txBody>
      </p:sp>
      <p:sp>
        <p:nvSpPr>
          <p:cNvPr id="1241" name="Google Shape;1241;p154"/>
          <p:cNvSpPr txBox="1"/>
          <p:nvPr/>
        </p:nvSpPr>
        <p:spPr>
          <a:xfrm>
            <a:off x="1398100" y="1807075"/>
            <a:ext cx="65643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Mono Medium"/>
              <a:buAutoNum type="alphaLcPeriod"/>
            </a:pPr>
            <a:r>
              <a:rPr lang="en" sz="1800">
                <a:solidFill>
                  <a:srgbClr val="FF00FF"/>
                </a:solidFill>
                <a:latin typeface="Roboto Mono Medium"/>
                <a:ea typeface="Roboto Mono Medium"/>
                <a:cs typeface="Roboto Mono Medium"/>
                <a:sym typeface="Roboto Mono Medium"/>
              </a:rPr>
              <a:t>Early binding</a:t>
            </a:r>
            <a:r>
              <a:rPr lang="en" sz="1800">
                <a:latin typeface="Roboto Mono Medium"/>
                <a:ea typeface="Roboto Mono Medium"/>
                <a:cs typeface="Roboto Mono Medium"/>
                <a:sym typeface="Roboto Mono Medium"/>
              </a:rPr>
              <a:t> Or Compile time binding or static binding </a:t>
            </a:r>
            <a:endParaRPr sz="1800">
              <a:latin typeface="Roboto Mono Medium"/>
              <a:ea typeface="Roboto Mono Medium"/>
              <a:cs typeface="Roboto Mono Medium"/>
              <a:sym typeface="Roboto Mono Medium"/>
            </a:endParaRPr>
          </a:p>
          <a:p>
            <a:pPr marL="0" lvl="0" indent="0" algn="l" rtl="0">
              <a:spcBef>
                <a:spcPts val="0"/>
              </a:spcBef>
              <a:spcAft>
                <a:spcPts val="0"/>
              </a:spcAft>
              <a:buNone/>
            </a:pPr>
            <a:endParaRPr sz="1800">
              <a:latin typeface="Roboto Mono Medium"/>
              <a:ea typeface="Roboto Mono Medium"/>
              <a:cs typeface="Roboto Mono Medium"/>
              <a:sym typeface="Roboto Mono Medium"/>
            </a:endParaRPr>
          </a:p>
          <a:p>
            <a:pPr marL="0" lvl="0" indent="0" algn="l" rtl="0">
              <a:spcBef>
                <a:spcPts val="0"/>
              </a:spcBef>
              <a:spcAft>
                <a:spcPts val="0"/>
              </a:spcAft>
              <a:buNone/>
            </a:pPr>
            <a:endParaRPr sz="1800">
              <a:latin typeface="Roboto Mono Medium"/>
              <a:ea typeface="Roboto Mono Medium"/>
              <a:cs typeface="Roboto Mono Medium"/>
              <a:sym typeface="Roboto Mono Medium"/>
            </a:endParaRPr>
          </a:p>
          <a:p>
            <a:pPr marL="457200" lvl="0" indent="-304800" algn="l" rtl="0">
              <a:spcBef>
                <a:spcPts val="0"/>
              </a:spcBef>
              <a:spcAft>
                <a:spcPts val="0"/>
              </a:spcAft>
              <a:buSzPts val="1200"/>
              <a:buFont typeface="Roboto Mono Medium"/>
              <a:buAutoNum type="alphaLcPeriod"/>
            </a:pPr>
            <a:r>
              <a:rPr lang="en" sz="1800">
                <a:solidFill>
                  <a:srgbClr val="FF00FF"/>
                </a:solidFill>
                <a:latin typeface="Roboto Mono Medium"/>
                <a:ea typeface="Roboto Mono Medium"/>
                <a:cs typeface="Roboto Mono Medium"/>
                <a:sym typeface="Roboto Mono Medium"/>
              </a:rPr>
              <a:t>Late binding</a:t>
            </a:r>
            <a:r>
              <a:rPr lang="en" sz="1800">
                <a:latin typeface="Roboto Mono Medium"/>
                <a:ea typeface="Roboto Mono Medium"/>
                <a:cs typeface="Roboto Mono Medium"/>
                <a:sym typeface="Roboto Mono Medium"/>
              </a:rPr>
              <a:t> or runtime binding or dynamic binding </a:t>
            </a:r>
            <a:endParaRPr sz="18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1">
                                            <p:txEl>
                                              <p:pRg st="0" end="0"/>
                                            </p:txEl>
                                          </p:spTgt>
                                        </p:tgtEl>
                                        <p:attrNameLst>
                                          <p:attrName>style.visibility</p:attrName>
                                        </p:attrNameLst>
                                      </p:cBhvr>
                                      <p:to>
                                        <p:strVal val="visible"/>
                                      </p:to>
                                    </p:set>
                                    <p:animEffect transition="in" filter="fade">
                                      <p:cBhvr>
                                        <p:cTn id="7" dur="1000"/>
                                        <p:tgtEl>
                                          <p:spTgt spid="12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1">
                                            <p:txEl>
                                              <p:pRg st="1" end="1"/>
                                            </p:txEl>
                                          </p:spTgt>
                                        </p:tgtEl>
                                        <p:attrNameLst>
                                          <p:attrName>style.visibility</p:attrName>
                                        </p:attrNameLst>
                                      </p:cBhvr>
                                      <p:to>
                                        <p:strVal val="visible"/>
                                      </p:to>
                                    </p:set>
                                    <p:animEffect transition="in" filter="fade">
                                      <p:cBhvr>
                                        <p:cTn id="12" dur="1000"/>
                                        <p:tgtEl>
                                          <p:spTgt spid="12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1">
                                            <p:txEl>
                                              <p:pRg st="2" end="2"/>
                                            </p:txEl>
                                          </p:spTgt>
                                        </p:tgtEl>
                                        <p:attrNameLst>
                                          <p:attrName>style.visibility</p:attrName>
                                        </p:attrNameLst>
                                      </p:cBhvr>
                                      <p:to>
                                        <p:strVal val="visible"/>
                                      </p:to>
                                    </p:set>
                                    <p:animEffect transition="in" filter="fade">
                                      <p:cBhvr>
                                        <p:cTn id="17" dur="1000"/>
                                        <p:tgtEl>
                                          <p:spTgt spid="12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1">
                                            <p:txEl>
                                              <p:pRg st="3" end="3"/>
                                            </p:txEl>
                                          </p:spTgt>
                                        </p:tgtEl>
                                        <p:attrNameLst>
                                          <p:attrName>style.visibility</p:attrName>
                                        </p:attrNameLst>
                                      </p:cBhvr>
                                      <p:to>
                                        <p:strVal val="visible"/>
                                      </p:to>
                                    </p:set>
                                    <p:animEffect transition="in" filter="fade">
                                      <p:cBhvr>
                                        <p:cTn id="22" dur="1000"/>
                                        <p:tgtEl>
                                          <p:spTgt spid="12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55"/>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247" name="Google Shape;1247;p155"/>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Part-19</a:t>
            </a:r>
            <a:endParaRPr sz="4500"/>
          </a:p>
        </p:txBody>
      </p:sp>
      <p:pic>
        <p:nvPicPr>
          <p:cNvPr id="1248" name="Google Shape;1248;p15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249" name="Google Shape;1249;p155"/>
          <p:cNvPicPr preferRelativeResize="0"/>
          <p:nvPr/>
        </p:nvPicPr>
        <p:blipFill rotWithShape="1">
          <a:blip r:embed="rId4">
            <a:alphaModFix/>
          </a:blip>
          <a:srcRect t="16970" r="8892" b="21025"/>
          <a:stretch/>
        </p:blipFill>
        <p:spPr>
          <a:xfrm rot="10800000">
            <a:off x="833700" y="1449725"/>
            <a:ext cx="2036850" cy="1060400"/>
          </a:xfrm>
          <a:prstGeom prst="rect">
            <a:avLst/>
          </a:prstGeom>
          <a:noFill/>
          <a:ln>
            <a:noFill/>
          </a:ln>
        </p:spPr>
      </p:pic>
      <p:sp>
        <p:nvSpPr>
          <p:cNvPr id="1250" name="Google Shape;1250;p155"/>
          <p:cNvSpPr txBox="1">
            <a:spLocks noGrp="1"/>
          </p:cNvSpPr>
          <p:nvPr>
            <p:ph type="subTitle" idx="1"/>
          </p:nvPr>
        </p:nvSpPr>
        <p:spPr>
          <a:xfrm>
            <a:off x="1122975" y="1690600"/>
            <a:ext cx="14583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b="1">
                <a:solidFill>
                  <a:schemeClr val="dk1"/>
                </a:solidFill>
                <a:latin typeface="Roboto Mono"/>
                <a:ea typeface="Roboto Mono"/>
                <a:cs typeface="Roboto Mono"/>
                <a:sym typeface="Roboto Mono"/>
              </a:rPr>
              <a:t>Types of Binding</a:t>
            </a:r>
            <a:endParaRPr sz="1400" b="1">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56"/>
          <p:cNvSpPr txBox="1">
            <a:spLocks noGrp="1"/>
          </p:cNvSpPr>
          <p:nvPr>
            <p:ph type="title"/>
          </p:nvPr>
        </p:nvSpPr>
        <p:spPr>
          <a:xfrm>
            <a:off x="3157350" y="5102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500" b="0">
                <a:solidFill>
                  <a:srgbClr val="FF0000"/>
                </a:solidFill>
              </a:rPr>
              <a:t>Early Binding</a:t>
            </a:r>
            <a:endParaRPr sz="3500">
              <a:solidFill>
                <a:srgbClr val="FF0000"/>
              </a:solidFill>
            </a:endParaRPr>
          </a:p>
        </p:txBody>
      </p:sp>
      <p:sp>
        <p:nvSpPr>
          <p:cNvPr id="1256" name="Google Shape;1256;p156"/>
          <p:cNvSpPr txBox="1"/>
          <p:nvPr/>
        </p:nvSpPr>
        <p:spPr>
          <a:xfrm>
            <a:off x="1417800" y="1509875"/>
            <a:ext cx="6720600" cy="25398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If the method being called is a static method, then java selects the method by looking at the (class) of the reference used in the call and not the type of object to which the reference is pointing.</a:t>
            </a:r>
            <a:endParaRPr sz="1800">
              <a:latin typeface="Roboto Mono Medium"/>
              <a:ea typeface="Roboto Mono Medium"/>
              <a:cs typeface="Roboto Mono Medium"/>
              <a:sym typeface="Roboto Mono Medium"/>
            </a:endParaRPr>
          </a:p>
          <a:p>
            <a:pPr marL="0" lvl="0" indent="0" algn="l" rtl="0">
              <a:spcBef>
                <a:spcPts val="0"/>
              </a:spcBef>
              <a:spcAft>
                <a:spcPts val="0"/>
              </a:spcAft>
              <a:buNone/>
            </a:pPr>
            <a:endParaRPr sz="18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6"/>
                                        </p:tgtEl>
                                        <p:attrNameLst>
                                          <p:attrName>style.visibility</p:attrName>
                                        </p:attrNameLst>
                                      </p:cBhvr>
                                      <p:to>
                                        <p:strVal val="visible"/>
                                      </p:to>
                                    </p:set>
                                    <p:animEffect transition="in" filter="fade">
                                      <p:cBhvr>
                                        <p:cTn id="7" dur="100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pic>
        <p:nvPicPr>
          <p:cNvPr id="1261" name="Google Shape;1261;p157"/>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dist="19050" dir="5400000" algn="bl" rotWithShape="0">
              <a:srgbClr val="000000">
                <a:alpha val="50000"/>
              </a:srgbClr>
            </a:outerShdw>
          </a:effectLst>
        </p:spPr>
      </p:pic>
      <p:grpSp>
        <p:nvGrpSpPr>
          <p:cNvPr id="1262" name="Google Shape;1262;p157"/>
          <p:cNvGrpSpPr/>
          <p:nvPr/>
        </p:nvGrpSpPr>
        <p:grpSpPr>
          <a:xfrm rot="913793">
            <a:off x="7494587" y="770495"/>
            <a:ext cx="272896" cy="434101"/>
            <a:chOff x="1312450" y="4093350"/>
            <a:chExt cx="685350" cy="1090200"/>
          </a:xfrm>
        </p:grpSpPr>
        <p:sp>
          <p:nvSpPr>
            <p:cNvPr id="1263" name="Google Shape;1263;p157"/>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7"/>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7"/>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7"/>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157"/>
          <p:cNvSpPr txBox="1">
            <a:spLocks noGrp="1"/>
          </p:cNvSpPr>
          <p:nvPr>
            <p:ph type="body" idx="4294967295"/>
          </p:nvPr>
        </p:nvSpPr>
        <p:spPr>
          <a:xfrm>
            <a:off x="4846300" y="1691700"/>
            <a:ext cx="3759300" cy="2911500"/>
          </a:xfrm>
          <a:prstGeom prst="rect">
            <a:avLst/>
          </a:prstGeom>
          <a:solidFill>
            <a:srgbClr val="2B2B2B"/>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public static void main(String[] args)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Parent p = new Child</a:t>
            </a: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CC7832"/>
              </a:solidFill>
              <a:highlight>
                <a:srgbClr val="2B2B2B"/>
              </a:highlight>
              <a:latin typeface="Consolas"/>
              <a:ea typeface="Consolas"/>
              <a:cs typeface="Consolas"/>
              <a:sym typeface="Consolas"/>
            </a:endParaRPr>
          </a:p>
        </p:txBody>
      </p:sp>
      <p:sp>
        <p:nvSpPr>
          <p:cNvPr id="1268" name="Google Shape;1268;p157"/>
          <p:cNvSpPr txBox="1">
            <a:spLocks noGrp="1"/>
          </p:cNvSpPr>
          <p:nvPr>
            <p:ph type="body" idx="4294967295"/>
          </p:nvPr>
        </p:nvSpPr>
        <p:spPr>
          <a:xfrm>
            <a:off x="463900" y="866138"/>
            <a:ext cx="3838200" cy="3811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Parent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static void 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Child extends Parent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static void 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p:txBody>
      </p:sp>
      <p:sp>
        <p:nvSpPr>
          <p:cNvPr id="1269" name="Google Shape;1269;p157"/>
          <p:cNvSpPr txBox="1">
            <a:spLocks noGrp="1"/>
          </p:cNvSpPr>
          <p:nvPr>
            <p:ph type="title" idx="2"/>
          </p:nvPr>
        </p:nvSpPr>
        <p:spPr>
          <a:xfrm>
            <a:off x="589950" y="465863"/>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270" name="Google Shape;1270;p157"/>
          <p:cNvSpPr txBox="1">
            <a:spLocks noGrp="1"/>
          </p:cNvSpPr>
          <p:nvPr>
            <p:ph type="title" idx="2"/>
          </p:nvPr>
        </p:nvSpPr>
        <p:spPr>
          <a:xfrm>
            <a:off x="4934600" y="1232825"/>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271" name="Google Shape;1271;p157"/>
          <p:cNvSpPr txBox="1">
            <a:spLocks noGrp="1"/>
          </p:cNvSpPr>
          <p:nvPr>
            <p:ph type="title" idx="8"/>
          </p:nvPr>
        </p:nvSpPr>
        <p:spPr>
          <a:xfrm>
            <a:off x="5235400" y="209675"/>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
        <p:nvSpPr>
          <p:cNvPr id="1272" name="Google Shape;1272;p157"/>
          <p:cNvSpPr/>
          <p:nvPr/>
        </p:nvSpPr>
        <p:spPr>
          <a:xfrm>
            <a:off x="2044998" y="3061202"/>
            <a:ext cx="2436000" cy="1202400"/>
          </a:xfrm>
          <a:prstGeom prst="wedgeEllipseCallout">
            <a:avLst>
              <a:gd name="adj1" fmla="val 104365"/>
              <a:gd name="adj2" fmla="val -4502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Which method will execute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8"/>
                                        </p:tgtEl>
                                        <p:attrNameLst>
                                          <p:attrName>style.visibility</p:attrName>
                                        </p:attrNameLst>
                                      </p:cBhvr>
                                      <p:to>
                                        <p:strVal val="visible"/>
                                      </p:to>
                                    </p:set>
                                    <p:animEffect transition="in" filter="fade">
                                      <p:cBhvr>
                                        <p:cTn id="7" dur="1000"/>
                                        <p:tgtEl>
                                          <p:spTgt spid="1268"/>
                                        </p:tgtEl>
                                      </p:cBhvr>
                                    </p:animEffect>
                                  </p:childTnLst>
                                </p:cTn>
                              </p:par>
                              <p:par>
                                <p:cTn id="8" presetID="10" presetClass="entr" presetSubtype="0" fill="hold" nodeType="withEffect">
                                  <p:stCondLst>
                                    <p:cond delay="0"/>
                                  </p:stCondLst>
                                  <p:childTnLst>
                                    <p:set>
                                      <p:cBhvr>
                                        <p:cTn id="9" dur="1" fill="hold">
                                          <p:stCondLst>
                                            <p:cond delay="0"/>
                                          </p:stCondLst>
                                        </p:cTn>
                                        <p:tgtEl>
                                          <p:spTgt spid="1269"/>
                                        </p:tgtEl>
                                        <p:attrNameLst>
                                          <p:attrName>style.visibility</p:attrName>
                                        </p:attrNameLst>
                                      </p:cBhvr>
                                      <p:to>
                                        <p:strVal val="visible"/>
                                      </p:to>
                                    </p:set>
                                    <p:animEffect transition="in" filter="fade">
                                      <p:cBhvr>
                                        <p:cTn id="10" dur="1000"/>
                                        <p:tgtEl>
                                          <p:spTgt spid="1269"/>
                                        </p:tgtEl>
                                      </p:cBhvr>
                                    </p:animEffect>
                                  </p:childTnLst>
                                </p:cTn>
                              </p:par>
                              <p:par>
                                <p:cTn id="11" presetID="10" presetClass="entr" presetSubtype="0" fill="hold" nodeType="withEffect">
                                  <p:stCondLst>
                                    <p:cond delay="0"/>
                                  </p:stCondLst>
                                  <p:childTnLst>
                                    <p:set>
                                      <p:cBhvr>
                                        <p:cTn id="12" dur="1" fill="hold">
                                          <p:stCondLst>
                                            <p:cond delay="0"/>
                                          </p:stCondLst>
                                        </p:cTn>
                                        <p:tgtEl>
                                          <p:spTgt spid="1270"/>
                                        </p:tgtEl>
                                        <p:attrNameLst>
                                          <p:attrName>style.visibility</p:attrName>
                                        </p:attrNameLst>
                                      </p:cBhvr>
                                      <p:to>
                                        <p:strVal val="visible"/>
                                      </p:to>
                                    </p:set>
                                    <p:animEffect transition="in" filter="fade">
                                      <p:cBhvr>
                                        <p:cTn id="13" dur="1000"/>
                                        <p:tgtEl>
                                          <p:spTgt spid="1270"/>
                                        </p:tgtEl>
                                      </p:cBhvr>
                                    </p:animEffect>
                                  </p:childTnLst>
                                </p:cTn>
                              </p:par>
                              <p:par>
                                <p:cTn id="14" presetID="10" presetClass="entr" presetSubtype="0" fill="hold" nodeType="withEffect">
                                  <p:stCondLst>
                                    <p:cond delay="0"/>
                                  </p:stCondLst>
                                  <p:childTnLst>
                                    <p:set>
                                      <p:cBhvr>
                                        <p:cTn id="15" dur="1" fill="hold">
                                          <p:stCondLst>
                                            <p:cond delay="0"/>
                                          </p:stCondLst>
                                        </p:cTn>
                                        <p:tgtEl>
                                          <p:spTgt spid="1267"/>
                                        </p:tgtEl>
                                        <p:attrNameLst>
                                          <p:attrName>style.visibility</p:attrName>
                                        </p:attrNameLst>
                                      </p:cBhvr>
                                      <p:to>
                                        <p:strVal val="visible"/>
                                      </p:to>
                                    </p:set>
                                    <p:animEffect transition="in" filter="fade">
                                      <p:cBhvr>
                                        <p:cTn id="16" dur="1000"/>
                                        <p:tgtEl>
                                          <p:spTgt spid="12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72"/>
                                        </p:tgtEl>
                                        <p:attrNameLst>
                                          <p:attrName>style.visibility</p:attrName>
                                        </p:attrNameLst>
                                      </p:cBhvr>
                                      <p:to>
                                        <p:strVal val="visible"/>
                                      </p:to>
                                    </p:set>
                                    <p:animEffect transition="in" filter="fade">
                                      <p:cBhvr>
                                        <p:cTn id="21" dur="1000"/>
                                        <p:tgtEl>
                                          <p:spTgt spid="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5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500" b="0">
                <a:solidFill>
                  <a:srgbClr val="FF0000"/>
                </a:solidFill>
              </a:rPr>
              <a:t>Late Binding</a:t>
            </a:r>
            <a:endParaRPr sz="3500">
              <a:solidFill>
                <a:srgbClr val="FF0000"/>
              </a:solidFill>
            </a:endParaRPr>
          </a:p>
        </p:txBody>
      </p:sp>
      <p:sp>
        <p:nvSpPr>
          <p:cNvPr id="1278" name="Google Shape;1278;p158"/>
          <p:cNvSpPr txBox="1"/>
          <p:nvPr/>
        </p:nvSpPr>
        <p:spPr>
          <a:xfrm>
            <a:off x="1341600" y="1509875"/>
            <a:ext cx="68193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Roboto Mono Medium"/>
              <a:buChar char="❖"/>
            </a:pPr>
            <a:r>
              <a:rPr lang="en" sz="1800">
                <a:latin typeface="Roboto Mono Medium"/>
                <a:ea typeface="Roboto Mono Medium"/>
                <a:cs typeface="Roboto Mono Medium"/>
                <a:sym typeface="Roboto Mono Medium"/>
              </a:rPr>
              <a:t>If the method being called is a non-static method i.e instance method, then Java selects the method by considering the type of object, pointed by the reference and not considering the type of reference itself</a:t>
            </a:r>
            <a:endParaRPr sz="18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8"/>
                                        </p:tgtEl>
                                        <p:attrNameLst>
                                          <p:attrName>style.visibility</p:attrName>
                                        </p:attrNameLst>
                                      </p:cBhvr>
                                      <p:to>
                                        <p:strVal val="visible"/>
                                      </p:to>
                                    </p:set>
                                    <p:animEffect transition="in" filter="fade">
                                      <p:cBhvr>
                                        <p:cTn id="7" dur="1000"/>
                                        <p:tgtEl>
                                          <p:spTgt spid="1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159"/>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dist="19050" dir="5400000" algn="bl" rotWithShape="0">
              <a:srgbClr val="000000">
                <a:alpha val="50000"/>
              </a:srgbClr>
            </a:outerShdw>
          </a:effectLst>
        </p:spPr>
      </p:pic>
      <p:grpSp>
        <p:nvGrpSpPr>
          <p:cNvPr id="1284" name="Google Shape;1284;p159"/>
          <p:cNvGrpSpPr/>
          <p:nvPr/>
        </p:nvGrpSpPr>
        <p:grpSpPr>
          <a:xfrm rot="913793">
            <a:off x="7494587" y="770495"/>
            <a:ext cx="272896" cy="434101"/>
            <a:chOff x="1312450" y="4093350"/>
            <a:chExt cx="685350" cy="1090200"/>
          </a:xfrm>
        </p:grpSpPr>
        <p:sp>
          <p:nvSpPr>
            <p:cNvPr id="1285" name="Google Shape;1285;p159"/>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59"/>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59"/>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59"/>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159"/>
          <p:cNvSpPr txBox="1">
            <a:spLocks noGrp="1"/>
          </p:cNvSpPr>
          <p:nvPr>
            <p:ph type="body" idx="4294967295"/>
          </p:nvPr>
        </p:nvSpPr>
        <p:spPr>
          <a:xfrm>
            <a:off x="4846300" y="1691700"/>
            <a:ext cx="3759300" cy="2911500"/>
          </a:xfrm>
          <a:prstGeom prst="rect">
            <a:avLst/>
          </a:prstGeom>
          <a:solidFill>
            <a:srgbClr val="2B2B2B"/>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public static void main(String[] args)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Parent p=new Child();</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CC7832"/>
              </a:solidFill>
              <a:highlight>
                <a:srgbClr val="2B2B2B"/>
              </a:highlight>
              <a:latin typeface="Consolas"/>
              <a:ea typeface="Consolas"/>
              <a:cs typeface="Consolas"/>
              <a:sym typeface="Consolas"/>
            </a:endParaRPr>
          </a:p>
        </p:txBody>
      </p:sp>
      <p:sp>
        <p:nvSpPr>
          <p:cNvPr id="1290" name="Google Shape;1290;p159"/>
          <p:cNvSpPr txBox="1">
            <a:spLocks noGrp="1"/>
          </p:cNvSpPr>
          <p:nvPr>
            <p:ph type="body" idx="4294967295"/>
          </p:nvPr>
        </p:nvSpPr>
        <p:spPr>
          <a:xfrm>
            <a:off x="463900" y="866138"/>
            <a:ext cx="3838200" cy="3811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Parent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Child extends Parent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show()</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p:txBody>
      </p:sp>
      <p:sp>
        <p:nvSpPr>
          <p:cNvPr id="1291" name="Google Shape;1291;p159"/>
          <p:cNvSpPr txBox="1">
            <a:spLocks noGrp="1"/>
          </p:cNvSpPr>
          <p:nvPr>
            <p:ph type="title" idx="2"/>
          </p:nvPr>
        </p:nvSpPr>
        <p:spPr>
          <a:xfrm>
            <a:off x="589950" y="465863"/>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292" name="Google Shape;1292;p159"/>
          <p:cNvSpPr txBox="1">
            <a:spLocks noGrp="1"/>
          </p:cNvSpPr>
          <p:nvPr>
            <p:ph type="title" idx="2"/>
          </p:nvPr>
        </p:nvSpPr>
        <p:spPr>
          <a:xfrm>
            <a:off x="4934600" y="1232825"/>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293" name="Google Shape;1293;p159"/>
          <p:cNvSpPr txBox="1">
            <a:spLocks noGrp="1"/>
          </p:cNvSpPr>
          <p:nvPr>
            <p:ph type="title" idx="8"/>
          </p:nvPr>
        </p:nvSpPr>
        <p:spPr>
          <a:xfrm>
            <a:off x="5235400" y="209675"/>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
        <p:nvSpPr>
          <p:cNvPr id="1294" name="Google Shape;1294;p159"/>
          <p:cNvSpPr/>
          <p:nvPr/>
        </p:nvSpPr>
        <p:spPr>
          <a:xfrm>
            <a:off x="1598825" y="3061200"/>
            <a:ext cx="2622000" cy="1437900"/>
          </a:xfrm>
          <a:prstGeom prst="wedgeEllipseCallout">
            <a:avLst>
              <a:gd name="adj1" fmla="val 104365"/>
              <a:gd name="adj2" fmla="val -4502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Which method will execute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0"/>
                                        </p:tgtEl>
                                        <p:attrNameLst>
                                          <p:attrName>style.visibility</p:attrName>
                                        </p:attrNameLst>
                                      </p:cBhvr>
                                      <p:to>
                                        <p:strVal val="visible"/>
                                      </p:to>
                                    </p:set>
                                    <p:animEffect transition="in" filter="fade">
                                      <p:cBhvr>
                                        <p:cTn id="7" dur="1000"/>
                                        <p:tgtEl>
                                          <p:spTgt spid="1290"/>
                                        </p:tgtEl>
                                      </p:cBhvr>
                                    </p:animEffect>
                                  </p:childTnLst>
                                </p:cTn>
                              </p:par>
                              <p:par>
                                <p:cTn id="8" presetID="10" presetClass="entr" presetSubtype="0" fill="hold" nodeType="withEffect">
                                  <p:stCondLst>
                                    <p:cond delay="0"/>
                                  </p:stCondLst>
                                  <p:childTnLst>
                                    <p:set>
                                      <p:cBhvr>
                                        <p:cTn id="9" dur="1" fill="hold">
                                          <p:stCondLst>
                                            <p:cond delay="0"/>
                                          </p:stCondLst>
                                        </p:cTn>
                                        <p:tgtEl>
                                          <p:spTgt spid="1291"/>
                                        </p:tgtEl>
                                        <p:attrNameLst>
                                          <p:attrName>style.visibility</p:attrName>
                                        </p:attrNameLst>
                                      </p:cBhvr>
                                      <p:to>
                                        <p:strVal val="visible"/>
                                      </p:to>
                                    </p:set>
                                    <p:animEffect transition="in" filter="fade">
                                      <p:cBhvr>
                                        <p:cTn id="10" dur="1000"/>
                                        <p:tgtEl>
                                          <p:spTgt spid="1291"/>
                                        </p:tgtEl>
                                      </p:cBhvr>
                                    </p:animEffect>
                                  </p:childTnLst>
                                </p:cTn>
                              </p:par>
                              <p:par>
                                <p:cTn id="11" presetID="10" presetClass="entr" presetSubtype="0" fill="hold" nodeType="withEffect">
                                  <p:stCondLst>
                                    <p:cond delay="0"/>
                                  </p:stCondLst>
                                  <p:childTnLst>
                                    <p:set>
                                      <p:cBhvr>
                                        <p:cTn id="12" dur="1" fill="hold">
                                          <p:stCondLst>
                                            <p:cond delay="0"/>
                                          </p:stCondLst>
                                        </p:cTn>
                                        <p:tgtEl>
                                          <p:spTgt spid="1292"/>
                                        </p:tgtEl>
                                        <p:attrNameLst>
                                          <p:attrName>style.visibility</p:attrName>
                                        </p:attrNameLst>
                                      </p:cBhvr>
                                      <p:to>
                                        <p:strVal val="visible"/>
                                      </p:to>
                                    </p:set>
                                    <p:animEffect transition="in" filter="fade">
                                      <p:cBhvr>
                                        <p:cTn id="13" dur="1000"/>
                                        <p:tgtEl>
                                          <p:spTgt spid="1292"/>
                                        </p:tgtEl>
                                      </p:cBhvr>
                                    </p:animEffect>
                                  </p:childTnLst>
                                </p:cTn>
                              </p:par>
                              <p:par>
                                <p:cTn id="14" presetID="10" presetClass="entr" presetSubtype="0" fill="hold" nodeType="withEffect">
                                  <p:stCondLst>
                                    <p:cond delay="0"/>
                                  </p:stCondLst>
                                  <p:childTnLst>
                                    <p:set>
                                      <p:cBhvr>
                                        <p:cTn id="15" dur="1" fill="hold">
                                          <p:stCondLst>
                                            <p:cond delay="0"/>
                                          </p:stCondLst>
                                        </p:cTn>
                                        <p:tgtEl>
                                          <p:spTgt spid="1289"/>
                                        </p:tgtEl>
                                        <p:attrNameLst>
                                          <p:attrName>style.visibility</p:attrName>
                                        </p:attrNameLst>
                                      </p:cBhvr>
                                      <p:to>
                                        <p:strVal val="visible"/>
                                      </p:to>
                                    </p:set>
                                    <p:animEffect transition="in" filter="fade">
                                      <p:cBhvr>
                                        <p:cTn id="16" dur="1000"/>
                                        <p:tgtEl>
                                          <p:spTgt spid="12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94"/>
                                        </p:tgtEl>
                                        <p:attrNameLst>
                                          <p:attrName>style.visibility</p:attrName>
                                        </p:attrNameLst>
                                      </p:cBhvr>
                                      <p:to>
                                        <p:strVal val="visible"/>
                                      </p:to>
                                    </p:set>
                                    <p:animEffect transition="in" filter="fade">
                                      <p:cBhvr>
                                        <p:cTn id="21" dur="1000"/>
                                        <p:tgtEl>
                                          <p:spTgt spid="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60"/>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300" name="Google Shape;1300;p160"/>
          <p:cNvSpPr txBox="1">
            <a:spLocks noGrp="1"/>
          </p:cNvSpPr>
          <p:nvPr>
            <p:ph type="title" idx="2"/>
          </p:nvPr>
        </p:nvSpPr>
        <p:spPr>
          <a:xfrm>
            <a:off x="3359600" y="1590100"/>
            <a:ext cx="22362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Part-21</a:t>
            </a:r>
            <a:endParaRPr sz="4500"/>
          </a:p>
        </p:txBody>
      </p:sp>
      <p:pic>
        <p:nvPicPr>
          <p:cNvPr id="1301" name="Google Shape;1301;p16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302" name="Google Shape;1302;p160"/>
          <p:cNvPicPr preferRelativeResize="0"/>
          <p:nvPr/>
        </p:nvPicPr>
        <p:blipFill rotWithShape="1">
          <a:blip r:embed="rId4">
            <a:alphaModFix/>
          </a:blip>
          <a:srcRect t="16970" r="8892" b="21025"/>
          <a:stretch/>
        </p:blipFill>
        <p:spPr>
          <a:xfrm rot="10800000">
            <a:off x="833700" y="1225600"/>
            <a:ext cx="2036850" cy="959550"/>
          </a:xfrm>
          <a:prstGeom prst="rect">
            <a:avLst/>
          </a:prstGeom>
          <a:noFill/>
          <a:ln>
            <a:noFill/>
          </a:ln>
        </p:spPr>
      </p:pic>
      <p:sp>
        <p:nvSpPr>
          <p:cNvPr id="1303" name="Google Shape;1303;p160"/>
          <p:cNvSpPr txBox="1">
            <a:spLocks noGrp="1"/>
          </p:cNvSpPr>
          <p:nvPr>
            <p:ph type="subTitle" idx="1"/>
          </p:nvPr>
        </p:nvSpPr>
        <p:spPr>
          <a:xfrm>
            <a:off x="1096650" y="1447000"/>
            <a:ext cx="1458300" cy="58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b="1">
                <a:solidFill>
                  <a:schemeClr val="dk1"/>
                </a:solidFill>
                <a:latin typeface="Roboto Mono"/>
                <a:ea typeface="Roboto Mono"/>
                <a:cs typeface="Roboto Mono"/>
                <a:sym typeface="Roboto Mono"/>
              </a:rPr>
              <a:t>Abstract</a:t>
            </a:r>
            <a:endParaRPr sz="1100" b="1">
              <a:solidFill>
                <a:schemeClr val="dk1"/>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100" b="1">
                <a:solidFill>
                  <a:schemeClr val="dk1"/>
                </a:solidFill>
                <a:latin typeface="Roboto Mono"/>
                <a:ea typeface="Roboto Mono"/>
                <a:cs typeface="Roboto Mono"/>
                <a:sym typeface="Roboto Mono"/>
              </a:rPr>
              <a:t>Method &amp; class</a:t>
            </a:r>
            <a:endParaRPr sz="1100" b="1">
              <a:solidFill>
                <a:schemeClr val="dk1"/>
              </a:solidFill>
              <a:latin typeface="Roboto Mono"/>
              <a:ea typeface="Roboto Mono"/>
              <a:cs typeface="Roboto Mono"/>
              <a:sym typeface="Roboto Mono"/>
            </a:endParaRPr>
          </a:p>
          <a:p>
            <a:pPr marL="0" lvl="0" indent="0" algn="l" rtl="0">
              <a:lnSpc>
                <a:spcPct val="100000"/>
              </a:lnSpc>
              <a:spcBef>
                <a:spcPts val="0"/>
              </a:spcBef>
              <a:spcAft>
                <a:spcPts val="0"/>
              </a:spcAft>
              <a:buNone/>
            </a:pPr>
            <a:endParaRPr sz="1400" b="1">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6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Find The Problem In This Code?</a:t>
            </a:r>
            <a:endParaRPr sz="2600">
              <a:solidFill>
                <a:srgbClr val="FF0000"/>
              </a:solidFill>
            </a:endParaRPr>
          </a:p>
        </p:txBody>
      </p:sp>
      <p:sp>
        <p:nvSpPr>
          <p:cNvPr id="1309" name="Google Shape;1309;p161"/>
          <p:cNvSpPr txBox="1"/>
          <p:nvPr/>
        </p:nvSpPr>
        <p:spPr>
          <a:xfrm>
            <a:off x="1404750" y="3157950"/>
            <a:ext cx="6986100" cy="1493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The problem with the code is that we have left the body of the method </a:t>
            </a:r>
            <a:r>
              <a:rPr lang="en" sz="1700">
                <a:solidFill>
                  <a:srgbClr val="0000FF"/>
                </a:solidFill>
                <a:latin typeface="Roboto Mono Medium"/>
                <a:ea typeface="Roboto Mono Medium"/>
                <a:cs typeface="Roboto Mono Medium"/>
                <a:sym typeface="Roboto Mono Medium"/>
              </a:rPr>
              <a:t>greetings()</a:t>
            </a:r>
            <a:r>
              <a:rPr lang="en" sz="1700">
                <a:latin typeface="Roboto Mono Medium"/>
                <a:ea typeface="Roboto Mono Medium"/>
                <a:cs typeface="Roboto Mono Medium"/>
                <a:sym typeface="Roboto Mono Medium"/>
              </a:rPr>
              <a:t> empty</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04800" algn="l" rtl="0">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This is because we don’t have any suitable logic for the method </a:t>
            </a:r>
            <a:r>
              <a:rPr lang="en" sz="1700">
                <a:solidFill>
                  <a:srgbClr val="0000FF"/>
                </a:solidFill>
                <a:latin typeface="Roboto Mono Medium"/>
                <a:ea typeface="Roboto Mono Medium"/>
                <a:cs typeface="Roboto Mono Medium"/>
                <a:sym typeface="Roboto Mono Medium"/>
              </a:rPr>
              <a:t>greetings()</a:t>
            </a:r>
            <a:r>
              <a:rPr lang="en" sz="1700">
                <a:latin typeface="Roboto Mono Medium"/>
                <a:ea typeface="Roboto Mono Medium"/>
                <a:cs typeface="Roboto Mono Medium"/>
                <a:sym typeface="Roboto Mono Medium"/>
              </a:rPr>
              <a:t> in the class Language</a:t>
            </a:r>
            <a:endParaRPr sz="1700">
              <a:latin typeface="Roboto Mono Medium"/>
              <a:ea typeface="Roboto Mono Medium"/>
              <a:cs typeface="Roboto Mono Medium"/>
              <a:sym typeface="Roboto Mono Medium"/>
            </a:endParaRPr>
          </a:p>
        </p:txBody>
      </p:sp>
      <p:sp>
        <p:nvSpPr>
          <p:cNvPr id="1310" name="Google Shape;1310;p161"/>
          <p:cNvSpPr txBox="1"/>
          <p:nvPr/>
        </p:nvSpPr>
        <p:spPr>
          <a:xfrm>
            <a:off x="1515075" y="1336450"/>
            <a:ext cx="6334500" cy="14775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class Language{</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	public void </a:t>
            </a:r>
            <a:r>
              <a:rPr lang="en">
                <a:solidFill>
                  <a:srgbClr val="FF00FF"/>
                </a:solidFill>
                <a:latin typeface="Roboto Mono Medium"/>
                <a:ea typeface="Roboto Mono Medium"/>
                <a:cs typeface="Roboto Mono Medium"/>
                <a:sym typeface="Roboto Mono Medium"/>
              </a:rPr>
              <a:t>greetings()</a:t>
            </a: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   }</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0"/>
                                        </p:tgtEl>
                                        <p:attrNameLst>
                                          <p:attrName>style.visibility</p:attrName>
                                        </p:attrNameLst>
                                      </p:cBhvr>
                                      <p:to>
                                        <p:strVal val="visible"/>
                                      </p:to>
                                    </p:set>
                                    <p:animEffect transition="in" filter="fade">
                                      <p:cBhvr>
                                        <p:cTn id="7" dur="1000"/>
                                        <p:tgtEl>
                                          <p:spTgt spid="13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9">
                                            <p:txEl>
                                              <p:pRg st="0" end="0"/>
                                            </p:txEl>
                                          </p:spTgt>
                                        </p:tgtEl>
                                        <p:attrNameLst>
                                          <p:attrName>style.visibility</p:attrName>
                                        </p:attrNameLst>
                                      </p:cBhvr>
                                      <p:to>
                                        <p:strVal val="visible"/>
                                      </p:to>
                                    </p:set>
                                    <p:animEffect transition="in" filter="fade">
                                      <p:cBhvr>
                                        <p:cTn id="12" dur="1000"/>
                                        <p:tgtEl>
                                          <p:spTgt spid="13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9">
                                            <p:txEl>
                                              <p:pRg st="1" end="1"/>
                                            </p:txEl>
                                          </p:spTgt>
                                        </p:tgtEl>
                                        <p:attrNameLst>
                                          <p:attrName>style.visibility</p:attrName>
                                        </p:attrNameLst>
                                      </p:cBhvr>
                                      <p:to>
                                        <p:strVal val="visible"/>
                                      </p:to>
                                    </p:set>
                                    <p:animEffect transition="in" filter="fade">
                                      <p:cBhvr>
                                        <p:cTn id="17" dur="1000"/>
                                        <p:tgtEl>
                                          <p:spTgt spid="130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9">
                                            <p:txEl>
                                              <p:pRg st="2" end="2"/>
                                            </p:txEl>
                                          </p:spTgt>
                                        </p:tgtEl>
                                        <p:attrNameLst>
                                          <p:attrName>style.visibility</p:attrName>
                                        </p:attrNameLst>
                                      </p:cBhvr>
                                      <p:to>
                                        <p:strVal val="visible"/>
                                      </p:to>
                                    </p:set>
                                    <p:animEffect transition="in" filter="fade">
                                      <p:cBhvr>
                                        <p:cTn id="22" dur="1000"/>
                                        <p:tgtEl>
                                          <p:spTgt spid="13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3"/>
          <p:cNvSpPr txBox="1">
            <a:spLocks noGrp="1"/>
          </p:cNvSpPr>
          <p:nvPr>
            <p:ph type="body" idx="1"/>
          </p:nvPr>
        </p:nvSpPr>
        <p:spPr>
          <a:xfrm>
            <a:off x="1310975" y="1249427"/>
            <a:ext cx="7024800" cy="30963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1200"/>
              </a:spcBef>
              <a:spcAft>
                <a:spcPts val="0"/>
              </a:spcAft>
              <a:buClr>
                <a:schemeClr val="accent2"/>
              </a:buClr>
              <a:buSzPts val="1500"/>
              <a:buFont typeface="Concert One"/>
              <a:buAutoNum type="arabicPeriod"/>
            </a:pPr>
            <a:r>
              <a:rPr lang="en" sz="1600"/>
              <a:t>Now to create/represent objects we first have to write all their attributes and methods under a single group. </a:t>
            </a:r>
            <a:endParaRPr sz="1600"/>
          </a:p>
          <a:p>
            <a:pPr marL="0" lvl="0" indent="0" algn="l" rtl="0">
              <a:lnSpc>
                <a:spcPct val="150000"/>
              </a:lnSpc>
              <a:spcBef>
                <a:spcPts val="2000"/>
              </a:spcBef>
              <a:spcAft>
                <a:spcPts val="0"/>
              </a:spcAft>
              <a:buNone/>
            </a:pPr>
            <a:endParaRPr sz="1600"/>
          </a:p>
          <a:p>
            <a:pPr marL="457200" lvl="0" indent="-323850" algn="l" rtl="0">
              <a:lnSpc>
                <a:spcPct val="150000"/>
              </a:lnSpc>
              <a:spcBef>
                <a:spcPts val="2000"/>
              </a:spcBef>
              <a:spcAft>
                <a:spcPts val="0"/>
              </a:spcAft>
              <a:buClr>
                <a:schemeClr val="accent2"/>
              </a:buClr>
              <a:buSzPts val="1500"/>
              <a:buFont typeface="Concert One"/>
              <a:buAutoNum type="arabicPeriod"/>
            </a:pPr>
            <a:r>
              <a:rPr lang="en" sz="1600"/>
              <a:t>This group is called a class</a:t>
            </a:r>
            <a:endParaRPr sz="1550"/>
          </a:p>
        </p:txBody>
      </p:sp>
      <p:sp>
        <p:nvSpPr>
          <p:cNvPr id="453" name="Google Shape;453;p63"/>
          <p:cNvSpPr txBox="1">
            <a:spLocks noGrp="1"/>
          </p:cNvSpPr>
          <p:nvPr>
            <p:ph type="title"/>
          </p:nvPr>
        </p:nvSpPr>
        <p:spPr>
          <a:xfrm>
            <a:off x="1433200" y="302349"/>
            <a:ext cx="62517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400" b="0">
                <a:solidFill>
                  <a:srgbClr val="B44141"/>
                </a:solidFill>
              </a:rPr>
              <a:t>How to create an object</a:t>
            </a:r>
            <a:r>
              <a:rPr lang="en" sz="2600">
                <a:solidFill>
                  <a:srgbClr val="B44141"/>
                </a:solidFill>
              </a:rPr>
              <a:t>?</a:t>
            </a:r>
            <a:endParaRPr sz="2600">
              <a:solidFill>
                <a:srgbClr val="B4414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Effect transition="in" filter="fade">
                                      <p:cBhvr>
                                        <p:cTn id="7" dur="1000"/>
                                        <p:tgtEl>
                                          <p:spTgt spid="4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Effect transition="in" filter="fade">
                                      <p:cBhvr>
                                        <p:cTn id="12" dur="1000"/>
                                        <p:tgtEl>
                                          <p:spTgt spid="4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
                                            <p:txEl>
                                              <p:pRg st="2" end="2"/>
                                            </p:txEl>
                                          </p:spTgt>
                                        </p:tgtEl>
                                        <p:attrNameLst>
                                          <p:attrName>style.visibility</p:attrName>
                                        </p:attrNameLst>
                                      </p:cBhvr>
                                      <p:to>
                                        <p:strVal val="visible"/>
                                      </p:to>
                                    </p:set>
                                    <p:animEffect transition="in" filter="fade">
                                      <p:cBhvr>
                                        <p:cTn id="17" dur="1000"/>
                                        <p:tgtEl>
                                          <p:spTgt spid="4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62"/>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Can we improve it ?</a:t>
            </a:r>
            <a:endParaRPr sz="2600">
              <a:solidFill>
                <a:srgbClr val="FF0000"/>
              </a:solidFill>
            </a:endParaRPr>
          </a:p>
        </p:txBody>
      </p:sp>
      <p:sp>
        <p:nvSpPr>
          <p:cNvPr id="1316" name="Google Shape;1316;p162"/>
          <p:cNvSpPr txBox="1"/>
          <p:nvPr/>
        </p:nvSpPr>
        <p:spPr>
          <a:xfrm>
            <a:off x="1341600" y="1205075"/>
            <a:ext cx="7117500" cy="1416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Mono Medium"/>
              <a:buChar char="➔"/>
            </a:pPr>
            <a:r>
              <a:rPr lang="en" sz="1600">
                <a:latin typeface="Roboto Mono Medium"/>
                <a:ea typeface="Roboto Mono Medium"/>
                <a:cs typeface="Roboto Mono Medium"/>
                <a:sym typeface="Roboto Mono Medium"/>
              </a:rPr>
              <a:t>Yes we can improve it by removing the body of the method and just declaring it in the class Language</a:t>
            </a:r>
            <a:endParaRPr sz="1600">
              <a:latin typeface="Roboto Mono Medium"/>
              <a:ea typeface="Roboto Mono Medium"/>
              <a:cs typeface="Roboto Mono Medium"/>
              <a:sym typeface="Roboto Mono Medium"/>
            </a:endParaRPr>
          </a:p>
          <a:p>
            <a:pPr marL="457200" lvl="0" indent="0" algn="l" rtl="0">
              <a:spcBef>
                <a:spcPts val="0"/>
              </a:spcBef>
              <a:spcAft>
                <a:spcPts val="0"/>
              </a:spcAft>
              <a:buNone/>
            </a:pPr>
            <a:r>
              <a:rPr lang="en" sz="1600">
                <a:latin typeface="Roboto Mono Medium"/>
                <a:ea typeface="Roboto Mono Medium"/>
                <a:cs typeface="Roboto Mono Medium"/>
                <a:sym typeface="Roboto Mono Medium"/>
              </a:rPr>
              <a:t> </a:t>
            </a:r>
            <a:endParaRPr sz="1600">
              <a:latin typeface="Roboto Mono Medium"/>
              <a:ea typeface="Roboto Mono Medium"/>
              <a:cs typeface="Roboto Mono Medium"/>
              <a:sym typeface="Roboto Mono Medium"/>
            </a:endParaRPr>
          </a:p>
          <a:p>
            <a:pPr marL="457200" lvl="0" indent="-304800" algn="l" rtl="0">
              <a:spcBef>
                <a:spcPts val="0"/>
              </a:spcBef>
              <a:spcAft>
                <a:spcPts val="0"/>
              </a:spcAft>
              <a:buSzPts val="1200"/>
              <a:buFont typeface="Roboto Mono Medium"/>
              <a:buChar char="➔"/>
            </a:pPr>
            <a:r>
              <a:rPr lang="en" sz="1600">
                <a:latin typeface="Roboto Mono Medium"/>
                <a:ea typeface="Roboto Mono Medium"/>
                <a:cs typeface="Roboto Mono Medium"/>
                <a:sym typeface="Roboto Mono Medium"/>
              </a:rPr>
              <a:t>But to do this we must prefix the method as well as the class with the keyword </a:t>
            </a:r>
            <a:r>
              <a:rPr lang="en" sz="1600">
                <a:solidFill>
                  <a:srgbClr val="0000FF"/>
                </a:solidFill>
                <a:latin typeface="Roboto Mono Medium"/>
                <a:ea typeface="Roboto Mono Medium"/>
                <a:cs typeface="Roboto Mono Medium"/>
                <a:sym typeface="Roboto Mono Medium"/>
              </a:rPr>
              <a:t>abstract </a:t>
            </a:r>
            <a:endParaRPr sz="1600">
              <a:solidFill>
                <a:srgbClr val="0000FF"/>
              </a:solidFill>
              <a:latin typeface="Roboto Mono Medium"/>
              <a:ea typeface="Roboto Mono Medium"/>
              <a:cs typeface="Roboto Mono Medium"/>
              <a:sym typeface="Roboto Mono Medium"/>
            </a:endParaRPr>
          </a:p>
        </p:txBody>
      </p:sp>
      <p:sp>
        <p:nvSpPr>
          <p:cNvPr id="1317" name="Google Shape;1317;p162"/>
          <p:cNvSpPr txBox="1"/>
          <p:nvPr/>
        </p:nvSpPr>
        <p:spPr>
          <a:xfrm>
            <a:off x="1788775" y="3306075"/>
            <a:ext cx="6334500" cy="12621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FF"/>
                </a:solidFill>
                <a:latin typeface="Roboto Mono Medium"/>
                <a:ea typeface="Roboto Mono Medium"/>
                <a:cs typeface="Roboto Mono Medium"/>
                <a:sym typeface="Roboto Mono Medium"/>
              </a:rPr>
              <a:t>abstract </a:t>
            </a:r>
            <a:r>
              <a:rPr lang="en">
                <a:solidFill>
                  <a:srgbClr val="00FF00"/>
                </a:solidFill>
                <a:latin typeface="Roboto Mono Medium"/>
                <a:ea typeface="Roboto Mono Medium"/>
                <a:cs typeface="Roboto Mono Medium"/>
                <a:sym typeface="Roboto Mono Medium"/>
              </a:rPr>
              <a:t>class Language</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	</a:t>
            </a:r>
            <a:r>
              <a:rPr lang="en">
                <a:solidFill>
                  <a:srgbClr val="FF00FF"/>
                </a:solidFill>
                <a:latin typeface="Roboto Mono Medium"/>
                <a:ea typeface="Roboto Mono Medium"/>
                <a:cs typeface="Roboto Mono Medium"/>
                <a:sym typeface="Roboto Mono Medium"/>
              </a:rPr>
              <a:t>abstract </a:t>
            </a:r>
            <a:r>
              <a:rPr lang="en">
                <a:solidFill>
                  <a:srgbClr val="00FF00"/>
                </a:solidFill>
                <a:latin typeface="Roboto Mono Medium"/>
                <a:ea typeface="Roboto Mono Medium"/>
                <a:cs typeface="Roboto Mono Medium"/>
                <a:sym typeface="Roboto Mono Medium"/>
              </a:rPr>
              <a:t>public void greetings();</a:t>
            </a:r>
            <a:endParaRPr>
              <a:solidFill>
                <a:srgbClr val="00FF00"/>
              </a:solidFill>
              <a:latin typeface="Roboto Mono Medium"/>
              <a:ea typeface="Roboto Mono Medium"/>
              <a:cs typeface="Roboto Mono Medium"/>
              <a:sym typeface="Roboto Mono Medium"/>
            </a:endParaRPr>
          </a:p>
          <a:p>
            <a:pPr marL="0" lvl="0" indent="0" algn="l" rtl="0">
              <a:spcBef>
                <a:spcPts val="0"/>
              </a:spcBef>
              <a:spcAft>
                <a:spcPts val="0"/>
              </a:spcAft>
              <a:buNone/>
            </a:pPr>
            <a:r>
              <a:rPr lang="en">
                <a:solidFill>
                  <a:srgbClr val="00FF00"/>
                </a:solidFill>
                <a:latin typeface="Roboto Mono Medium"/>
                <a:ea typeface="Roboto Mono Medium"/>
                <a:cs typeface="Roboto Mono Medium"/>
                <a:sym typeface="Roboto Mono Medium"/>
              </a:rPr>
              <a:t>}</a:t>
            </a:r>
            <a:endParaRPr>
              <a:solidFill>
                <a:srgbClr val="00FF00"/>
              </a:solidFill>
              <a:latin typeface="Roboto Mono Medium"/>
              <a:ea typeface="Roboto Mono Medium"/>
              <a:cs typeface="Roboto Mono Medium"/>
              <a:sym typeface="Roboto Mono Medium"/>
            </a:endParaRPr>
          </a:p>
        </p:txBody>
      </p:sp>
      <p:sp>
        <p:nvSpPr>
          <p:cNvPr id="1318" name="Google Shape;1318;p162"/>
          <p:cNvSpPr txBox="1"/>
          <p:nvPr/>
        </p:nvSpPr>
        <p:spPr>
          <a:xfrm>
            <a:off x="1386625" y="2763475"/>
            <a:ext cx="71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For ex:-</a:t>
            </a:r>
            <a:endParaRPr>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6">
                                            <p:txEl>
                                              <p:pRg st="0" end="0"/>
                                            </p:txEl>
                                          </p:spTgt>
                                        </p:tgtEl>
                                        <p:attrNameLst>
                                          <p:attrName>style.visibility</p:attrName>
                                        </p:attrNameLst>
                                      </p:cBhvr>
                                      <p:to>
                                        <p:strVal val="visible"/>
                                      </p:to>
                                    </p:set>
                                    <p:animEffect transition="in" filter="fade">
                                      <p:cBhvr>
                                        <p:cTn id="7" dur="1000"/>
                                        <p:tgtEl>
                                          <p:spTgt spid="1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6">
                                            <p:txEl>
                                              <p:pRg st="1" end="1"/>
                                            </p:txEl>
                                          </p:spTgt>
                                        </p:tgtEl>
                                        <p:attrNameLst>
                                          <p:attrName>style.visibility</p:attrName>
                                        </p:attrNameLst>
                                      </p:cBhvr>
                                      <p:to>
                                        <p:strVal val="visible"/>
                                      </p:to>
                                    </p:set>
                                    <p:animEffect transition="in" filter="fade">
                                      <p:cBhvr>
                                        <p:cTn id="12" dur="1000"/>
                                        <p:tgtEl>
                                          <p:spTgt spid="1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6">
                                            <p:txEl>
                                              <p:pRg st="2" end="2"/>
                                            </p:txEl>
                                          </p:spTgt>
                                        </p:tgtEl>
                                        <p:attrNameLst>
                                          <p:attrName>style.visibility</p:attrName>
                                        </p:attrNameLst>
                                      </p:cBhvr>
                                      <p:to>
                                        <p:strVal val="visible"/>
                                      </p:to>
                                    </p:set>
                                    <p:animEffect transition="in" filter="fade">
                                      <p:cBhvr>
                                        <p:cTn id="17" dur="1000"/>
                                        <p:tgtEl>
                                          <p:spTgt spid="13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8"/>
                                        </p:tgtEl>
                                        <p:attrNameLst>
                                          <p:attrName>style.visibility</p:attrName>
                                        </p:attrNameLst>
                                      </p:cBhvr>
                                      <p:to>
                                        <p:strVal val="visible"/>
                                      </p:to>
                                    </p:set>
                                    <p:animEffect transition="in" filter="fade">
                                      <p:cBhvr>
                                        <p:cTn id="22" dur="1000"/>
                                        <p:tgtEl>
                                          <p:spTgt spid="1318"/>
                                        </p:tgtEl>
                                      </p:cBhvr>
                                    </p:animEffect>
                                  </p:childTnLst>
                                </p:cTn>
                              </p:par>
                              <p:par>
                                <p:cTn id="23" presetID="10" presetClass="entr" presetSubtype="0" fill="hold" nodeType="withEffect">
                                  <p:stCondLst>
                                    <p:cond delay="0"/>
                                  </p:stCondLst>
                                  <p:childTnLst>
                                    <p:set>
                                      <p:cBhvr>
                                        <p:cTn id="24" dur="1" fill="hold">
                                          <p:stCondLst>
                                            <p:cond delay="0"/>
                                          </p:stCondLst>
                                        </p:cTn>
                                        <p:tgtEl>
                                          <p:spTgt spid="1317"/>
                                        </p:tgtEl>
                                        <p:attrNameLst>
                                          <p:attrName>style.visibility</p:attrName>
                                        </p:attrNameLst>
                                      </p:cBhvr>
                                      <p:to>
                                        <p:strVal val="visible"/>
                                      </p:to>
                                    </p:set>
                                    <p:animEffect transition="in" filter="fade">
                                      <p:cBhvr>
                                        <p:cTn id="25" dur="1000"/>
                                        <p:tgtEl>
                                          <p:spTgt spid="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63"/>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200" b="0">
                <a:solidFill>
                  <a:srgbClr val="FF0000"/>
                </a:solidFill>
              </a:rPr>
              <a:t>When we should declare a method as abstract ?</a:t>
            </a:r>
            <a:endParaRPr sz="2200">
              <a:solidFill>
                <a:srgbClr val="FF0000"/>
              </a:solidFill>
            </a:endParaRPr>
          </a:p>
        </p:txBody>
      </p:sp>
      <p:sp>
        <p:nvSpPr>
          <p:cNvPr id="1324" name="Google Shape;1324;p163"/>
          <p:cNvSpPr txBox="1"/>
          <p:nvPr/>
        </p:nvSpPr>
        <p:spPr>
          <a:xfrm>
            <a:off x="1341600" y="1509875"/>
            <a:ext cx="7117500" cy="2262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Mono Medium"/>
              <a:buChar char="➔"/>
            </a:pPr>
            <a:r>
              <a:rPr lang="en" sz="1500">
                <a:latin typeface="Roboto Mono Medium"/>
                <a:ea typeface="Roboto Mono Medium"/>
                <a:cs typeface="Roboto Mono Medium"/>
                <a:sym typeface="Roboto Mono Medium"/>
              </a:rPr>
              <a:t>There are situations when we have a method in super class which cannot be implemented properly due to lack of information in super class. </a:t>
            </a:r>
            <a:endParaRPr sz="1500">
              <a:latin typeface="Roboto Mono Medium"/>
              <a:ea typeface="Roboto Mono Medium"/>
              <a:cs typeface="Roboto Mono Medium"/>
              <a:sym typeface="Roboto Mono Medium"/>
            </a:endParaRPr>
          </a:p>
          <a:p>
            <a:pPr marL="457200" lvl="0" indent="0" algn="l" rtl="0">
              <a:spcBef>
                <a:spcPts val="0"/>
              </a:spcBef>
              <a:spcAft>
                <a:spcPts val="0"/>
              </a:spcAft>
              <a:buNone/>
            </a:pPr>
            <a:endParaRPr sz="1500">
              <a:latin typeface="Roboto Mono Medium"/>
              <a:ea typeface="Roboto Mono Medium"/>
              <a:cs typeface="Roboto Mono Medium"/>
              <a:sym typeface="Roboto Mono Medium"/>
            </a:endParaRPr>
          </a:p>
          <a:p>
            <a:pPr marL="457200" lvl="0" indent="0" algn="l" rtl="0">
              <a:spcBef>
                <a:spcPts val="0"/>
              </a:spcBef>
              <a:spcAft>
                <a:spcPts val="0"/>
              </a:spcAft>
              <a:buNone/>
            </a:pPr>
            <a:endParaRPr sz="1500">
              <a:latin typeface="Roboto Mono Medium"/>
              <a:ea typeface="Roboto Mono Medium"/>
              <a:cs typeface="Roboto Mono Medium"/>
              <a:sym typeface="Roboto Mono Medium"/>
            </a:endParaRPr>
          </a:p>
          <a:p>
            <a:pPr marL="457200" lvl="0" indent="0" algn="l" rtl="0">
              <a:spcBef>
                <a:spcPts val="0"/>
              </a:spcBef>
              <a:spcAft>
                <a:spcPts val="0"/>
              </a:spcAft>
              <a:buNone/>
            </a:pPr>
            <a:endParaRPr sz="1500">
              <a:latin typeface="Roboto Mono Medium"/>
              <a:ea typeface="Roboto Mono Medium"/>
              <a:cs typeface="Roboto Mono Medium"/>
              <a:sym typeface="Roboto Mono Medium"/>
            </a:endParaRPr>
          </a:p>
          <a:p>
            <a:pPr marL="457200" lvl="0" indent="-323850" algn="l" rtl="0">
              <a:spcBef>
                <a:spcPts val="0"/>
              </a:spcBef>
              <a:spcAft>
                <a:spcPts val="0"/>
              </a:spcAft>
              <a:buSzPts val="1500"/>
              <a:buFont typeface="Roboto Mono Medium"/>
              <a:buChar char="➔"/>
            </a:pPr>
            <a:r>
              <a:rPr lang="en" sz="1500">
                <a:latin typeface="Roboto Mono Medium"/>
                <a:ea typeface="Roboto Mono Medium"/>
                <a:cs typeface="Roboto Mono Medium"/>
                <a:sym typeface="Roboto Mono Medium"/>
              </a:rPr>
              <a:t>But we need this method for achieving runtime polymorphism and thus in such cases we must declare a method as abstract.</a:t>
            </a:r>
            <a:endParaRPr sz="15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4">
                                            <p:txEl>
                                              <p:pRg st="0" end="0"/>
                                            </p:txEl>
                                          </p:spTgt>
                                        </p:tgtEl>
                                        <p:attrNameLst>
                                          <p:attrName>style.visibility</p:attrName>
                                        </p:attrNameLst>
                                      </p:cBhvr>
                                      <p:to>
                                        <p:strVal val="visible"/>
                                      </p:to>
                                    </p:set>
                                    <p:animEffect transition="in" filter="fade">
                                      <p:cBhvr>
                                        <p:cTn id="7" dur="1000"/>
                                        <p:tgtEl>
                                          <p:spTgt spid="13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4">
                                            <p:txEl>
                                              <p:pRg st="1" end="1"/>
                                            </p:txEl>
                                          </p:spTgt>
                                        </p:tgtEl>
                                        <p:attrNameLst>
                                          <p:attrName>style.visibility</p:attrName>
                                        </p:attrNameLst>
                                      </p:cBhvr>
                                      <p:to>
                                        <p:strVal val="visible"/>
                                      </p:to>
                                    </p:set>
                                    <p:animEffect transition="in" filter="fade">
                                      <p:cBhvr>
                                        <p:cTn id="12" dur="1000"/>
                                        <p:tgtEl>
                                          <p:spTgt spid="13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4">
                                            <p:txEl>
                                              <p:pRg st="2" end="2"/>
                                            </p:txEl>
                                          </p:spTgt>
                                        </p:tgtEl>
                                        <p:attrNameLst>
                                          <p:attrName>style.visibility</p:attrName>
                                        </p:attrNameLst>
                                      </p:cBhvr>
                                      <p:to>
                                        <p:strVal val="visible"/>
                                      </p:to>
                                    </p:set>
                                    <p:animEffect transition="in" filter="fade">
                                      <p:cBhvr>
                                        <p:cTn id="17" dur="1000"/>
                                        <p:tgtEl>
                                          <p:spTgt spid="13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4">
                                            <p:txEl>
                                              <p:pRg st="3" end="3"/>
                                            </p:txEl>
                                          </p:spTgt>
                                        </p:tgtEl>
                                        <p:attrNameLst>
                                          <p:attrName>style.visibility</p:attrName>
                                        </p:attrNameLst>
                                      </p:cBhvr>
                                      <p:to>
                                        <p:strVal val="visible"/>
                                      </p:to>
                                    </p:set>
                                    <p:animEffect transition="in" filter="fade">
                                      <p:cBhvr>
                                        <p:cTn id="22" dur="1000"/>
                                        <p:tgtEl>
                                          <p:spTgt spid="13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4">
                                            <p:txEl>
                                              <p:pRg st="4" end="4"/>
                                            </p:txEl>
                                          </p:spTgt>
                                        </p:tgtEl>
                                        <p:attrNameLst>
                                          <p:attrName>style.visibility</p:attrName>
                                        </p:attrNameLst>
                                      </p:cBhvr>
                                      <p:to>
                                        <p:strVal val="visible"/>
                                      </p:to>
                                    </p:set>
                                    <p:animEffect transition="in" filter="fade">
                                      <p:cBhvr>
                                        <p:cTn id="27" dur="1000"/>
                                        <p:tgtEl>
                                          <p:spTgt spid="13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6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200" b="0">
                <a:solidFill>
                  <a:srgbClr val="FF0000"/>
                </a:solidFill>
              </a:rPr>
              <a:t>For ex:-</a:t>
            </a:r>
            <a:endParaRPr sz="2200">
              <a:solidFill>
                <a:srgbClr val="FF0000"/>
              </a:solidFill>
            </a:endParaRPr>
          </a:p>
        </p:txBody>
      </p:sp>
      <p:sp>
        <p:nvSpPr>
          <p:cNvPr id="1330" name="Google Shape;1330;p164"/>
          <p:cNvSpPr txBox="1"/>
          <p:nvPr/>
        </p:nvSpPr>
        <p:spPr>
          <a:xfrm>
            <a:off x="1341600" y="1509875"/>
            <a:ext cx="7117500" cy="25398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Suppose we have class called Instrument and the class has a method called </a:t>
            </a:r>
            <a:r>
              <a:rPr lang="en" sz="1700">
                <a:solidFill>
                  <a:srgbClr val="9900FF"/>
                </a:solidFill>
                <a:latin typeface="Roboto Mono Medium"/>
                <a:ea typeface="Roboto Mono Medium"/>
                <a:cs typeface="Roboto Mono Medium"/>
                <a:sym typeface="Roboto Mono Medium"/>
              </a:rPr>
              <a:t>sound ()</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04800" algn="l" rtl="0">
              <a:spcBef>
                <a:spcPts val="0"/>
              </a:spcBef>
              <a:spcAft>
                <a:spcPts val="0"/>
              </a:spcAft>
              <a:buSzPts val="1200"/>
              <a:buFont typeface="Roboto Mono Medium"/>
              <a:buChar char="➔"/>
            </a:pPr>
            <a:r>
              <a:rPr lang="en" sz="1700">
                <a:latin typeface="Roboto Mono Medium"/>
                <a:ea typeface="Roboto Mono Medium"/>
                <a:cs typeface="Roboto Mono Medium"/>
                <a:sym typeface="Roboto Mono Medium"/>
              </a:rPr>
              <a:t>What will be the implementation of </a:t>
            </a:r>
            <a:r>
              <a:rPr lang="en" sz="1700">
                <a:solidFill>
                  <a:srgbClr val="9900FF"/>
                </a:solidFill>
                <a:latin typeface="Roboto Mono Medium"/>
                <a:ea typeface="Roboto Mono Medium"/>
                <a:cs typeface="Roboto Mono Medium"/>
                <a:sym typeface="Roboto Mono Medium"/>
              </a:rPr>
              <a:t>sound ()</a:t>
            </a:r>
            <a:r>
              <a:rPr lang="en" sz="1700">
                <a:latin typeface="Roboto Mono Medium"/>
                <a:ea typeface="Roboto Mono Medium"/>
                <a:cs typeface="Roboto Mono Medium"/>
                <a:sym typeface="Roboto Mono Medium"/>
              </a:rPr>
              <a:t> in the Instrument ?</a:t>
            </a:r>
            <a:endParaRPr sz="1700">
              <a:latin typeface="Roboto Mono Medium"/>
              <a:ea typeface="Roboto Mono Medium"/>
              <a:cs typeface="Roboto Mono Medium"/>
              <a:sym typeface="Roboto Mono Medium"/>
            </a:endParaRPr>
          </a:p>
          <a:p>
            <a:pPr marL="137160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0"/>
                                        </p:tgtEl>
                                        <p:attrNameLst>
                                          <p:attrName>style.visibility</p:attrName>
                                        </p:attrNameLst>
                                      </p:cBhvr>
                                      <p:to>
                                        <p:strVal val="visible"/>
                                      </p:to>
                                    </p:set>
                                    <p:animEffect transition="in" filter="fade">
                                      <p:cBhvr>
                                        <p:cTn id="7" dur="1000"/>
                                        <p:tgtEl>
                                          <p:spTgt spid="1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pic>
        <p:nvPicPr>
          <p:cNvPr id="1335" name="Google Shape;1335;p165"/>
          <p:cNvPicPr preferRelativeResize="0"/>
          <p:nvPr/>
        </p:nvPicPr>
        <p:blipFill>
          <a:blip r:embed="rId3">
            <a:alphaModFix/>
          </a:blip>
          <a:stretch>
            <a:fillRect/>
          </a:stretch>
        </p:blipFill>
        <p:spPr>
          <a:xfrm rot="-2">
            <a:off x="5053650" y="185376"/>
            <a:ext cx="3366051" cy="1047449"/>
          </a:xfrm>
          <a:prstGeom prst="rect">
            <a:avLst/>
          </a:prstGeom>
          <a:noFill/>
          <a:ln>
            <a:noFill/>
          </a:ln>
          <a:effectLst>
            <a:outerShdw blurRad="57150" dist="19050" dir="5400000" algn="bl" rotWithShape="0">
              <a:srgbClr val="000000">
                <a:alpha val="50000"/>
              </a:srgbClr>
            </a:outerShdw>
          </a:effectLst>
        </p:spPr>
      </p:pic>
      <p:grpSp>
        <p:nvGrpSpPr>
          <p:cNvPr id="1336" name="Google Shape;1336;p165"/>
          <p:cNvGrpSpPr/>
          <p:nvPr/>
        </p:nvGrpSpPr>
        <p:grpSpPr>
          <a:xfrm rot="913793">
            <a:off x="7792037" y="696120"/>
            <a:ext cx="272896" cy="434101"/>
            <a:chOff x="1312450" y="4093350"/>
            <a:chExt cx="685350" cy="1090200"/>
          </a:xfrm>
        </p:grpSpPr>
        <p:sp>
          <p:nvSpPr>
            <p:cNvPr id="1337" name="Google Shape;1337;p165"/>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5"/>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5"/>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5"/>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165"/>
          <p:cNvSpPr txBox="1">
            <a:spLocks noGrp="1"/>
          </p:cNvSpPr>
          <p:nvPr>
            <p:ph type="body" idx="4294967295"/>
          </p:nvPr>
        </p:nvSpPr>
        <p:spPr>
          <a:xfrm>
            <a:off x="467275" y="861900"/>
            <a:ext cx="3759300" cy="38538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FF00"/>
                </a:solidFill>
                <a:latin typeface="Consolas"/>
                <a:ea typeface="Consolas"/>
                <a:cs typeface="Consolas"/>
                <a:sym typeface="Consolas"/>
              </a:rPr>
              <a:t>class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class Violin extends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class Guitar extends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b="1">
              <a:solidFill>
                <a:srgbClr val="00FF00"/>
              </a:solidFill>
              <a:latin typeface="Consolas"/>
              <a:ea typeface="Consolas"/>
              <a:cs typeface="Consolas"/>
              <a:sym typeface="Consolas"/>
            </a:endParaRPr>
          </a:p>
        </p:txBody>
      </p:sp>
      <p:sp>
        <p:nvSpPr>
          <p:cNvPr id="1342" name="Google Shape;1342;p165"/>
          <p:cNvSpPr txBox="1">
            <a:spLocks noGrp="1"/>
          </p:cNvSpPr>
          <p:nvPr>
            <p:ph type="title" idx="2"/>
          </p:nvPr>
        </p:nvSpPr>
        <p:spPr>
          <a:xfrm>
            <a:off x="419450" y="3516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343" name="Google Shape;1343;p165"/>
          <p:cNvSpPr txBox="1">
            <a:spLocks noGrp="1"/>
          </p:cNvSpPr>
          <p:nvPr>
            <p:ph type="body" idx="4294967295"/>
          </p:nvPr>
        </p:nvSpPr>
        <p:spPr>
          <a:xfrm>
            <a:off x="4857025" y="1813450"/>
            <a:ext cx="3759300" cy="2911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class UseInstrument{</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Instrument I1;</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Violin();</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Guitar();</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rgbClr val="00FF00"/>
              </a:solidFill>
              <a:latin typeface="Roboto"/>
              <a:ea typeface="Roboto"/>
              <a:cs typeface="Roboto"/>
              <a:sym typeface="Roboto"/>
            </a:endParaRPr>
          </a:p>
        </p:txBody>
      </p:sp>
      <p:sp>
        <p:nvSpPr>
          <p:cNvPr id="1344" name="Google Shape;1344;p165"/>
          <p:cNvSpPr txBox="1">
            <a:spLocks noGrp="1"/>
          </p:cNvSpPr>
          <p:nvPr>
            <p:ph type="title" idx="2"/>
          </p:nvPr>
        </p:nvSpPr>
        <p:spPr>
          <a:xfrm>
            <a:off x="5007275" y="12916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345" name="Google Shape;1345;p165"/>
          <p:cNvSpPr txBox="1">
            <a:spLocks noGrp="1"/>
          </p:cNvSpPr>
          <p:nvPr>
            <p:ph type="title" idx="8"/>
          </p:nvPr>
        </p:nvSpPr>
        <p:spPr>
          <a:xfrm>
            <a:off x="5128825" y="2573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
        <p:nvSpPr>
          <p:cNvPr id="1346" name="Google Shape;1346;p165"/>
          <p:cNvSpPr/>
          <p:nvPr/>
        </p:nvSpPr>
        <p:spPr>
          <a:xfrm>
            <a:off x="3321800" y="3435850"/>
            <a:ext cx="2255400" cy="1289100"/>
          </a:xfrm>
          <a:prstGeom prst="cloudCallout">
            <a:avLst>
              <a:gd name="adj1" fmla="val -97269"/>
              <a:gd name="adj2" fmla="val -189621"/>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Concert One"/>
                <a:ea typeface="Concert One"/>
                <a:cs typeface="Concert One"/>
                <a:sym typeface="Concert One"/>
              </a:rPr>
              <a:t>What is the implementation ?</a:t>
            </a:r>
            <a:endParaRPr sz="1300">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1"/>
                                        </p:tgtEl>
                                        <p:attrNameLst>
                                          <p:attrName>style.visibility</p:attrName>
                                        </p:attrNameLst>
                                      </p:cBhvr>
                                      <p:to>
                                        <p:strVal val="visible"/>
                                      </p:to>
                                    </p:set>
                                    <p:animEffect transition="in" filter="fade">
                                      <p:cBhvr>
                                        <p:cTn id="7" dur="1000"/>
                                        <p:tgtEl>
                                          <p:spTgt spid="1341"/>
                                        </p:tgtEl>
                                      </p:cBhvr>
                                    </p:animEffect>
                                  </p:childTnLst>
                                </p:cTn>
                              </p:par>
                              <p:par>
                                <p:cTn id="8" presetID="10" presetClass="entr" presetSubtype="0" fill="hold" nodeType="withEffect">
                                  <p:stCondLst>
                                    <p:cond delay="0"/>
                                  </p:stCondLst>
                                  <p:childTnLst>
                                    <p:set>
                                      <p:cBhvr>
                                        <p:cTn id="9" dur="1" fill="hold">
                                          <p:stCondLst>
                                            <p:cond delay="0"/>
                                          </p:stCondLst>
                                        </p:cTn>
                                        <p:tgtEl>
                                          <p:spTgt spid="1342"/>
                                        </p:tgtEl>
                                        <p:attrNameLst>
                                          <p:attrName>style.visibility</p:attrName>
                                        </p:attrNameLst>
                                      </p:cBhvr>
                                      <p:to>
                                        <p:strVal val="visible"/>
                                      </p:to>
                                    </p:set>
                                    <p:animEffect transition="in" filter="fade">
                                      <p:cBhvr>
                                        <p:cTn id="10" dur="1000"/>
                                        <p:tgtEl>
                                          <p:spTgt spid="1342"/>
                                        </p:tgtEl>
                                      </p:cBhvr>
                                    </p:animEffect>
                                  </p:childTnLst>
                                </p:cTn>
                              </p:par>
                              <p:par>
                                <p:cTn id="11" presetID="10" presetClass="entr" presetSubtype="0" fill="hold" nodeType="withEffect">
                                  <p:stCondLst>
                                    <p:cond delay="0"/>
                                  </p:stCondLst>
                                  <p:childTnLst>
                                    <p:set>
                                      <p:cBhvr>
                                        <p:cTn id="12" dur="1" fill="hold">
                                          <p:stCondLst>
                                            <p:cond delay="0"/>
                                          </p:stCondLst>
                                        </p:cTn>
                                        <p:tgtEl>
                                          <p:spTgt spid="1344"/>
                                        </p:tgtEl>
                                        <p:attrNameLst>
                                          <p:attrName>style.visibility</p:attrName>
                                        </p:attrNameLst>
                                      </p:cBhvr>
                                      <p:to>
                                        <p:strVal val="visible"/>
                                      </p:to>
                                    </p:set>
                                    <p:animEffect transition="in" filter="fade">
                                      <p:cBhvr>
                                        <p:cTn id="13" dur="1000"/>
                                        <p:tgtEl>
                                          <p:spTgt spid="1344"/>
                                        </p:tgtEl>
                                      </p:cBhvr>
                                    </p:animEffect>
                                  </p:childTnLst>
                                </p:cTn>
                              </p:par>
                              <p:par>
                                <p:cTn id="14" presetID="10" presetClass="entr" presetSubtype="0" fill="hold" nodeType="withEffect">
                                  <p:stCondLst>
                                    <p:cond delay="0"/>
                                  </p:stCondLst>
                                  <p:childTnLst>
                                    <p:set>
                                      <p:cBhvr>
                                        <p:cTn id="15" dur="1" fill="hold">
                                          <p:stCondLst>
                                            <p:cond delay="0"/>
                                          </p:stCondLst>
                                        </p:cTn>
                                        <p:tgtEl>
                                          <p:spTgt spid="1343"/>
                                        </p:tgtEl>
                                        <p:attrNameLst>
                                          <p:attrName>style.visibility</p:attrName>
                                        </p:attrNameLst>
                                      </p:cBhvr>
                                      <p:to>
                                        <p:strVal val="visible"/>
                                      </p:to>
                                    </p:set>
                                    <p:animEffect transition="in" filter="fade">
                                      <p:cBhvr>
                                        <p:cTn id="16" dur="1000"/>
                                        <p:tgtEl>
                                          <p:spTgt spid="13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46"/>
                                        </p:tgtEl>
                                        <p:attrNameLst>
                                          <p:attrName>style.visibility</p:attrName>
                                        </p:attrNameLst>
                                      </p:cBhvr>
                                      <p:to>
                                        <p:strVal val="visible"/>
                                      </p:to>
                                    </p:set>
                                    <p:animEffect transition="in" filter="fade">
                                      <p:cBhvr>
                                        <p:cTn id="21" dur="1000"/>
                                        <p:tgtEl>
                                          <p:spTgt spid="1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pic>
        <p:nvPicPr>
          <p:cNvPr id="1351" name="Google Shape;1351;p166"/>
          <p:cNvPicPr preferRelativeResize="0"/>
          <p:nvPr/>
        </p:nvPicPr>
        <p:blipFill>
          <a:blip r:embed="rId3">
            <a:alphaModFix/>
          </a:blip>
          <a:stretch>
            <a:fillRect/>
          </a:stretch>
        </p:blipFill>
        <p:spPr>
          <a:xfrm rot="-2">
            <a:off x="5053650" y="185376"/>
            <a:ext cx="3366051" cy="1047449"/>
          </a:xfrm>
          <a:prstGeom prst="rect">
            <a:avLst/>
          </a:prstGeom>
          <a:noFill/>
          <a:ln>
            <a:noFill/>
          </a:ln>
          <a:effectLst>
            <a:outerShdw blurRad="57150" dist="19050" dir="5400000" algn="bl" rotWithShape="0">
              <a:srgbClr val="000000">
                <a:alpha val="50000"/>
              </a:srgbClr>
            </a:outerShdw>
          </a:effectLst>
        </p:spPr>
      </p:pic>
      <p:sp>
        <p:nvSpPr>
          <p:cNvPr id="1352" name="Google Shape;1352;p166"/>
          <p:cNvSpPr txBox="1">
            <a:spLocks noGrp="1"/>
          </p:cNvSpPr>
          <p:nvPr>
            <p:ph type="body" idx="4294967295"/>
          </p:nvPr>
        </p:nvSpPr>
        <p:spPr>
          <a:xfrm>
            <a:off x="467275" y="861900"/>
            <a:ext cx="3759300" cy="38538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FF00"/>
                </a:solidFill>
                <a:latin typeface="Consolas"/>
                <a:ea typeface="Consolas"/>
                <a:cs typeface="Consolas"/>
                <a:sym typeface="Consolas"/>
              </a:rPr>
              <a:t>abstract class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abstract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class Violin extends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class Guitar extends Instrument{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public void sound(){</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   }</a:t>
            </a:r>
            <a:endParaRPr sz="1200">
              <a:solidFill>
                <a:srgbClr val="00FF00"/>
              </a:solidFill>
              <a:latin typeface="Consolas"/>
              <a:ea typeface="Consolas"/>
              <a:cs typeface="Consolas"/>
              <a:sym typeface="Consolas"/>
            </a:endParaRPr>
          </a:p>
          <a:p>
            <a:pPr marL="0" lvl="0" indent="0" algn="l" rtl="0">
              <a:spcBef>
                <a:spcPts val="0"/>
              </a:spcBef>
              <a:spcAft>
                <a:spcPts val="0"/>
              </a:spcAft>
              <a:buNone/>
            </a:pPr>
            <a:r>
              <a:rPr lang="en" sz="1200">
                <a:solidFill>
                  <a:srgbClr val="00FF00"/>
                </a:solidFill>
                <a:latin typeface="Consolas"/>
                <a:ea typeface="Consolas"/>
                <a:cs typeface="Consolas"/>
                <a:sym typeface="Consolas"/>
              </a:rPr>
              <a:t>}</a:t>
            </a: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a:solidFill>
                <a:srgbClr val="00FF00"/>
              </a:solidFill>
              <a:latin typeface="Consolas"/>
              <a:ea typeface="Consolas"/>
              <a:cs typeface="Consolas"/>
              <a:sym typeface="Consolas"/>
            </a:endParaRPr>
          </a:p>
          <a:p>
            <a:pPr marL="0" lvl="0" indent="0" algn="l" rtl="0">
              <a:spcBef>
                <a:spcPts val="0"/>
              </a:spcBef>
              <a:spcAft>
                <a:spcPts val="0"/>
              </a:spcAft>
              <a:buNone/>
            </a:pPr>
            <a:endParaRPr sz="1200" b="1">
              <a:solidFill>
                <a:srgbClr val="00FF00"/>
              </a:solidFill>
              <a:latin typeface="Consolas"/>
              <a:ea typeface="Consolas"/>
              <a:cs typeface="Consolas"/>
              <a:sym typeface="Consolas"/>
            </a:endParaRPr>
          </a:p>
        </p:txBody>
      </p:sp>
      <p:sp>
        <p:nvSpPr>
          <p:cNvPr id="1353" name="Google Shape;1353;p166"/>
          <p:cNvSpPr txBox="1">
            <a:spLocks noGrp="1"/>
          </p:cNvSpPr>
          <p:nvPr>
            <p:ph type="title" idx="2"/>
          </p:nvPr>
        </p:nvSpPr>
        <p:spPr>
          <a:xfrm>
            <a:off x="419450" y="3516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354" name="Google Shape;1354;p166"/>
          <p:cNvSpPr txBox="1">
            <a:spLocks noGrp="1"/>
          </p:cNvSpPr>
          <p:nvPr>
            <p:ph type="body" idx="4294967295"/>
          </p:nvPr>
        </p:nvSpPr>
        <p:spPr>
          <a:xfrm>
            <a:off x="4857025" y="1813450"/>
            <a:ext cx="3759300" cy="2911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class UseInstrument{</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Instrument I1;</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Violin();</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I1=new Guitar();</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I1.sound();</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400" b="1">
              <a:solidFill>
                <a:srgbClr val="00FF00"/>
              </a:solidFill>
              <a:latin typeface="Roboto"/>
              <a:ea typeface="Roboto"/>
              <a:cs typeface="Roboto"/>
              <a:sym typeface="Roboto"/>
            </a:endParaRPr>
          </a:p>
        </p:txBody>
      </p:sp>
      <p:sp>
        <p:nvSpPr>
          <p:cNvPr id="1355" name="Google Shape;1355;p166"/>
          <p:cNvSpPr txBox="1">
            <a:spLocks noGrp="1"/>
          </p:cNvSpPr>
          <p:nvPr>
            <p:ph type="title" idx="2"/>
          </p:nvPr>
        </p:nvSpPr>
        <p:spPr>
          <a:xfrm>
            <a:off x="5007275" y="12916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356" name="Google Shape;1356;p166"/>
          <p:cNvSpPr txBox="1">
            <a:spLocks noGrp="1"/>
          </p:cNvSpPr>
          <p:nvPr>
            <p:ph type="title" idx="8"/>
          </p:nvPr>
        </p:nvSpPr>
        <p:spPr>
          <a:xfrm>
            <a:off x="5246125" y="40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4000"/>
                </a:solidFill>
              </a:rPr>
              <a:t>Improved version</a:t>
            </a:r>
            <a:endParaRPr sz="26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2"/>
                                        </p:tgtEl>
                                        <p:attrNameLst>
                                          <p:attrName>style.visibility</p:attrName>
                                        </p:attrNameLst>
                                      </p:cBhvr>
                                      <p:to>
                                        <p:strVal val="visible"/>
                                      </p:to>
                                    </p:set>
                                    <p:animEffect transition="in" filter="fade">
                                      <p:cBhvr>
                                        <p:cTn id="7" dur="1000"/>
                                        <p:tgtEl>
                                          <p:spTgt spid="1352"/>
                                        </p:tgtEl>
                                      </p:cBhvr>
                                    </p:animEffect>
                                  </p:childTnLst>
                                </p:cTn>
                              </p:par>
                              <p:par>
                                <p:cTn id="8" presetID="10" presetClass="entr" presetSubtype="0" fill="hold" nodeType="withEffect">
                                  <p:stCondLst>
                                    <p:cond delay="0"/>
                                  </p:stCondLst>
                                  <p:childTnLst>
                                    <p:set>
                                      <p:cBhvr>
                                        <p:cTn id="9" dur="1" fill="hold">
                                          <p:stCondLst>
                                            <p:cond delay="0"/>
                                          </p:stCondLst>
                                        </p:cTn>
                                        <p:tgtEl>
                                          <p:spTgt spid="1353"/>
                                        </p:tgtEl>
                                        <p:attrNameLst>
                                          <p:attrName>style.visibility</p:attrName>
                                        </p:attrNameLst>
                                      </p:cBhvr>
                                      <p:to>
                                        <p:strVal val="visible"/>
                                      </p:to>
                                    </p:set>
                                    <p:animEffect transition="in" filter="fade">
                                      <p:cBhvr>
                                        <p:cTn id="10" dur="1000"/>
                                        <p:tgtEl>
                                          <p:spTgt spid="1353"/>
                                        </p:tgtEl>
                                      </p:cBhvr>
                                    </p:animEffect>
                                  </p:childTnLst>
                                </p:cTn>
                              </p:par>
                              <p:par>
                                <p:cTn id="11" presetID="10" presetClass="entr" presetSubtype="0" fill="hold" nodeType="withEffect">
                                  <p:stCondLst>
                                    <p:cond delay="0"/>
                                  </p:stCondLst>
                                  <p:childTnLst>
                                    <p:set>
                                      <p:cBhvr>
                                        <p:cTn id="12" dur="1" fill="hold">
                                          <p:stCondLst>
                                            <p:cond delay="0"/>
                                          </p:stCondLst>
                                        </p:cTn>
                                        <p:tgtEl>
                                          <p:spTgt spid="1355"/>
                                        </p:tgtEl>
                                        <p:attrNameLst>
                                          <p:attrName>style.visibility</p:attrName>
                                        </p:attrNameLst>
                                      </p:cBhvr>
                                      <p:to>
                                        <p:strVal val="visible"/>
                                      </p:to>
                                    </p:set>
                                    <p:animEffect transition="in" filter="fade">
                                      <p:cBhvr>
                                        <p:cTn id="13" dur="1000"/>
                                        <p:tgtEl>
                                          <p:spTgt spid="1355"/>
                                        </p:tgtEl>
                                      </p:cBhvr>
                                    </p:animEffect>
                                  </p:childTnLst>
                                </p:cTn>
                              </p:par>
                              <p:par>
                                <p:cTn id="14" presetID="10" presetClass="entr" presetSubtype="0" fill="hold" nodeType="withEffect">
                                  <p:stCondLst>
                                    <p:cond delay="0"/>
                                  </p:stCondLst>
                                  <p:childTnLst>
                                    <p:set>
                                      <p:cBhvr>
                                        <p:cTn id="15" dur="1" fill="hold">
                                          <p:stCondLst>
                                            <p:cond delay="0"/>
                                          </p:stCondLst>
                                        </p:cTn>
                                        <p:tgtEl>
                                          <p:spTgt spid="1354"/>
                                        </p:tgtEl>
                                        <p:attrNameLst>
                                          <p:attrName>style.visibility</p:attrName>
                                        </p:attrNameLst>
                                      </p:cBhvr>
                                      <p:to>
                                        <p:strVal val="visible"/>
                                      </p:to>
                                    </p:set>
                                    <p:animEffect transition="in" filter="fade">
                                      <p:cBhvr>
                                        <p:cTn id="16" dur="1000"/>
                                        <p:tgtEl>
                                          <p:spTgt spid="1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67"/>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pic>
        <p:nvPicPr>
          <p:cNvPr id="1362" name="Google Shape;1362;p167"/>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363" name="Google Shape;1363;p167"/>
          <p:cNvPicPr preferRelativeResize="0"/>
          <p:nvPr/>
        </p:nvPicPr>
        <p:blipFill rotWithShape="1">
          <a:blip r:embed="rId4">
            <a:alphaModFix/>
          </a:blip>
          <a:srcRect t="16970" r="8892" b="21025"/>
          <a:stretch/>
        </p:blipFill>
        <p:spPr>
          <a:xfrm rot="10800000">
            <a:off x="3219963" y="1109238"/>
            <a:ext cx="2704074" cy="1283025"/>
          </a:xfrm>
          <a:prstGeom prst="rect">
            <a:avLst/>
          </a:prstGeom>
          <a:noFill/>
          <a:ln>
            <a:noFill/>
          </a:ln>
        </p:spPr>
      </p:pic>
      <p:sp>
        <p:nvSpPr>
          <p:cNvPr id="1364" name="Google Shape;1364;p167"/>
          <p:cNvSpPr txBox="1">
            <a:spLocks noGrp="1"/>
          </p:cNvSpPr>
          <p:nvPr>
            <p:ph type="subTitle" idx="1"/>
          </p:nvPr>
        </p:nvSpPr>
        <p:spPr>
          <a:xfrm>
            <a:off x="3673203" y="1456288"/>
            <a:ext cx="1797600" cy="58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Abstract</a:t>
            </a:r>
            <a:endParaRPr sz="1500" b="1">
              <a:solidFill>
                <a:schemeClr val="dk1"/>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Method &amp; class</a:t>
            </a:r>
            <a:endParaRPr sz="1500" b="1">
              <a:solidFill>
                <a:schemeClr val="dk1"/>
              </a:solidFill>
              <a:latin typeface="Roboto Mono"/>
              <a:ea typeface="Roboto Mono"/>
              <a:cs typeface="Roboto Mono"/>
              <a:sym typeface="Roboto Mono"/>
            </a:endParaRPr>
          </a:p>
          <a:p>
            <a:pPr marL="0" lvl="0" indent="0" algn="l" rtl="0">
              <a:lnSpc>
                <a:spcPct val="100000"/>
              </a:lnSpc>
              <a:spcBef>
                <a:spcPts val="0"/>
              </a:spcBef>
              <a:spcAft>
                <a:spcPts val="0"/>
              </a:spcAft>
              <a:buNone/>
            </a:pPr>
            <a:endParaRPr sz="1800" b="1">
              <a:latin typeface="Roboto Mono"/>
              <a:ea typeface="Roboto Mono"/>
              <a:cs typeface="Roboto Mono"/>
              <a:sym typeface="Roboto Mon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6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Some important points </a:t>
            </a:r>
            <a:endParaRPr sz="2600">
              <a:solidFill>
                <a:srgbClr val="FF0000"/>
              </a:solidFill>
            </a:endParaRPr>
          </a:p>
        </p:txBody>
      </p:sp>
      <p:sp>
        <p:nvSpPr>
          <p:cNvPr id="1370" name="Google Shape;1370;p168"/>
          <p:cNvSpPr txBox="1"/>
          <p:nvPr/>
        </p:nvSpPr>
        <p:spPr>
          <a:xfrm>
            <a:off x="1326150" y="1202225"/>
            <a:ext cx="7132800" cy="35865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To make a method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it is compulsory to use the keyword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in the method prototype.</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abstract method </a:t>
            </a:r>
            <a:r>
              <a:rPr lang="en" sz="1700">
                <a:solidFill>
                  <a:srgbClr val="FF00FF"/>
                </a:solidFill>
                <a:latin typeface="Roboto Mono Medium"/>
                <a:ea typeface="Roboto Mono Medium"/>
                <a:cs typeface="Roboto Mono Medium"/>
                <a:sym typeface="Roboto Mono Medium"/>
              </a:rPr>
              <a:t>should never have any implementation</a:t>
            </a:r>
            <a:r>
              <a:rPr lang="en" sz="1700">
                <a:latin typeface="Roboto Mono Medium"/>
                <a:ea typeface="Roboto Mono Medium"/>
                <a:cs typeface="Roboto Mono Medium"/>
                <a:sym typeface="Roboto Mono Medium"/>
              </a:rPr>
              <a:t> in the class where it is being declared.</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method has been declared as “</a:t>
            </a:r>
            <a:r>
              <a:rPr lang="en" sz="1700">
                <a:solidFill>
                  <a:srgbClr val="00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in the class, then the class itself must be prefixed with the keyword </a:t>
            </a:r>
            <a:r>
              <a:rPr lang="en" sz="1700">
                <a:solidFill>
                  <a:srgbClr val="0000FF"/>
                </a:solidFill>
                <a:latin typeface="Roboto Mono Medium"/>
                <a:ea typeface="Roboto Mono Medium"/>
                <a:cs typeface="Roboto Mono Medium"/>
                <a:sym typeface="Roboto Mono Medium"/>
              </a:rPr>
              <a:t>abstract</a:t>
            </a:r>
            <a:endParaRPr sz="1700">
              <a:solidFill>
                <a:srgbClr val="0000FF"/>
              </a:solidFill>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0">
                                            <p:txEl>
                                              <p:pRg st="0" end="0"/>
                                            </p:txEl>
                                          </p:spTgt>
                                        </p:tgtEl>
                                        <p:attrNameLst>
                                          <p:attrName>style.visibility</p:attrName>
                                        </p:attrNameLst>
                                      </p:cBhvr>
                                      <p:to>
                                        <p:strVal val="visible"/>
                                      </p:to>
                                    </p:set>
                                    <p:animEffect transition="in" filter="fade">
                                      <p:cBhvr>
                                        <p:cTn id="7" dur="1000"/>
                                        <p:tgtEl>
                                          <p:spTgt spid="1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0">
                                            <p:txEl>
                                              <p:pRg st="1" end="1"/>
                                            </p:txEl>
                                          </p:spTgt>
                                        </p:tgtEl>
                                        <p:attrNameLst>
                                          <p:attrName>style.visibility</p:attrName>
                                        </p:attrNameLst>
                                      </p:cBhvr>
                                      <p:to>
                                        <p:strVal val="visible"/>
                                      </p:to>
                                    </p:set>
                                    <p:animEffect transition="in" filter="fade">
                                      <p:cBhvr>
                                        <p:cTn id="12" dur="1000"/>
                                        <p:tgtEl>
                                          <p:spTgt spid="1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0">
                                            <p:txEl>
                                              <p:pRg st="2" end="2"/>
                                            </p:txEl>
                                          </p:spTgt>
                                        </p:tgtEl>
                                        <p:attrNameLst>
                                          <p:attrName>style.visibility</p:attrName>
                                        </p:attrNameLst>
                                      </p:cBhvr>
                                      <p:to>
                                        <p:strVal val="visible"/>
                                      </p:to>
                                    </p:set>
                                    <p:animEffect transition="in" filter="fade">
                                      <p:cBhvr>
                                        <p:cTn id="17" dur="1000"/>
                                        <p:tgtEl>
                                          <p:spTgt spid="1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0">
                                            <p:txEl>
                                              <p:pRg st="3" end="3"/>
                                            </p:txEl>
                                          </p:spTgt>
                                        </p:tgtEl>
                                        <p:attrNameLst>
                                          <p:attrName>style.visibility</p:attrName>
                                        </p:attrNameLst>
                                      </p:cBhvr>
                                      <p:to>
                                        <p:strVal val="visible"/>
                                      </p:to>
                                    </p:set>
                                    <p:animEffect transition="in" filter="fade">
                                      <p:cBhvr>
                                        <p:cTn id="22" dur="1000"/>
                                        <p:tgtEl>
                                          <p:spTgt spid="13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0">
                                            <p:txEl>
                                              <p:pRg st="4" end="4"/>
                                            </p:txEl>
                                          </p:spTgt>
                                        </p:tgtEl>
                                        <p:attrNameLst>
                                          <p:attrName>style.visibility</p:attrName>
                                        </p:attrNameLst>
                                      </p:cBhvr>
                                      <p:to>
                                        <p:strVal val="visible"/>
                                      </p:to>
                                    </p:set>
                                    <p:animEffect transition="in" filter="fade">
                                      <p:cBhvr>
                                        <p:cTn id="27" dur="1000"/>
                                        <p:tgtEl>
                                          <p:spTgt spid="13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0">
                                            <p:txEl>
                                              <p:pRg st="5" end="5"/>
                                            </p:txEl>
                                          </p:spTgt>
                                        </p:tgtEl>
                                        <p:attrNameLst>
                                          <p:attrName>style.visibility</p:attrName>
                                        </p:attrNameLst>
                                      </p:cBhvr>
                                      <p:to>
                                        <p:strVal val="visible"/>
                                      </p:to>
                                    </p:set>
                                    <p:animEffect transition="in" filter="fade">
                                      <p:cBhvr>
                                        <p:cTn id="32" dur="1000"/>
                                        <p:tgtEl>
                                          <p:spTgt spid="13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0">
                                            <p:txEl>
                                              <p:pRg st="6" end="6"/>
                                            </p:txEl>
                                          </p:spTgt>
                                        </p:tgtEl>
                                        <p:attrNameLst>
                                          <p:attrName>style.visibility</p:attrName>
                                        </p:attrNameLst>
                                      </p:cBhvr>
                                      <p:to>
                                        <p:strVal val="visible"/>
                                      </p:to>
                                    </p:set>
                                    <p:animEffect transition="in" filter="fade">
                                      <p:cBhvr>
                                        <p:cTn id="37" dur="1000"/>
                                        <p:tgtEl>
                                          <p:spTgt spid="13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0">
                                            <p:txEl>
                                              <p:pRg st="7" end="7"/>
                                            </p:txEl>
                                          </p:spTgt>
                                        </p:tgtEl>
                                        <p:attrNameLst>
                                          <p:attrName>style.visibility</p:attrName>
                                        </p:attrNameLst>
                                      </p:cBhvr>
                                      <p:to>
                                        <p:strVal val="visible"/>
                                      </p:to>
                                    </p:set>
                                    <p:animEffect transition="in" filter="fade">
                                      <p:cBhvr>
                                        <p:cTn id="42" dur="1000"/>
                                        <p:tgtEl>
                                          <p:spTgt spid="137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69"/>
          <p:cNvSpPr txBox="1">
            <a:spLocks noGrp="1"/>
          </p:cNvSpPr>
          <p:nvPr>
            <p:ph type="body" idx="4294967295"/>
          </p:nvPr>
        </p:nvSpPr>
        <p:spPr>
          <a:xfrm>
            <a:off x="576475" y="2838375"/>
            <a:ext cx="7714500" cy="1821600"/>
          </a:xfrm>
          <a:prstGeom prst="rect">
            <a:avLst/>
          </a:prstGeom>
          <a:solidFill>
            <a:srgbClr val="2B2B2B"/>
          </a:solidFill>
        </p:spPr>
        <p:txBody>
          <a:bodyPr spcFirstLastPara="1" wrap="square" lIns="91425" tIns="91425" rIns="91425" bIns="91425" anchor="t" anchorCtr="0">
            <a:noAutofit/>
          </a:bodyPr>
          <a:lstStyle/>
          <a:p>
            <a:pPr marL="2743200" lvl="0" indent="45720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abstract class A</a:t>
            </a:r>
            <a:endParaRPr sz="1700">
              <a:solidFill>
                <a:srgbClr val="CC7832"/>
              </a:solidFill>
              <a:highlight>
                <a:srgbClr val="2B2B2B"/>
              </a:highlight>
              <a:latin typeface="Roboto Mono"/>
              <a:ea typeface="Roboto Mono"/>
              <a:cs typeface="Roboto Mono"/>
              <a:sym typeface="Roboto Mono"/>
            </a:endParaRPr>
          </a:p>
          <a:p>
            <a:pPr marL="2743200" lvl="0" indent="45720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 							   public abstract void show();</a:t>
            </a:r>
            <a:endParaRPr sz="1700">
              <a:solidFill>
                <a:srgbClr val="CC7832"/>
              </a:solidFill>
              <a:highlight>
                <a:srgbClr val="2B2B2B"/>
              </a:highlight>
              <a:latin typeface="Roboto Mono"/>
              <a:ea typeface="Roboto Mono"/>
              <a:cs typeface="Roboto Mono"/>
              <a:sym typeface="Roboto Mono"/>
            </a:endParaRPr>
          </a:p>
          <a:p>
            <a:pPr marL="320040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700">
              <a:solidFill>
                <a:srgbClr val="CC7832"/>
              </a:solidFill>
              <a:highlight>
                <a:srgbClr val="2B2B2B"/>
              </a:highlight>
              <a:latin typeface="Roboto Mono"/>
              <a:ea typeface="Roboto Mono"/>
              <a:cs typeface="Roboto Mono"/>
              <a:sym typeface="Roboto Mono"/>
            </a:endParaRPr>
          </a:p>
        </p:txBody>
      </p:sp>
      <p:pic>
        <p:nvPicPr>
          <p:cNvPr id="1376" name="Google Shape;1376;p169"/>
          <p:cNvPicPr preferRelativeResize="0"/>
          <p:nvPr/>
        </p:nvPicPr>
        <p:blipFill>
          <a:blip r:embed="rId3">
            <a:alphaModFix/>
          </a:blip>
          <a:stretch>
            <a:fillRect/>
          </a:stretch>
        </p:blipFill>
        <p:spPr>
          <a:xfrm rot="-2">
            <a:off x="371625" y="157876"/>
            <a:ext cx="3366051" cy="1047449"/>
          </a:xfrm>
          <a:prstGeom prst="rect">
            <a:avLst/>
          </a:prstGeom>
          <a:noFill/>
          <a:ln>
            <a:noFill/>
          </a:ln>
          <a:effectLst>
            <a:outerShdw blurRad="57150" dist="19050" dir="5400000" algn="bl" rotWithShape="0">
              <a:srgbClr val="000000">
                <a:alpha val="50000"/>
              </a:srgbClr>
            </a:outerShdw>
          </a:effectLst>
        </p:spPr>
      </p:pic>
      <p:grpSp>
        <p:nvGrpSpPr>
          <p:cNvPr id="1377" name="Google Shape;1377;p169"/>
          <p:cNvGrpSpPr/>
          <p:nvPr/>
        </p:nvGrpSpPr>
        <p:grpSpPr>
          <a:xfrm rot="913793">
            <a:off x="3020362" y="742995"/>
            <a:ext cx="272896" cy="434101"/>
            <a:chOff x="1312450" y="4093350"/>
            <a:chExt cx="685350" cy="1090200"/>
          </a:xfrm>
        </p:grpSpPr>
        <p:sp>
          <p:nvSpPr>
            <p:cNvPr id="1378" name="Google Shape;1378;p169"/>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9"/>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9"/>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9"/>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2" name="Google Shape;1382;p169"/>
          <p:cNvSpPr txBox="1">
            <a:spLocks noGrp="1"/>
          </p:cNvSpPr>
          <p:nvPr>
            <p:ph type="body" idx="4294967295"/>
          </p:nvPr>
        </p:nvSpPr>
        <p:spPr>
          <a:xfrm>
            <a:off x="576475" y="1205324"/>
            <a:ext cx="7714500" cy="16332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class A</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    public abstract void show();</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700">
              <a:solidFill>
                <a:srgbClr val="CC7832"/>
              </a:solidFill>
              <a:highlight>
                <a:srgbClr val="2B2B2B"/>
              </a:highlight>
              <a:latin typeface="Roboto Mono"/>
              <a:ea typeface="Roboto Mono"/>
              <a:cs typeface="Roboto Mono"/>
              <a:sym typeface="Roboto Mono"/>
            </a:endParaRPr>
          </a:p>
        </p:txBody>
      </p:sp>
      <p:sp>
        <p:nvSpPr>
          <p:cNvPr id="1383" name="Google Shape;1383;p169"/>
          <p:cNvSpPr txBox="1">
            <a:spLocks noGrp="1"/>
          </p:cNvSpPr>
          <p:nvPr>
            <p:ph type="title" idx="8"/>
          </p:nvPr>
        </p:nvSpPr>
        <p:spPr>
          <a:xfrm>
            <a:off x="650825" y="2845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400" b="0">
                <a:solidFill>
                  <a:srgbClr val="FF4000"/>
                </a:solidFill>
              </a:rPr>
              <a:t>For:- example</a:t>
            </a:r>
            <a:endParaRPr sz="2200">
              <a:solidFill>
                <a:srgbClr val="FF00FF"/>
              </a:solidFill>
            </a:endParaRPr>
          </a:p>
        </p:txBody>
      </p:sp>
      <p:sp>
        <p:nvSpPr>
          <p:cNvPr id="1384" name="Google Shape;1384;p169"/>
          <p:cNvSpPr/>
          <p:nvPr/>
        </p:nvSpPr>
        <p:spPr>
          <a:xfrm>
            <a:off x="6207200" y="2119275"/>
            <a:ext cx="1612500" cy="719100"/>
          </a:xfrm>
          <a:prstGeom prst="wedgeEllipseCallout">
            <a:avLst>
              <a:gd name="adj1" fmla="val -132935"/>
              <a:gd name="adj2" fmla="val -63774"/>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rgbClr val="FF00FF"/>
                </a:solidFill>
                <a:latin typeface="Concert One"/>
                <a:ea typeface="Concert One"/>
                <a:cs typeface="Concert One"/>
                <a:sym typeface="Concert One"/>
              </a:rPr>
              <a:t>Error !</a:t>
            </a:r>
            <a:endParaRPr sz="2500" b="1">
              <a:solidFill>
                <a:srgbClr val="FF00FF"/>
              </a:solidFill>
              <a:latin typeface="Concert One"/>
              <a:ea typeface="Concert One"/>
              <a:cs typeface="Concert One"/>
              <a:sym typeface="Concert One"/>
            </a:endParaRPr>
          </a:p>
        </p:txBody>
      </p:sp>
      <p:sp>
        <p:nvSpPr>
          <p:cNvPr id="1385" name="Google Shape;1385;p169"/>
          <p:cNvSpPr/>
          <p:nvPr/>
        </p:nvSpPr>
        <p:spPr>
          <a:xfrm>
            <a:off x="732725" y="3622625"/>
            <a:ext cx="1612500" cy="719100"/>
          </a:xfrm>
          <a:prstGeom prst="wedgeEllipseCallout">
            <a:avLst>
              <a:gd name="adj1" fmla="val 124386"/>
              <a:gd name="adj2" fmla="val -98755"/>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00FF"/>
                </a:solidFill>
                <a:latin typeface="Concert One"/>
                <a:ea typeface="Concert One"/>
                <a:cs typeface="Concert One"/>
                <a:sym typeface="Concert One"/>
              </a:rPr>
              <a:t>Now it is OK</a:t>
            </a:r>
            <a:endParaRPr sz="2000" b="1">
              <a:solidFill>
                <a:srgbClr val="FF00FF"/>
              </a:solidFill>
              <a:latin typeface="Concert One"/>
              <a:ea typeface="Concert One"/>
              <a:cs typeface="Concert One"/>
              <a:sym typeface="Concert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2"/>
                                        </p:tgtEl>
                                        <p:attrNameLst>
                                          <p:attrName>style.visibility</p:attrName>
                                        </p:attrNameLst>
                                      </p:cBhvr>
                                      <p:to>
                                        <p:strVal val="visible"/>
                                      </p:to>
                                    </p:set>
                                    <p:animEffect transition="in" filter="fade">
                                      <p:cBhvr>
                                        <p:cTn id="7" dur="1000"/>
                                        <p:tgtEl>
                                          <p:spTgt spid="13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4"/>
                                        </p:tgtEl>
                                        <p:attrNameLst>
                                          <p:attrName>style.visibility</p:attrName>
                                        </p:attrNameLst>
                                      </p:cBhvr>
                                      <p:to>
                                        <p:strVal val="visible"/>
                                      </p:to>
                                    </p:set>
                                    <p:animEffect transition="in" filter="fade">
                                      <p:cBhvr>
                                        <p:cTn id="12" dur="1000"/>
                                        <p:tgtEl>
                                          <p:spTgt spid="13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5"/>
                                        </p:tgtEl>
                                        <p:attrNameLst>
                                          <p:attrName>style.visibility</p:attrName>
                                        </p:attrNameLst>
                                      </p:cBhvr>
                                      <p:to>
                                        <p:strVal val="visible"/>
                                      </p:to>
                                    </p:set>
                                    <p:animEffect transition="in" filter="fade">
                                      <p:cBhvr>
                                        <p:cTn id="17" dur="1000"/>
                                        <p:tgtEl>
                                          <p:spTgt spid="13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5"/>
                                        </p:tgtEl>
                                        <p:attrNameLst>
                                          <p:attrName>style.visibility</p:attrName>
                                        </p:attrNameLst>
                                      </p:cBhvr>
                                      <p:to>
                                        <p:strVal val="visible"/>
                                      </p:to>
                                    </p:set>
                                    <p:animEffect transition="in" filter="fade">
                                      <p:cBhvr>
                                        <p:cTn id="22" dur="1000"/>
                                        <p:tgtEl>
                                          <p:spTgt spid="1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70"/>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Some important points </a:t>
            </a:r>
            <a:endParaRPr sz="2600">
              <a:solidFill>
                <a:srgbClr val="FF0000"/>
              </a:solidFill>
            </a:endParaRPr>
          </a:p>
        </p:txBody>
      </p:sp>
      <p:sp>
        <p:nvSpPr>
          <p:cNvPr id="1391" name="Google Shape;1391;p170"/>
          <p:cNvSpPr txBox="1"/>
          <p:nvPr/>
        </p:nvSpPr>
        <p:spPr>
          <a:xfrm>
            <a:off x="1326150" y="1202225"/>
            <a:ext cx="7132800" cy="3879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If a class is </a:t>
            </a:r>
            <a:r>
              <a:rPr lang="en" sz="2000">
                <a:solidFill>
                  <a:srgbClr val="0000FF"/>
                </a:solidFill>
                <a:latin typeface="Roboto Mono Medium"/>
                <a:ea typeface="Roboto Mono Medium"/>
                <a:cs typeface="Roboto Mono Medium"/>
                <a:sym typeface="Roboto Mono Medium"/>
              </a:rPr>
              <a:t>abstract</a:t>
            </a:r>
            <a:r>
              <a:rPr lang="en" sz="2000">
                <a:latin typeface="Roboto Mono Medium"/>
                <a:ea typeface="Roboto Mono Medium"/>
                <a:cs typeface="Roboto Mono Medium"/>
                <a:sym typeface="Roboto Mono Medium"/>
              </a:rPr>
              <a:t> then we are not allowed to create its “object” .</a:t>
            </a: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355600" algn="l" rtl="0">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Although we can create reference of the class.</a:t>
            </a: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1392" name="Google Shape;1392;p170"/>
          <p:cNvSpPr txBox="1">
            <a:spLocks noGrp="1"/>
          </p:cNvSpPr>
          <p:nvPr>
            <p:ph type="body" idx="1"/>
          </p:nvPr>
        </p:nvSpPr>
        <p:spPr>
          <a:xfrm>
            <a:off x="2796150" y="3258250"/>
            <a:ext cx="3911100" cy="718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A obj;// Ok</a:t>
            </a:r>
            <a:endParaRPr sz="1700">
              <a:solidFill>
                <a:srgbClr val="CC7832"/>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700">
                <a:solidFill>
                  <a:srgbClr val="CC7832"/>
                </a:solidFill>
                <a:highlight>
                  <a:srgbClr val="2B2B2B"/>
                </a:highlight>
                <a:latin typeface="Roboto Mono"/>
                <a:ea typeface="Roboto Mono"/>
                <a:cs typeface="Roboto Mono"/>
                <a:sym typeface="Roboto Mono"/>
              </a:rPr>
              <a:t>obj=new A();// Error</a:t>
            </a:r>
            <a:endParaRPr sz="1700">
              <a:solidFill>
                <a:srgbClr val="CC7832"/>
              </a:solidFill>
              <a:highlight>
                <a:srgbClr val="2B2B2B"/>
              </a:highlight>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1"/>
                                        </p:tgtEl>
                                        <p:attrNameLst>
                                          <p:attrName>style.visibility</p:attrName>
                                        </p:attrNameLst>
                                      </p:cBhvr>
                                      <p:to>
                                        <p:strVal val="visible"/>
                                      </p:to>
                                    </p:set>
                                    <p:animEffect transition="in" filter="fade">
                                      <p:cBhvr>
                                        <p:cTn id="7" dur="1000"/>
                                        <p:tgtEl>
                                          <p:spTgt spid="13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2"/>
                                        </p:tgtEl>
                                        <p:attrNameLst>
                                          <p:attrName>style.visibility</p:attrName>
                                        </p:attrNameLst>
                                      </p:cBhvr>
                                      <p:to>
                                        <p:strVal val="visible"/>
                                      </p:to>
                                    </p:set>
                                    <p:animEffect transition="in" filter="fade">
                                      <p:cBhvr>
                                        <p:cTn id="12" dur="1000"/>
                                        <p:tgtEl>
                                          <p:spTgt spid="1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7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Some important points </a:t>
            </a:r>
            <a:endParaRPr sz="2600">
              <a:solidFill>
                <a:srgbClr val="FF0000"/>
              </a:solidFill>
            </a:endParaRPr>
          </a:p>
        </p:txBody>
      </p:sp>
      <p:sp>
        <p:nvSpPr>
          <p:cNvPr id="1398" name="Google Shape;1398;p171"/>
          <p:cNvSpPr txBox="1"/>
          <p:nvPr/>
        </p:nvSpPr>
        <p:spPr>
          <a:xfrm>
            <a:off x="1326150" y="1202225"/>
            <a:ext cx="71328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can CONTAIN </a:t>
            </a:r>
            <a:r>
              <a:rPr lang="en" sz="1700">
                <a:solidFill>
                  <a:srgbClr val="FF9900"/>
                </a:solidFill>
                <a:latin typeface="Roboto Mono Medium"/>
                <a:ea typeface="Roboto Mono Medium"/>
                <a:cs typeface="Roboto Mono Medium"/>
                <a:sym typeface="Roboto Mono Medium"/>
              </a:rPr>
              <a:t>concrete methods</a:t>
            </a:r>
            <a:r>
              <a:rPr lang="en" sz="1700">
                <a:latin typeface="Roboto Mono Medium"/>
                <a:ea typeface="Roboto Mono Medium"/>
                <a:cs typeface="Roboto Mono Medium"/>
                <a:sym typeface="Roboto Mono Medium"/>
              </a:rPr>
              <a:t> as well as </a:t>
            </a:r>
            <a:r>
              <a:rPr lang="en" sz="1700">
                <a:solidFill>
                  <a:srgbClr val="A64D79"/>
                </a:solidFill>
                <a:latin typeface="Roboto Mono Medium"/>
                <a:ea typeface="Roboto Mono Medium"/>
                <a:cs typeface="Roboto Mono Medium"/>
                <a:sym typeface="Roboto Mono Medium"/>
              </a:rPr>
              <a:t>Constructors</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This is because </a:t>
            </a:r>
            <a:r>
              <a:rPr lang="en" sz="1700">
                <a:solidFill>
                  <a:srgbClr val="0000FF"/>
                </a:solidFill>
                <a:latin typeface="Roboto Mono Medium"/>
                <a:ea typeface="Roboto Mono Medium"/>
                <a:cs typeface="Roboto Mono Medium"/>
                <a:sym typeface="Roboto Mono Medium"/>
              </a:rPr>
              <a:t>abstract classes</a:t>
            </a:r>
            <a:r>
              <a:rPr lang="en" sz="1700">
                <a:latin typeface="Roboto Mono Medium"/>
                <a:ea typeface="Roboto Mono Medium"/>
                <a:cs typeface="Roboto Mono Medium"/>
                <a:sym typeface="Roboto Mono Medium"/>
              </a:rPr>
              <a:t> can be </a:t>
            </a:r>
            <a:r>
              <a:rPr lang="en" sz="1700">
                <a:solidFill>
                  <a:srgbClr val="FF00FF"/>
                </a:solidFill>
                <a:latin typeface="Roboto Mono Medium"/>
                <a:ea typeface="Roboto Mono Medium"/>
                <a:cs typeface="Roboto Mono Medium"/>
                <a:sym typeface="Roboto Mono Medium"/>
              </a:rPr>
              <a:t>inherited</a:t>
            </a:r>
            <a:r>
              <a:rPr lang="en" sz="1700">
                <a:latin typeface="Roboto Mono Medium"/>
                <a:ea typeface="Roboto Mono Medium"/>
                <a:cs typeface="Roboto Mono Medium"/>
                <a:sym typeface="Roboto Mono Medium"/>
              </a:rPr>
              <a:t> and these methods can be inherited and these methods can be </a:t>
            </a:r>
            <a:r>
              <a:rPr lang="en" sz="1700">
                <a:solidFill>
                  <a:schemeClr val="accent4"/>
                </a:solidFill>
                <a:latin typeface="Roboto Mono Medium"/>
                <a:ea typeface="Roboto Mono Medium"/>
                <a:cs typeface="Roboto Mono Medium"/>
                <a:sym typeface="Roboto Mono Medium"/>
              </a:rPr>
              <a:t>accessed</a:t>
            </a:r>
            <a:r>
              <a:rPr lang="en" sz="1700">
                <a:latin typeface="Roboto Mono Medium"/>
                <a:ea typeface="Roboto Mono Medium"/>
                <a:cs typeface="Roboto Mono Medium"/>
                <a:sym typeface="Roboto Mono Medium"/>
              </a:rPr>
              <a:t> by the objects of </a:t>
            </a:r>
            <a:r>
              <a:rPr lang="en" sz="1700">
                <a:solidFill>
                  <a:srgbClr val="A64D79"/>
                </a:solidFill>
                <a:latin typeface="Roboto Mono Medium"/>
                <a:ea typeface="Roboto Mono Medium"/>
                <a:cs typeface="Roboto Mono Medium"/>
                <a:sym typeface="Roboto Mono Medium"/>
              </a:rPr>
              <a:t>child classes.</a:t>
            </a:r>
            <a:endParaRPr sz="1700">
              <a:solidFill>
                <a:srgbClr val="A64D79"/>
              </a:solidFill>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8">
                                            <p:txEl>
                                              <p:pRg st="0" end="0"/>
                                            </p:txEl>
                                          </p:spTgt>
                                        </p:tgtEl>
                                        <p:attrNameLst>
                                          <p:attrName>style.visibility</p:attrName>
                                        </p:attrNameLst>
                                      </p:cBhvr>
                                      <p:to>
                                        <p:strVal val="visible"/>
                                      </p:to>
                                    </p:set>
                                    <p:animEffect transition="in" filter="fade">
                                      <p:cBhvr>
                                        <p:cTn id="7" dur="1000"/>
                                        <p:tgtEl>
                                          <p:spTgt spid="1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8">
                                            <p:txEl>
                                              <p:pRg st="1" end="1"/>
                                            </p:txEl>
                                          </p:spTgt>
                                        </p:tgtEl>
                                        <p:attrNameLst>
                                          <p:attrName>style.visibility</p:attrName>
                                        </p:attrNameLst>
                                      </p:cBhvr>
                                      <p:to>
                                        <p:strVal val="visible"/>
                                      </p:to>
                                    </p:set>
                                    <p:animEffect transition="in" filter="fade">
                                      <p:cBhvr>
                                        <p:cTn id="12" dur="1000"/>
                                        <p:tgtEl>
                                          <p:spTgt spid="13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98">
                                            <p:txEl>
                                              <p:pRg st="2" end="2"/>
                                            </p:txEl>
                                          </p:spTgt>
                                        </p:tgtEl>
                                        <p:attrNameLst>
                                          <p:attrName>style.visibility</p:attrName>
                                        </p:attrNameLst>
                                      </p:cBhvr>
                                      <p:to>
                                        <p:strVal val="visible"/>
                                      </p:to>
                                    </p:set>
                                    <p:animEffect transition="in" filter="fade">
                                      <p:cBhvr>
                                        <p:cTn id="17" dur="1000"/>
                                        <p:tgtEl>
                                          <p:spTgt spid="13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8">
                                            <p:txEl>
                                              <p:pRg st="3" end="3"/>
                                            </p:txEl>
                                          </p:spTgt>
                                        </p:tgtEl>
                                        <p:attrNameLst>
                                          <p:attrName>style.visibility</p:attrName>
                                        </p:attrNameLst>
                                      </p:cBhvr>
                                      <p:to>
                                        <p:strVal val="visible"/>
                                      </p:to>
                                    </p:set>
                                    <p:animEffect transition="in" filter="fade">
                                      <p:cBhvr>
                                        <p:cTn id="22" dur="1000"/>
                                        <p:tgtEl>
                                          <p:spTgt spid="13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8">
                                            <p:txEl>
                                              <p:pRg st="4" end="4"/>
                                            </p:txEl>
                                          </p:spTgt>
                                        </p:tgtEl>
                                        <p:attrNameLst>
                                          <p:attrName>style.visibility</p:attrName>
                                        </p:attrNameLst>
                                      </p:cBhvr>
                                      <p:to>
                                        <p:strVal val="visible"/>
                                      </p:to>
                                    </p:set>
                                    <p:animEffect transition="in" filter="fade">
                                      <p:cBhvr>
                                        <p:cTn id="27" dur="1000"/>
                                        <p:tgtEl>
                                          <p:spTgt spid="13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98">
                                            <p:txEl>
                                              <p:pRg st="5" end="5"/>
                                            </p:txEl>
                                          </p:spTgt>
                                        </p:tgtEl>
                                        <p:attrNameLst>
                                          <p:attrName>style.visibility</p:attrName>
                                        </p:attrNameLst>
                                      </p:cBhvr>
                                      <p:to>
                                        <p:strVal val="visible"/>
                                      </p:to>
                                    </p:set>
                                    <p:animEffect transition="in" filter="fade">
                                      <p:cBhvr>
                                        <p:cTn id="32" dur="1000"/>
                                        <p:tgtEl>
                                          <p:spTgt spid="13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98">
                                            <p:txEl>
                                              <p:pRg st="6" end="6"/>
                                            </p:txEl>
                                          </p:spTgt>
                                        </p:tgtEl>
                                        <p:attrNameLst>
                                          <p:attrName>style.visibility</p:attrName>
                                        </p:attrNameLst>
                                      </p:cBhvr>
                                      <p:to>
                                        <p:strVal val="visible"/>
                                      </p:to>
                                    </p:set>
                                    <p:animEffect transition="in" filter="fade">
                                      <p:cBhvr>
                                        <p:cTn id="37" dur="1000"/>
                                        <p:tgtEl>
                                          <p:spTgt spid="13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4"/>
          <p:cNvSpPr txBox="1">
            <a:spLocks noGrp="1"/>
          </p:cNvSpPr>
          <p:nvPr>
            <p:ph type="body" idx="1"/>
          </p:nvPr>
        </p:nvSpPr>
        <p:spPr>
          <a:xfrm>
            <a:off x="1310975" y="1401827"/>
            <a:ext cx="7024800" cy="3096300"/>
          </a:xfrm>
          <a:prstGeom prst="rect">
            <a:avLst/>
          </a:prstGeom>
        </p:spPr>
        <p:txBody>
          <a:bodyPr spcFirstLastPara="1" wrap="square" lIns="91425" tIns="91425" rIns="91425" bIns="91425" anchor="t" anchorCtr="0">
            <a:noAutofit/>
          </a:bodyPr>
          <a:lstStyle/>
          <a:p>
            <a:pPr marL="457200" lvl="0" indent="-323850" algn="l" rtl="0">
              <a:lnSpc>
                <a:spcPct val="170000"/>
              </a:lnSpc>
              <a:spcBef>
                <a:spcPts val="0"/>
              </a:spcBef>
              <a:spcAft>
                <a:spcPts val="0"/>
              </a:spcAft>
              <a:buClr>
                <a:schemeClr val="accent2"/>
              </a:buClr>
              <a:buSzPts val="1500"/>
              <a:buFont typeface="Concert One"/>
              <a:buAutoNum type="arabicPeriod"/>
            </a:pPr>
            <a:r>
              <a:rPr lang="en" sz="1600"/>
              <a:t>A class is used to specify the basic structure of an object.</a:t>
            </a:r>
            <a:endParaRPr sz="1600"/>
          </a:p>
          <a:p>
            <a:pPr marL="457200" lvl="0" indent="0" algn="l" rtl="0">
              <a:lnSpc>
                <a:spcPct val="170000"/>
              </a:lnSpc>
              <a:spcBef>
                <a:spcPts val="0"/>
              </a:spcBef>
              <a:spcAft>
                <a:spcPts val="0"/>
              </a:spcAft>
              <a:buNone/>
            </a:pPr>
            <a:endParaRPr sz="1600"/>
          </a:p>
          <a:p>
            <a:pPr marL="457200" lvl="0" indent="-323850" algn="l" rtl="0">
              <a:lnSpc>
                <a:spcPct val="170000"/>
              </a:lnSpc>
              <a:spcBef>
                <a:spcPts val="0"/>
              </a:spcBef>
              <a:spcAft>
                <a:spcPts val="0"/>
              </a:spcAft>
              <a:buClr>
                <a:schemeClr val="accent2"/>
              </a:buClr>
              <a:buSzPts val="1500"/>
              <a:buFont typeface="Concert One"/>
              <a:buAutoNum type="arabicPeriod"/>
            </a:pPr>
            <a:r>
              <a:rPr lang="en" sz="1600"/>
              <a:t>It contains </a:t>
            </a:r>
            <a:endParaRPr sz="1600"/>
          </a:p>
          <a:p>
            <a:pPr marL="914400" lvl="1" indent="-323850" algn="l" rtl="0">
              <a:lnSpc>
                <a:spcPct val="170000"/>
              </a:lnSpc>
              <a:spcBef>
                <a:spcPts val="0"/>
              </a:spcBef>
              <a:spcAft>
                <a:spcPts val="0"/>
              </a:spcAft>
              <a:buClr>
                <a:srgbClr val="4D719D"/>
              </a:buClr>
              <a:buSzPts val="1500"/>
              <a:buFont typeface="Muli"/>
              <a:buAutoNum type="alphaLcPeriod"/>
            </a:pPr>
            <a:r>
              <a:rPr lang="en" sz="1600"/>
              <a:t>Data members/Attributes</a:t>
            </a:r>
            <a:endParaRPr sz="1600"/>
          </a:p>
          <a:p>
            <a:pPr marL="914400" lvl="1" indent="-323850" algn="l" rtl="0">
              <a:lnSpc>
                <a:spcPct val="170000"/>
              </a:lnSpc>
              <a:spcBef>
                <a:spcPts val="0"/>
              </a:spcBef>
              <a:spcAft>
                <a:spcPts val="0"/>
              </a:spcAft>
              <a:buClr>
                <a:srgbClr val="4D719D"/>
              </a:buClr>
              <a:buSzPts val="1500"/>
              <a:buFont typeface="Muli"/>
              <a:buAutoNum type="alphaLcPeriod"/>
            </a:pPr>
            <a:r>
              <a:rPr lang="en" sz="1600"/>
              <a:t>Methods/Behaviour</a:t>
            </a:r>
            <a:endParaRPr sz="1550"/>
          </a:p>
        </p:txBody>
      </p:sp>
      <p:sp>
        <p:nvSpPr>
          <p:cNvPr id="459" name="Google Shape;459;p64"/>
          <p:cNvSpPr txBox="1">
            <a:spLocks noGrp="1"/>
          </p:cNvSpPr>
          <p:nvPr>
            <p:ph type="title"/>
          </p:nvPr>
        </p:nvSpPr>
        <p:spPr>
          <a:xfrm>
            <a:off x="1433200" y="302349"/>
            <a:ext cx="62517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700">
                <a:solidFill>
                  <a:srgbClr val="B44141"/>
                </a:solidFill>
              </a:rPr>
              <a:t>W</a:t>
            </a:r>
            <a:r>
              <a:rPr lang="en" sz="2900">
                <a:solidFill>
                  <a:srgbClr val="B44141"/>
                </a:solidFill>
              </a:rPr>
              <a:t>hat is Class ?</a:t>
            </a:r>
            <a:endParaRPr sz="2900">
              <a:solidFill>
                <a:srgbClr val="B4414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Effect transition="in" filter="fade">
                                      <p:cBhvr>
                                        <p:cTn id="7" dur="1000"/>
                                        <p:tgtEl>
                                          <p:spTgt spid="4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8">
                                            <p:txEl>
                                              <p:pRg st="1" end="1"/>
                                            </p:txEl>
                                          </p:spTgt>
                                        </p:tgtEl>
                                        <p:attrNameLst>
                                          <p:attrName>style.visibility</p:attrName>
                                        </p:attrNameLst>
                                      </p:cBhvr>
                                      <p:to>
                                        <p:strVal val="visible"/>
                                      </p:to>
                                    </p:set>
                                    <p:animEffect transition="in" filter="fade">
                                      <p:cBhvr>
                                        <p:cTn id="12" dur="1000"/>
                                        <p:tgtEl>
                                          <p:spTgt spid="4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8">
                                            <p:txEl>
                                              <p:pRg st="2" end="2"/>
                                            </p:txEl>
                                          </p:spTgt>
                                        </p:tgtEl>
                                        <p:attrNameLst>
                                          <p:attrName>style.visibility</p:attrName>
                                        </p:attrNameLst>
                                      </p:cBhvr>
                                      <p:to>
                                        <p:strVal val="visible"/>
                                      </p:to>
                                    </p:set>
                                    <p:animEffect transition="in" filter="fade">
                                      <p:cBhvr>
                                        <p:cTn id="17" dur="1000"/>
                                        <p:tgtEl>
                                          <p:spTgt spid="4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8">
                                            <p:txEl>
                                              <p:pRg st="3" end="3"/>
                                            </p:txEl>
                                          </p:spTgt>
                                        </p:tgtEl>
                                        <p:attrNameLst>
                                          <p:attrName>style.visibility</p:attrName>
                                        </p:attrNameLst>
                                      </p:cBhvr>
                                      <p:to>
                                        <p:strVal val="visible"/>
                                      </p:to>
                                    </p:set>
                                    <p:animEffect transition="in" filter="fade">
                                      <p:cBhvr>
                                        <p:cTn id="22" dur="1000"/>
                                        <p:tgtEl>
                                          <p:spTgt spid="4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8">
                                            <p:txEl>
                                              <p:pRg st="4" end="4"/>
                                            </p:txEl>
                                          </p:spTgt>
                                        </p:tgtEl>
                                        <p:attrNameLst>
                                          <p:attrName>style.visibility</p:attrName>
                                        </p:attrNameLst>
                                      </p:cBhvr>
                                      <p:to>
                                        <p:strVal val="visible"/>
                                      </p:to>
                                    </p:set>
                                    <p:animEffect transition="in" filter="fade">
                                      <p:cBhvr>
                                        <p:cTn id="27" dur="1000"/>
                                        <p:tgtEl>
                                          <p:spTgt spid="4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72"/>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Some important points </a:t>
            </a:r>
            <a:endParaRPr sz="2600">
              <a:solidFill>
                <a:srgbClr val="FF0000"/>
              </a:solidFill>
            </a:endParaRPr>
          </a:p>
        </p:txBody>
      </p:sp>
      <p:sp>
        <p:nvSpPr>
          <p:cNvPr id="1404" name="Google Shape;1404;p172"/>
          <p:cNvSpPr txBox="1"/>
          <p:nvPr/>
        </p:nvSpPr>
        <p:spPr>
          <a:xfrm>
            <a:off x="1326150" y="1202225"/>
            <a:ext cx="71328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class </a:t>
            </a:r>
            <a:r>
              <a:rPr lang="en" sz="1700">
                <a:solidFill>
                  <a:srgbClr val="FF00FF"/>
                </a:solidFill>
                <a:latin typeface="Roboto Mono Medium"/>
                <a:ea typeface="Roboto Mono Medium"/>
                <a:cs typeface="Roboto Mono Medium"/>
                <a:sym typeface="Roboto Mono Medium"/>
              </a:rPr>
              <a:t>inherits</a:t>
            </a:r>
            <a:r>
              <a:rPr lang="en" sz="1700">
                <a:latin typeface="Roboto Mono Medium"/>
                <a:ea typeface="Roboto Mono Medium"/>
                <a:cs typeface="Roboto Mono Medium"/>
                <a:sym typeface="Roboto Mono Medium"/>
              </a:rPr>
              <a:t> an </a:t>
            </a:r>
            <a:r>
              <a:rPr lang="en" sz="1700">
                <a:solidFill>
                  <a:srgbClr val="0000FF"/>
                </a:solidFill>
                <a:latin typeface="Roboto Mono Medium"/>
                <a:ea typeface="Roboto Mono Medium"/>
                <a:cs typeface="Roboto Mono Medium"/>
                <a:sym typeface="Roboto Mono Medium"/>
              </a:rPr>
              <a:t>abstract class</a:t>
            </a:r>
            <a:r>
              <a:rPr lang="en" sz="1700">
                <a:latin typeface="Roboto Mono Medium"/>
                <a:ea typeface="Roboto Mono Medium"/>
                <a:cs typeface="Roboto Mono Medium"/>
                <a:sym typeface="Roboto Mono Medium"/>
              </a:rPr>
              <a:t> then</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1"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Either it must compulsorily override all the abstract methods inherited from the super class.</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0" indent="0" algn="l" rtl="0">
              <a:spcBef>
                <a:spcPts val="0"/>
              </a:spcBef>
              <a:spcAft>
                <a:spcPts val="0"/>
              </a:spcAft>
              <a:buNone/>
            </a:pPr>
            <a:r>
              <a:rPr lang="en" sz="1700">
                <a:latin typeface="Roboto Mono Medium"/>
                <a:ea typeface="Roboto Mono Medium"/>
                <a:cs typeface="Roboto Mono Medium"/>
                <a:sym typeface="Roboto Mono Medium"/>
              </a:rPr>
              <a:t>OR</a:t>
            </a:r>
            <a:endParaRPr sz="1700">
              <a:latin typeface="Roboto Mono Medium"/>
              <a:ea typeface="Roboto Mono Medium"/>
              <a:cs typeface="Roboto Mono Medium"/>
              <a:sym typeface="Roboto Mono Medium"/>
            </a:endParaRPr>
          </a:p>
          <a:p>
            <a:pPr marL="914400" lvl="0" indent="0" algn="l" rtl="0">
              <a:spcBef>
                <a:spcPts val="0"/>
              </a:spcBef>
              <a:spcAft>
                <a:spcPts val="0"/>
              </a:spcAft>
              <a:buNone/>
            </a:pPr>
            <a:endParaRPr sz="1700">
              <a:latin typeface="Roboto Mono Medium"/>
              <a:ea typeface="Roboto Mono Medium"/>
              <a:cs typeface="Roboto Mono Medium"/>
              <a:sym typeface="Roboto Mono Medium"/>
            </a:endParaRPr>
          </a:p>
          <a:p>
            <a:pPr marL="914400" lvl="1"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The child class itself will have to be prefix with the keyword abstract and we won’t be allowed to create its object also.</a:t>
            </a: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4">
                                            <p:txEl>
                                              <p:pRg st="0" end="0"/>
                                            </p:txEl>
                                          </p:spTgt>
                                        </p:tgtEl>
                                        <p:attrNameLst>
                                          <p:attrName>style.visibility</p:attrName>
                                        </p:attrNameLst>
                                      </p:cBhvr>
                                      <p:to>
                                        <p:strVal val="visible"/>
                                      </p:to>
                                    </p:set>
                                    <p:animEffect transition="in" filter="fade">
                                      <p:cBhvr>
                                        <p:cTn id="7" dur="1000"/>
                                        <p:tgtEl>
                                          <p:spTgt spid="14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4">
                                            <p:txEl>
                                              <p:pRg st="1" end="1"/>
                                            </p:txEl>
                                          </p:spTgt>
                                        </p:tgtEl>
                                        <p:attrNameLst>
                                          <p:attrName>style.visibility</p:attrName>
                                        </p:attrNameLst>
                                      </p:cBhvr>
                                      <p:to>
                                        <p:strVal val="visible"/>
                                      </p:to>
                                    </p:set>
                                    <p:animEffect transition="in" filter="fade">
                                      <p:cBhvr>
                                        <p:cTn id="12" dur="1000"/>
                                        <p:tgtEl>
                                          <p:spTgt spid="14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4">
                                            <p:txEl>
                                              <p:pRg st="2" end="2"/>
                                            </p:txEl>
                                          </p:spTgt>
                                        </p:tgtEl>
                                        <p:attrNameLst>
                                          <p:attrName>style.visibility</p:attrName>
                                        </p:attrNameLst>
                                      </p:cBhvr>
                                      <p:to>
                                        <p:strVal val="visible"/>
                                      </p:to>
                                    </p:set>
                                    <p:animEffect transition="in" filter="fade">
                                      <p:cBhvr>
                                        <p:cTn id="17" dur="1000"/>
                                        <p:tgtEl>
                                          <p:spTgt spid="14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4">
                                            <p:txEl>
                                              <p:pRg st="3" end="3"/>
                                            </p:txEl>
                                          </p:spTgt>
                                        </p:tgtEl>
                                        <p:attrNameLst>
                                          <p:attrName>style.visibility</p:attrName>
                                        </p:attrNameLst>
                                      </p:cBhvr>
                                      <p:to>
                                        <p:strVal val="visible"/>
                                      </p:to>
                                    </p:set>
                                    <p:animEffect transition="in" filter="fade">
                                      <p:cBhvr>
                                        <p:cTn id="22" dur="1000"/>
                                        <p:tgtEl>
                                          <p:spTgt spid="14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4">
                                            <p:txEl>
                                              <p:pRg st="4" end="4"/>
                                            </p:txEl>
                                          </p:spTgt>
                                        </p:tgtEl>
                                        <p:attrNameLst>
                                          <p:attrName>style.visibility</p:attrName>
                                        </p:attrNameLst>
                                      </p:cBhvr>
                                      <p:to>
                                        <p:strVal val="visible"/>
                                      </p:to>
                                    </p:set>
                                    <p:animEffect transition="in" filter="fade">
                                      <p:cBhvr>
                                        <p:cTn id="27" dur="1000"/>
                                        <p:tgtEl>
                                          <p:spTgt spid="14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4">
                                            <p:txEl>
                                              <p:pRg st="5" end="5"/>
                                            </p:txEl>
                                          </p:spTgt>
                                        </p:tgtEl>
                                        <p:attrNameLst>
                                          <p:attrName>style.visibility</p:attrName>
                                        </p:attrNameLst>
                                      </p:cBhvr>
                                      <p:to>
                                        <p:strVal val="visible"/>
                                      </p:to>
                                    </p:set>
                                    <p:animEffect transition="in" filter="fade">
                                      <p:cBhvr>
                                        <p:cTn id="32" dur="1000"/>
                                        <p:tgtEl>
                                          <p:spTgt spid="14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4">
                                            <p:txEl>
                                              <p:pRg st="6" end="6"/>
                                            </p:txEl>
                                          </p:spTgt>
                                        </p:tgtEl>
                                        <p:attrNameLst>
                                          <p:attrName>style.visibility</p:attrName>
                                        </p:attrNameLst>
                                      </p:cBhvr>
                                      <p:to>
                                        <p:strVal val="visible"/>
                                      </p:to>
                                    </p:set>
                                    <p:animEffect transition="in" filter="fade">
                                      <p:cBhvr>
                                        <p:cTn id="37" dur="1000"/>
                                        <p:tgtEl>
                                          <p:spTgt spid="14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73"/>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410" name="Google Shape;1410;p173"/>
          <p:cNvSpPr txBox="1">
            <a:spLocks noGrp="1"/>
          </p:cNvSpPr>
          <p:nvPr>
            <p:ph type="title" idx="2"/>
          </p:nvPr>
        </p:nvSpPr>
        <p:spPr>
          <a:xfrm>
            <a:off x="3359600" y="1590100"/>
            <a:ext cx="22362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Part-23</a:t>
            </a:r>
            <a:endParaRPr sz="4500"/>
          </a:p>
        </p:txBody>
      </p:sp>
      <p:pic>
        <p:nvPicPr>
          <p:cNvPr id="1411" name="Google Shape;1411;p17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412" name="Google Shape;1412;p173"/>
          <p:cNvPicPr preferRelativeResize="0"/>
          <p:nvPr/>
        </p:nvPicPr>
        <p:blipFill rotWithShape="1">
          <a:blip r:embed="rId4">
            <a:alphaModFix/>
          </a:blip>
          <a:srcRect t="16970" r="8892" b="21025"/>
          <a:stretch/>
        </p:blipFill>
        <p:spPr>
          <a:xfrm rot="10800000">
            <a:off x="833700" y="1225600"/>
            <a:ext cx="2036850" cy="959550"/>
          </a:xfrm>
          <a:prstGeom prst="rect">
            <a:avLst/>
          </a:prstGeom>
          <a:noFill/>
          <a:ln>
            <a:noFill/>
          </a:ln>
        </p:spPr>
      </p:pic>
      <p:sp>
        <p:nvSpPr>
          <p:cNvPr id="1413" name="Google Shape;1413;p173"/>
          <p:cNvSpPr txBox="1">
            <a:spLocks noGrp="1"/>
          </p:cNvSpPr>
          <p:nvPr>
            <p:ph type="subTitle" idx="1"/>
          </p:nvPr>
        </p:nvSpPr>
        <p:spPr>
          <a:xfrm>
            <a:off x="1122975" y="1487125"/>
            <a:ext cx="1458300" cy="58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1"/>
                </a:solidFill>
                <a:latin typeface="Roboto Mono"/>
                <a:ea typeface="Roboto Mono"/>
                <a:cs typeface="Roboto Mono"/>
                <a:sym typeface="Roboto Mono"/>
              </a:rPr>
              <a:t>Abstract</a:t>
            </a:r>
            <a:endParaRPr sz="1800" b="1">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74"/>
          <p:cNvSpPr txBox="1">
            <a:spLocks noGrp="1"/>
          </p:cNvSpPr>
          <p:nvPr>
            <p:ph type="title" idx="4294967295"/>
          </p:nvPr>
        </p:nvSpPr>
        <p:spPr>
          <a:xfrm>
            <a:off x="951425" y="331175"/>
            <a:ext cx="69156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400" b="0">
                <a:solidFill>
                  <a:srgbClr val="FF0000"/>
                </a:solidFill>
              </a:rPr>
              <a:t>Which methods cannot be declared as abstract ?</a:t>
            </a:r>
            <a:endParaRPr sz="2400">
              <a:solidFill>
                <a:srgbClr val="FF0000"/>
              </a:solidFill>
            </a:endParaRPr>
          </a:p>
        </p:txBody>
      </p:sp>
      <p:sp>
        <p:nvSpPr>
          <p:cNvPr id="1419" name="Google Shape;1419;p174"/>
          <p:cNvSpPr txBox="1"/>
          <p:nvPr/>
        </p:nvSpPr>
        <p:spPr>
          <a:xfrm>
            <a:off x="5034500" y="1466575"/>
            <a:ext cx="2929800" cy="22518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Static Methods</a:t>
            </a:r>
            <a:endParaRPr sz="1700">
              <a:latin typeface="Roboto Mono Medium"/>
              <a:ea typeface="Roboto Mono Medium"/>
              <a:cs typeface="Roboto Mono Medium"/>
              <a:sym typeface="Roboto Mono Medium"/>
            </a:endParaRPr>
          </a:p>
          <a:p>
            <a:pPr marL="457200" lvl="0" indent="0" algn="l" rtl="0">
              <a:lnSpc>
                <a:spcPct val="115000"/>
              </a:lnSpc>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Constructors</a:t>
            </a:r>
            <a:endParaRPr sz="1700">
              <a:latin typeface="Roboto Mono Medium"/>
              <a:ea typeface="Roboto Mono Medium"/>
              <a:cs typeface="Roboto Mono Medium"/>
              <a:sym typeface="Roboto Mono Medium"/>
            </a:endParaRPr>
          </a:p>
          <a:p>
            <a:pPr marL="457200" lvl="0" indent="0" algn="l" rtl="0">
              <a:lnSpc>
                <a:spcPct val="115000"/>
              </a:lnSpc>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Private methods</a:t>
            </a:r>
            <a:endParaRPr sz="1700">
              <a:latin typeface="Roboto Mono Medium"/>
              <a:ea typeface="Roboto Mono Medium"/>
              <a:cs typeface="Roboto Mono Medium"/>
              <a:sym typeface="Roboto Mono Medium"/>
            </a:endParaRPr>
          </a:p>
          <a:p>
            <a:pPr marL="457200" lvl="0" indent="0" algn="l" rtl="0">
              <a:lnSpc>
                <a:spcPct val="115000"/>
              </a:lnSpc>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lnSpc>
                <a:spcPct val="115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Final methods</a:t>
            </a:r>
            <a:endParaRPr sz="1700">
              <a:latin typeface="Roboto Mono Medium"/>
              <a:ea typeface="Roboto Mono Medium"/>
              <a:cs typeface="Roboto Mono Medium"/>
              <a:sym typeface="Roboto Mono Medium"/>
            </a:endParaRPr>
          </a:p>
        </p:txBody>
      </p:sp>
      <p:pic>
        <p:nvPicPr>
          <p:cNvPr id="1420" name="Google Shape;1420;p174"/>
          <p:cNvPicPr preferRelativeResize="0"/>
          <p:nvPr/>
        </p:nvPicPr>
        <p:blipFill rotWithShape="1">
          <a:blip r:embed="rId3">
            <a:alphaModFix/>
          </a:blip>
          <a:srcRect b="3651"/>
          <a:stretch/>
        </p:blipFill>
        <p:spPr>
          <a:xfrm>
            <a:off x="748650" y="1158075"/>
            <a:ext cx="3229126" cy="3095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9">
                                            <p:txEl>
                                              <p:pRg st="0" end="0"/>
                                            </p:txEl>
                                          </p:spTgt>
                                        </p:tgtEl>
                                        <p:attrNameLst>
                                          <p:attrName>style.visibility</p:attrName>
                                        </p:attrNameLst>
                                      </p:cBhvr>
                                      <p:to>
                                        <p:strVal val="visible"/>
                                      </p:to>
                                    </p:set>
                                    <p:animEffect transition="in" filter="fade">
                                      <p:cBhvr>
                                        <p:cTn id="7" dur="1000"/>
                                        <p:tgtEl>
                                          <p:spTgt spid="1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9">
                                            <p:txEl>
                                              <p:pRg st="1" end="1"/>
                                            </p:txEl>
                                          </p:spTgt>
                                        </p:tgtEl>
                                        <p:attrNameLst>
                                          <p:attrName>style.visibility</p:attrName>
                                        </p:attrNameLst>
                                      </p:cBhvr>
                                      <p:to>
                                        <p:strVal val="visible"/>
                                      </p:to>
                                    </p:set>
                                    <p:animEffect transition="in" filter="fade">
                                      <p:cBhvr>
                                        <p:cTn id="12" dur="1000"/>
                                        <p:tgtEl>
                                          <p:spTgt spid="1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9">
                                            <p:txEl>
                                              <p:pRg st="2" end="2"/>
                                            </p:txEl>
                                          </p:spTgt>
                                        </p:tgtEl>
                                        <p:attrNameLst>
                                          <p:attrName>style.visibility</p:attrName>
                                        </p:attrNameLst>
                                      </p:cBhvr>
                                      <p:to>
                                        <p:strVal val="visible"/>
                                      </p:to>
                                    </p:set>
                                    <p:animEffect transition="in" filter="fade">
                                      <p:cBhvr>
                                        <p:cTn id="17" dur="1000"/>
                                        <p:tgtEl>
                                          <p:spTgt spid="1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9">
                                            <p:txEl>
                                              <p:pRg st="3" end="3"/>
                                            </p:txEl>
                                          </p:spTgt>
                                        </p:tgtEl>
                                        <p:attrNameLst>
                                          <p:attrName>style.visibility</p:attrName>
                                        </p:attrNameLst>
                                      </p:cBhvr>
                                      <p:to>
                                        <p:strVal val="visible"/>
                                      </p:to>
                                    </p:set>
                                    <p:animEffect transition="in" filter="fade">
                                      <p:cBhvr>
                                        <p:cTn id="22" dur="1000"/>
                                        <p:tgtEl>
                                          <p:spTgt spid="1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19">
                                            <p:txEl>
                                              <p:pRg st="4" end="4"/>
                                            </p:txEl>
                                          </p:spTgt>
                                        </p:tgtEl>
                                        <p:attrNameLst>
                                          <p:attrName>style.visibility</p:attrName>
                                        </p:attrNameLst>
                                      </p:cBhvr>
                                      <p:to>
                                        <p:strVal val="visible"/>
                                      </p:to>
                                    </p:set>
                                    <p:animEffect transition="in" filter="fade">
                                      <p:cBhvr>
                                        <p:cTn id="27" dur="1000"/>
                                        <p:tgtEl>
                                          <p:spTgt spid="14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19">
                                            <p:txEl>
                                              <p:pRg st="5" end="5"/>
                                            </p:txEl>
                                          </p:spTgt>
                                        </p:tgtEl>
                                        <p:attrNameLst>
                                          <p:attrName>style.visibility</p:attrName>
                                        </p:attrNameLst>
                                      </p:cBhvr>
                                      <p:to>
                                        <p:strVal val="visible"/>
                                      </p:to>
                                    </p:set>
                                    <p:animEffect transition="in" filter="fade">
                                      <p:cBhvr>
                                        <p:cTn id="32" dur="1000"/>
                                        <p:tgtEl>
                                          <p:spTgt spid="14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19">
                                            <p:txEl>
                                              <p:pRg st="6" end="6"/>
                                            </p:txEl>
                                          </p:spTgt>
                                        </p:tgtEl>
                                        <p:attrNameLst>
                                          <p:attrName>style.visibility</p:attrName>
                                        </p:attrNameLst>
                                      </p:cBhvr>
                                      <p:to>
                                        <p:strVal val="visible"/>
                                      </p:to>
                                    </p:set>
                                    <p:animEffect transition="in" filter="fade">
                                      <p:cBhvr>
                                        <p:cTn id="37" dur="1000"/>
                                        <p:tgtEl>
                                          <p:spTgt spid="1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75"/>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426" name="Google Shape;1426;p175"/>
          <p:cNvSpPr txBox="1">
            <a:spLocks noGrp="1"/>
          </p:cNvSpPr>
          <p:nvPr>
            <p:ph type="title" idx="2"/>
          </p:nvPr>
        </p:nvSpPr>
        <p:spPr>
          <a:xfrm>
            <a:off x="3359600" y="1590100"/>
            <a:ext cx="22362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Part-24</a:t>
            </a:r>
            <a:endParaRPr sz="4500"/>
          </a:p>
        </p:txBody>
      </p:sp>
      <p:pic>
        <p:nvPicPr>
          <p:cNvPr id="1427" name="Google Shape;1427;p17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428" name="Google Shape;1428;p175"/>
          <p:cNvPicPr preferRelativeResize="0"/>
          <p:nvPr/>
        </p:nvPicPr>
        <p:blipFill rotWithShape="1">
          <a:blip r:embed="rId4">
            <a:alphaModFix/>
          </a:blip>
          <a:srcRect t="16970" r="8892" b="21025"/>
          <a:stretch/>
        </p:blipFill>
        <p:spPr>
          <a:xfrm rot="10800000">
            <a:off x="833700" y="1225600"/>
            <a:ext cx="2036850" cy="959550"/>
          </a:xfrm>
          <a:prstGeom prst="rect">
            <a:avLst/>
          </a:prstGeom>
          <a:noFill/>
          <a:ln>
            <a:noFill/>
          </a:ln>
        </p:spPr>
      </p:pic>
      <p:sp>
        <p:nvSpPr>
          <p:cNvPr id="1429" name="Google Shape;1429;p175"/>
          <p:cNvSpPr txBox="1">
            <a:spLocks noGrp="1"/>
          </p:cNvSpPr>
          <p:nvPr>
            <p:ph type="subTitle" idx="1"/>
          </p:nvPr>
        </p:nvSpPr>
        <p:spPr>
          <a:xfrm>
            <a:off x="1122975" y="1487125"/>
            <a:ext cx="1458300" cy="58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dk1"/>
                </a:solidFill>
                <a:latin typeface="Roboto Mono"/>
                <a:ea typeface="Roboto Mono"/>
                <a:cs typeface="Roboto Mono"/>
                <a:sym typeface="Roboto Mono"/>
              </a:rPr>
              <a:t>Interface</a:t>
            </a:r>
            <a:endParaRPr sz="1800" b="1">
              <a:latin typeface="Roboto Mono"/>
              <a:ea typeface="Roboto Mono"/>
              <a:cs typeface="Roboto Mono"/>
              <a:sym typeface="Roboto Mon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76"/>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an interface?</a:t>
            </a:r>
            <a:endParaRPr sz="2600">
              <a:solidFill>
                <a:srgbClr val="FF0000"/>
              </a:solidFill>
            </a:endParaRPr>
          </a:p>
        </p:txBody>
      </p:sp>
      <p:sp>
        <p:nvSpPr>
          <p:cNvPr id="1435" name="Google Shape;1435;p176"/>
          <p:cNvSpPr txBox="1"/>
          <p:nvPr/>
        </p:nvSpPr>
        <p:spPr>
          <a:xfrm>
            <a:off x="1341600" y="1205075"/>
            <a:ext cx="7117500" cy="3063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is almost same as a pure </a:t>
            </a:r>
            <a:r>
              <a:rPr lang="en" sz="1700">
                <a:solidFill>
                  <a:srgbClr val="FF00FF"/>
                </a:solidFill>
                <a:latin typeface="Roboto Mono Medium"/>
                <a:ea typeface="Roboto Mono Medium"/>
                <a:cs typeface="Roboto Mono Medium"/>
                <a:sym typeface="Roboto Mono Medium"/>
              </a:rPr>
              <a:t>abstract </a:t>
            </a:r>
            <a:r>
              <a:rPr lang="en" sz="1700">
                <a:solidFill>
                  <a:srgbClr val="9900FF"/>
                </a:solidFill>
                <a:latin typeface="Roboto Mono Medium"/>
                <a:ea typeface="Roboto Mono Medium"/>
                <a:cs typeface="Roboto Mono Medium"/>
                <a:sym typeface="Roboto Mono Medium"/>
              </a:rPr>
              <a:t>class</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a </a:t>
            </a:r>
            <a:r>
              <a:rPr lang="en" sz="1700">
                <a:solidFill>
                  <a:srgbClr val="9900FF"/>
                </a:solidFill>
                <a:latin typeface="Roboto Mono Medium"/>
                <a:ea typeface="Roboto Mono Medium"/>
                <a:cs typeface="Roboto Mono Medium"/>
                <a:sym typeface="Roboto Mono Medium"/>
              </a:rPr>
              <a:t>class </a:t>
            </a:r>
            <a:r>
              <a:rPr lang="en" sz="1700">
                <a:latin typeface="Roboto Mono Medium"/>
                <a:ea typeface="Roboto Mono Medium"/>
                <a:cs typeface="Roboto Mono Medium"/>
                <a:sym typeface="Roboto Mono Medium"/>
              </a:rPr>
              <a:t> or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an interface also can contain data members.</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Effect transition="in" filter="fade">
                                      <p:cBhvr>
                                        <p:cTn id="7" dur="1000"/>
                                        <p:tgtEl>
                                          <p:spTgt spid="1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5">
                                            <p:txEl>
                                              <p:pRg st="1" end="1"/>
                                            </p:txEl>
                                          </p:spTgt>
                                        </p:tgtEl>
                                        <p:attrNameLst>
                                          <p:attrName>style.visibility</p:attrName>
                                        </p:attrNameLst>
                                      </p:cBhvr>
                                      <p:to>
                                        <p:strVal val="visible"/>
                                      </p:to>
                                    </p:set>
                                    <p:animEffect transition="in" filter="fade">
                                      <p:cBhvr>
                                        <p:cTn id="12" dur="1000"/>
                                        <p:tgtEl>
                                          <p:spTgt spid="1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5">
                                            <p:txEl>
                                              <p:pRg st="2" end="2"/>
                                            </p:txEl>
                                          </p:spTgt>
                                        </p:tgtEl>
                                        <p:attrNameLst>
                                          <p:attrName>style.visibility</p:attrName>
                                        </p:attrNameLst>
                                      </p:cBhvr>
                                      <p:to>
                                        <p:strVal val="visible"/>
                                      </p:to>
                                    </p:set>
                                    <p:animEffect transition="in" filter="fade">
                                      <p:cBhvr>
                                        <p:cTn id="17" dur="1000"/>
                                        <p:tgtEl>
                                          <p:spTgt spid="1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5">
                                            <p:txEl>
                                              <p:pRg st="3" end="3"/>
                                            </p:txEl>
                                          </p:spTgt>
                                        </p:tgtEl>
                                        <p:attrNameLst>
                                          <p:attrName>style.visibility</p:attrName>
                                        </p:attrNameLst>
                                      </p:cBhvr>
                                      <p:to>
                                        <p:strVal val="visible"/>
                                      </p:to>
                                    </p:set>
                                    <p:animEffect transition="in" filter="fade">
                                      <p:cBhvr>
                                        <p:cTn id="22" dur="1000"/>
                                        <p:tgtEl>
                                          <p:spTgt spid="1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5">
                                            <p:txEl>
                                              <p:pRg st="4" end="4"/>
                                            </p:txEl>
                                          </p:spTgt>
                                        </p:tgtEl>
                                        <p:attrNameLst>
                                          <p:attrName>style.visibility</p:attrName>
                                        </p:attrNameLst>
                                      </p:cBhvr>
                                      <p:to>
                                        <p:strVal val="visible"/>
                                      </p:to>
                                    </p:set>
                                    <p:animEffect transition="in" filter="fade">
                                      <p:cBhvr>
                                        <p:cTn id="27" dur="1000"/>
                                        <p:tgtEl>
                                          <p:spTgt spid="1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5">
                                            <p:txEl>
                                              <p:pRg st="5" end="5"/>
                                            </p:txEl>
                                          </p:spTgt>
                                        </p:tgtEl>
                                        <p:attrNameLst>
                                          <p:attrName>style.visibility</p:attrName>
                                        </p:attrNameLst>
                                      </p:cBhvr>
                                      <p:to>
                                        <p:strVal val="visible"/>
                                      </p:to>
                                    </p:set>
                                    <p:animEffect transition="in" filter="fade">
                                      <p:cBhvr>
                                        <p:cTn id="32" dur="1000"/>
                                        <p:tgtEl>
                                          <p:spTgt spid="1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5">
                                            <p:txEl>
                                              <p:pRg st="6" end="6"/>
                                            </p:txEl>
                                          </p:spTgt>
                                        </p:tgtEl>
                                        <p:attrNameLst>
                                          <p:attrName>style.visibility</p:attrName>
                                        </p:attrNameLst>
                                      </p:cBhvr>
                                      <p:to>
                                        <p:strVal val="visible"/>
                                      </p:to>
                                    </p:set>
                                    <p:animEffect transition="in" filter="fade">
                                      <p:cBhvr>
                                        <p:cTn id="37" dur="1000"/>
                                        <p:tgtEl>
                                          <p:spTgt spid="14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5">
                                            <p:txEl>
                                              <p:pRg st="7" end="7"/>
                                            </p:txEl>
                                          </p:spTgt>
                                        </p:tgtEl>
                                        <p:attrNameLst>
                                          <p:attrName>style.visibility</p:attrName>
                                        </p:attrNameLst>
                                      </p:cBhvr>
                                      <p:to>
                                        <p:strVal val="visible"/>
                                      </p:to>
                                    </p:set>
                                    <p:animEffect transition="in" filter="fade">
                                      <p:cBhvr>
                                        <p:cTn id="42" dur="1000"/>
                                        <p:tgtEl>
                                          <p:spTgt spid="14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5">
                                            <p:txEl>
                                              <p:pRg st="8" end="8"/>
                                            </p:txEl>
                                          </p:spTgt>
                                        </p:tgtEl>
                                        <p:attrNameLst>
                                          <p:attrName>style.visibility</p:attrName>
                                        </p:attrNameLst>
                                      </p:cBhvr>
                                      <p:to>
                                        <p:strVal val="visible"/>
                                      </p:to>
                                    </p:set>
                                    <p:animEffect transition="in" filter="fade">
                                      <p:cBhvr>
                                        <p:cTn id="47" dur="1000"/>
                                        <p:tgtEl>
                                          <p:spTgt spid="14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7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an interface?</a:t>
            </a:r>
            <a:endParaRPr sz="2600">
              <a:solidFill>
                <a:srgbClr val="FF0000"/>
              </a:solidFill>
            </a:endParaRPr>
          </a:p>
        </p:txBody>
      </p:sp>
      <p:sp>
        <p:nvSpPr>
          <p:cNvPr id="1441" name="Google Shape;1441;p177"/>
          <p:cNvSpPr txBox="1"/>
          <p:nvPr/>
        </p:nvSpPr>
        <p:spPr>
          <a:xfrm>
            <a:off x="1341600" y="1205075"/>
            <a:ext cx="71175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But every data declared in 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is automatically converted to</a:t>
            </a:r>
            <a:r>
              <a:rPr lang="en" sz="1700">
                <a:solidFill>
                  <a:srgbClr val="B75640"/>
                </a:solidFill>
                <a:latin typeface="Roboto Mono Medium"/>
                <a:ea typeface="Roboto Mono Medium"/>
                <a:cs typeface="Roboto Mono Medium"/>
                <a:sym typeface="Roboto Mono Medium"/>
              </a:rPr>
              <a:t> “public” “static”</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“final”</a:t>
            </a:r>
            <a:r>
              <a:rPr lang="en" sz="1700">
                <a:latin typeface="Roboto Mono Medium"/>
                <a:ea typeface="Roboto Mono Medium"/>
                <a:cs typeface="Roboto Mono Medium"/>
                <a:sym typeface="Roboto Mono Medium"/>
              </a:rPr>
              <a:t> by java.</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can also contain methods but every method by default is </a:t>
            </a:r>
            <a:r>
              <a:rPr lang="en" sz="1700">
                <a:solidFill>
                  <a:srgbClr val="B75640"/>
                </a:solidFill>
                <a:latin typeface="Roboto Mono Medium"/>
                <a:ea typeface="Roboto Mono Medium"/>
                <a:cs typeface="Roboto Mono Medium"/>
                <a:sym typeface="Roboto Mono Medium"/>
              </a:rPr>
              <a:t>“public”</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However from </a:t>
            </a:r>
            <a:r>
              <a:rPr lang="en" sz="1700">
                <a:solidFill>
                  <a:srgbClr val="FF00FF"/>
                </a:solidFill>
                <a:latin typeface="Roboto Mono Medium"/>
                <a:ea typeface="Roboto Mono Medium"/>
                <a:cs typeface="Roboto Mono Medium"/>
                <a:sym typeface="Roboto Mono Medium"/>
              </a:rPr>
              <a:t>java 8</a:t>
            </a:r>
            <a:r>
              <a:rPr lang="en" sz="1700">
                <a:latin typeface="Roboto Mono Medium"/>
                <a:ea typeface="Roboto Mono Medium"/>
                <a:cs typeface="Roboto Mono Medium"/>
                <a:sym typeface="Roboto Mono Medium"/>
              </a:rPr>
              <a:t>, an </a:t>
            </a:r>
            <a:r>
              <a:rPr lang="en" sz="1700">
                <a:solidFill>
                  <a:srgbClr val="00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can also contain </a:t>
            </a:r>
            <a:r>
              <a:rPr lang="en" sz="1700">
                <a:solidFill>
                  <a:srgbClr val="B75640"/>
                </a:solidFill>
                <a:latin typeface="Roboto Mono Medium"/>
                <a:ea typeface="Roboto Mono Medium"/>
                <a:cs typeface="Roboto Mono Medium"/>
                <a:sym typeface="Roboto Mono Medium"/>
              </a:rPr>
              <a:t>“default”</a:t>
            </a:r>
            <a:r>
              <a:rPr lang="en" sz="1700">
                <a:latin typeface="Roboto Mono Medium"/>
                <a:ea typeface="Roboto Mono Medium"/>
                <a:cs typeface="Roboto Mono Medium"/>
                <a:sym typeface="Roboto Mono Medium"/>
              </a:rPr>
              <a:t> and </a:t>
            </a:r>
            <a:r>
              <a:rPr lang="en" sz="1700">
                <a:solidFill>
                  <a:srgbClr val="B75640"/>
                </a:solidFill>
                <a:latin typeface="Roboto Mono Medium"/>
                <a:ea typeface="Roboto Mono Medium"/>
                <a:cs typeface="Roboto Mono Medium"/>
                <a:sym typeface="Roboto Mono Medium"/>
              </a:rPr>
              <a:t>“static”</a:t>
            </a:r>
            <a:r>
              <a:rPr lang="en" sz="1700">
                <a:latin typeface="Roboto Mono Medium"/>
                <a:ea typeface="Roboto Mono Medium"/>
                <a:cs typeface="Roboto Mono Medium"/>
                <a:sym typeface="Roboto Mono Medium"/>
              </a:rPr>
              <a:t> methods</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1">
                                            <p:txEl>
                                              <p:pRg st="0" end="0"/>
                                            </p:txEl>
                                          </p:spTgt>
                                        </p:tgtEl>
                                        <p:attrNameLst>
                                          <p:attrName>style.visibility</p:attrName>
                                        </p:attrNameLst>
                                      </p:cBhvr>
                                      <p:to>
                                        <p:strVal val="visible"/>
                                      </p:to>
                                    </p:set>
                                    <p:animEffect transition="in" filter="fade">
                                      <p:cBhvr>
                                        <p:cTn id="7" dur="1000"/>
                                        <p:tgtEl>
                                          <p:spTgt spid="14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1">
                                            <p:txEl>
                                              <p:pRg st="1" end="1"/>
                                            </p:txEl>
                                          </p:spTgt>
                                        </p:tgtEl>
                                        <p:attrNameLst>
                                          <p:attrName>style.visibility</p:attrName>
                                        </p:attrNameLst>
                                      </p:cBhvr>
                                      <p:to>
                                        <p:strVal val="visible"/>
                                      </p:to>
                                    </p:set>
                                    <p:animEffect transition="in" filter="fade">
                                      <p:cBhvr>
                                        <p:cTn id="12" dur="1000"/>
                                        <p:tgtEl>
                                          <p:spTgt spid="14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1">
                                            <p:txEl>
                                              <p:pRg st="2" end="2"/>
                                            </p:txEl>
                                          </p:spTgt>
                                        </p:tgtEl>
                                        <p:attrNameLst>
                                          <p:attrName>style.visibility</p:attrName>
                                        </p:attrNameLst>
                                      </p:cBhvr>
                                      <p:to>
                                        <p:strVal val="visible"/>
                                      </p:to>
                                    </p:set>
                                    <p:animEffect transition="in" filter="fade">
                                      <p:cBhvr>
                                        <p:cTn id="17" dur="1000"/>
                                        <p:tgtEl>
                                          <p:spTgt spid="14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1">
                                            <p:txEl>
                                              <p:pRg st="3" end="3"/>
                                            </p:txEl>
                                          </p:spTgt>
                                        </p:tgtEl>
                                        <p:attrNameLst>
                                          <p:attrName>style.visibility</p:attrName>
                                        </p:attrNameLst>
                                      </p:cBhvr>
                                      <p:to>
                                        <p:strVal val="visible"/>
                                      </p:to>
                                    </p:set>
                                    <p:animEffect transition="in" filter="fade">
                                      <p:cBhvr>
                                        <p:cTn id="22" dur="1000"/>
                                        <p:tgtEl>
                                          <p:spTgt spid="14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1">
                                            <p:txEl>
                                              <p:pRg st="4" end="4"/>
                                            </p:txEl>
                                          </p:spTgt>
                                        </p:tgtEl>
                                        <p:attrNameLst>
                                          <p:attrName>style.visibility</p:attrName>
                                        </p:attrNameLst>
                                      </p:cBhvr>
                                      <p:to>
                                        <p:strVal val="visible"/>
                                      </p:to>
                                    </p:set>
                                    <p:animEffect transition="in" filter="fade">
                                      <p:cBhvr>
                                        <p:cTn id="27" dur="1000"/>
                                        <p:tgtEl>
                                          <p:spTgt spid="144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1">
                                            <p:txEl>
                                              <p:pRg st="5" end="5"/>
                                            </p:txEl>
                                          </p:spTgt>
                                        </p:tgtEl>
                                        <p:attrNameLst>
                                          <p:attrName>style.visibility</p:attrName>
                                        </p:attrNameLst>
                                      </p:cBhvr>
                                      <p:to>
                                        <p:strVal val="visible"/>
                                      </p:to>
                                    </p:set>
                                    <p:animEffect transition="in" filter="fade">
                                      <p:cBhvr>
                                        <p:cTn id="32" dur="1000"/>
                                        <p:tgtEl>
                                          <p:spTgt spid="144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1">
                                            <p:txEl>
                                              <p:pRg st="6" end="6"/>
                                            </p:txEl>
                                          </p:spTgt>
                                        </p:tgtEl>
                                        <p:attrNameLst>
                                          <p:attrName>style.visibility</p:attrName>
                                        </p:attrNameLst>
                                      </p:cBhvr>
                                      <p:to>
                                        <p:strVal val="visible"/>
                                      </p:to>
                                    </p:set>
                                    <p:animEffect transition="in" filter="fade">
                                      <p:cBhvr>
                                        <p:cTn id="37" dur="1000"/>
                                        <p:tgtEl>
                                          <p:spTgt spid="144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7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an interface?</a:t>
            </a:r>
            <a:endParaRPr sz="2600">
              <a:solidFill>
                <a:srgbClr val="FF0000"/>
              </a:solidFill>
            </a:endParaRPr>
          </a:p>
        </p:txBody>
      </p:sp>
      <p:sp>
        <p:nvSpPr>
          <p:cNvPr id="1447" name="Google Shape;1447;p178"/>
          <p:cNvSpPr txBox="1"/>
          <p:nvPr/>
        </p:nvSpPr>
        <p:spPr>
          <a:xfrm>
            <a:off x="1265400" y="1281275"/>
            <a:ext cx="71175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we cannot instantiate an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similarly we also cannot instantiate an </a:t>
            </a:r>
            <a:r>
              <a:rPr lang="en" sz="1700">
                <a:solidFill>
                  <a:srgbClr val="9900FF"/>
                </a:solidFill>
                <a:latin typeface="Roboto Mono Medium"/>
                <a:ea typeface="Roboto Mono Medium"/>
                <a:cs typeface="Roboto Mono Medium"/>
                <a:sym typeface="Roboto Mono Medium"/>
              </a:rPr>
              <a:t>interface </a:t>
            </a:r>
            <a:endParaRPr sz="1700">
              <a:solidFill>
                <a:srgbClr val="9900FF"/>
              </a:solidFill>
              <a:latin typeface="Roboto Mono Medium"/>
              <a:ea typeface="Roboto Mono Medium"/>
              <a:cs typeface="Roboto Mono Medium"/>
              <a:sym typeface="Roboto Mono Medium"/>
            </a:endParaRPr>
          </a:p>
          <a:p>
            <a:pPr marL="0" lvl="0" indent="0" algn="l" rtl="0">
              <a:spcBef>
                <a:spcPts val="0"/>
              </a:spcBef>
              <a:spcAft>
                <a:spcPts val="0"/>
              </a:spcAft>
              <a:buNone/>
            </a:pPr>
            <a:endParaRPr sz="1700">
              <a:solidFill>
                <a:srgbClr val="9900FF"/>
              </a:solidFill>
              <a:latin typeface="Roboto Mono Medium"/>
              <a:ea typeface="Roboto Mono Medium"/>
              <a:cs typeface="Roboto Mono Medium"/>
              <a:sym typeface="Roboto Mono Medium"/>
            </a:endParaRPr>
          </a:p>
          <a:p>
            <a:pPr marL="0" lvl="0" indent="0" algn="l" rtl="0">
              <a:spcBef>
                <a:spcPts val="0"/>
              </a:spcBef>
              <a:spcAft>
                <a:spcPts val="0"/>
              </a:spcAft>
              <a:buNone/>
            </a:pPr>
            <a:endParaRPr sz="1700">
              <a:solidFill>
                <a:srgbClr val="9900FF"/>
              </a:solidFill>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However we can create a reference of an </a:t>
            </a:r>
            <a:r>
              <a:rPr lang="en" sz="1700">
                <a:solidFill>
                  <a:srgbClr val="9900FF"/>
                </a:solidFill>
                <a:latin typeface="Roboto Mono Medium"/>
                <a:ea typeface="Roboto Mono Medium"/>
                <a:cs typeface="Roboto Mono Medium"/>
                <a:sym typeface="Roboto Mono Medium"/>
              </a:rPr>
              <a:t>interface</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7">
                                            <p:txEl>
                                              <p:pRg st="0" end="0"/>
                                            </p:txEl>
                                          </p:spTgt>
                                        </p:tgtEl>
                                        <p:attrNameLst>
                                          <p:attrName>style.visibility</p:attrName>
                                        </p:attrNameLst>
                                      </p:cBhvr>
                                      <p:to>
                                        <p:strVal val="visible"/>
                                      </p:to>
                                    </p:set>
                                    <p:animEffect transition="in" filter="fade">
                                      <p:cBhvr>
                                        <p:cTn id="7" dur="1000"/>
                                        <p:tgtEl>
                                          <p:spTgt spid="14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7">
                                            <p:txEl>
                                              <p:pRg st="1" end="1"/>
                                            </p:txEl>
                                          </p:spTgt>
                                        </p:tgtEl>
                                        <p:attrNameLst>
                                          <p:attrName>style.visibility</p:attrName>
                                        </p:attrNameLst>
                                      </p:cBhvr>
                                      <p:to>
                                        <p:strVal val="visible"/>
                                      </p:to>
                                    </p:set>
                                    <p:animEffect transition="in" filter="fade">
                                      <p:cBhvr>
                                        <p:cTn id="12" dur="1000"/>
                                        <p:tgtEl>
                                          <p:spTgt spid="14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7">
                                            <p:txEl>
                                              <p:pRg st="2" end="2"/>
                                            </p:txEl>
                                          </p:spTgt>
                                        </p:tgtEl>
                                        <p:attrNameLst>
                                          <p:attrName>style.visibility</p:attrName>
                                        </p:attrNameLst>
                                      </p:cBhvr>
                                      <p:to>
                                        <p:strVal val="visible"/>
                                      </p:to>
                                    </p:set>
                                    <p:animEffect transition="in" filter="fade">
                                      <p:cBhvr>
                                        <p:cTn id="17" dur="1000"/>
                                        <p:tgtEl>
                                          <p:spTgt spid="14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7">
                                            <p:txEl>
                                              <p:pRg st="3" end="3"/>
                                            </p:txEl>
                                          </p:spTgt>
                                        </p:tgtEl>
                                        <p:attrNameLst>
                                          <p:attrName>style.visibility</p:attrName>
                                        </p:attrNameLst>
                                      </p:cBhvr>
                                      <p:to>
                                        <p:strVal val="visible"/>
                                      </p:to>
                                    </p:set>
                                    <p:animEffect transition="in" filter="fade">
                                      <p:cBhvr>
                                        <p:cTn id="22" dur="1000"/>
                                        <p:tgtEl>
                                          <p:spTgt spid="14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7">
                                            <p:txEl>
                                              <p:pRg st="4" end="4"/>
                                            </p:txEl>
                                          </p:spTgt>
                                        </p:tgtEl>
                                        <p:attrNameLst>
                                          <p:attrName>style.visibility</p:attrName>
                                        </p:attrNameLst>
                                      </p:cBhvr>
                                      <p:to>
                                        <p:strVal val="visible"/>
                                      </p:to>
                                    </p:set>
                                    <p:animEffect transition="in" filter="fade">
                                      <p:cBhvr>
                                        <p:cTn id="27" dur="1000"/>
                                        <p:tgtEl>
                                          <p:spTgt spid="14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79"/>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an interface?</a:t>
            </a:r>
            <a:endParaRPr sz="2600">
              <a:solidFill>
                <a:srgbClr val="FF0000"/>
              </a:solidFill>
            </a:endParaRPr>
          </a:p>
        </p:txBody>
      </p:sp>
      <p:sp>
        <p:nvSpPr>
          <p:cNvPr id="1453" name="Google Shape;1453;p179"/>
          <p:cNvSpPr txBox="1"/>
          <p:nvPr/>
        </p:nvSpPr>
        <p:spPr>
          <a:xfrm>
            <a:off x="1265400" y="1281275"/>
            <a:ext cx="7117500" cy="25398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Just like an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class an </a:t>
            </a:r>
            <a:r>
              <a:rPr lang="en" sz="1700">
                <a:solidFill>
                  <a:srgbClr val="99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also can be </a:t>
            </a:r>
            <a:r>
              <a:rPr lang="en" sz="1700">
                <a:solidFill>
                  <a:schemeClr val="accent2"/>
                </a:solidFill>
                <a:latin typeface="Roboto Mono Medium"/>
                <a:ea typeface="Roboto Mono Medium"/>
                <a:cs typeface="Roboto Mono Medium"/>
                <a:sym typeface="Roboto Mono Medium"/>
              </a:rPr>
              <a:t>inherited </a:t>
            </a:r>
            <a:r>
              <a:rPr lang="en" sz="1700">
                <a:latin typeface="Roboto Mono Medium"/>
                <a:ea typeface="Roboto Mono Medium"/>
                <a:cs typeface="Roboto Mono Medium"/>
                <a:sym typeface="Roboto Mono Medium"/>
              </a:rPr>
              <a:t>by child classes but the keyword used for this inheritance is </a:t>
            </a:r>
            <a:r>
              <a:rPr lang="en" sz="1700">
                <a:solidFill>
                  <a:srgbClr val="0000FF"/>
                </a:solidFill>
                <a:latin typeface="Roboto Mono Medium"/>
                <a:ea typeface="Roboto Mono Medium"/>
                <a:cs typeface="Roboto Mono Medium"/>
                <a:sym typeface="Roboto Mono Medium"/>
              </a:rPr>
              <a:t>implements</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The reference of an interface can point to the object of its implementation class or child class</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And this forms the basis of runtime polymorphism</a:t>
            </a:r>
            <a:endParaRPr sz="1700">
              <a:latin typeface="Roboto Mono Medium"/>
              <a:ea typeface="Roboto Mono Medium"/>
              <a:cs typeface="Roboto Mono Medium"/>
              <a:sym typeface="Roboto Mono Medium"/>
            </a:endParaRPr>
          </a:p>
          <a:p>
            <a:pPr marL="0" lvl="0" indent="0" algn="l" rtl="0">
              <a:spcBef>
                <a:spcPts val="0"/>
              </a:spcBef>
              <a:spcAft>
                <a:spcPts val="0"/>
              </a:spcAft>
              <a:buNone/>
            </a:pP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3">
                                            <p:txEl>
                                              <p:pRg st="0" end="0"/>
                                            </p:txEl>
                                          </p:spTgt>
                                        </p:tgtEl>
                                        <p:attrNameLst>
                                          <p:attrName>style.visibility</p:attrName>
                                        </p:attrNameLst>
                                      </p:cBhvr>
                                      <p:to>
                                        <p:strVal val="visible"/>
                                      </p:to>
                                    </p:set>
                                    <p:animEffect transition="in" filter="fade">
                                      <p:cBhvr>
                                        <p:cTn id="7" dur="1000"/>
                                        <p:tgtEl>
                                          <p:spTgt spid="14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3">
                                            <p:txEl>
                                              <p:pRg st="1" end="1"/>
                                            </p:txEl>
                                          </p:spTgt>
                                        </p:tgtEl>
                                        <p:attrNameLst>
                                          <p:attrName>style.visibility</p:attrName>
                                        </p:attrNameLst>
                                      </p:cBhvr>
                                      <p:to>
                                        <p:strVal val="visible"/>
                                      </p:to>
                                    </p:set>
                                    <p:animEffect transition="in" filter="fade">
                                      <p:cBhvr>
                                        <p:cTn id="12" dur="1000"/>
                                        <p:tgtEl>
                                          <p:spTgt spid="14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3">
                                            <p:txEl>
                                              <p:pRg st="2" end="2"/>
                                            </p:txEl>
                                          </p:spTgt>
                                        </p:tgtEl>
                                        <p:attrNameLst>
                                          <p:attrName>style.visibility</p:attrName>
                                        </p:attrNameLst>
                                      </p:cBhvr>
                                      <p:to>
                                        <p:strVal val="visible"/>
                                      </p:to>
                                    </p:set>
                                    <p:animEffect transition="in" filter="fade">
                                      <p:cBhvr>
                                        <p:cTn id="17" dur="1000"/>
                                        <p:tgtEl>
                                          <p:spTgt spid="14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3">
                                            <p:txEl>
                                              <p:pRg st="3" end="3"/>
                                            </p:txEl>
                                          </p:spTgt>
                                        </p:tgtEl>
                                        <p:attrNameLst>
                                          <p:attrName>style.visibility</p:attrName>
                                        </p:attrNameLst>
                                      </p:cBhvr>
                                      <p:to>
                                        <p:strVal val="visible"/>
                                      </p:to>
                                    </p:set>
                                    <p:animEffect transition="in" filter="fade">
                                      <p:cBhvr>
                                        <p:cTn id="22" dur="1000"/>
                                        <p:tgtEl>
                                          <p:spTgt spid="14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3">
                                            <p:txEl>
                                              <p:pRg st="4" end="4"/>
                                            </p:txEl>
                                          </p:spTgt>
                                        </p:tgtEl>
                                        <p:attrNameLst>
                                          <p:attrName>style.visibility</p:attrName>
                                        </p:attrNameLst>
                                      </p:cBhvr>
                                      <p:to>
                                        <p:strVal val="visible"/>
                                      </p:to>
                                    </p:set>
                                    <p:animEffect transition="in" filter="fade">
                                      <p:cBhvr>
                                        <p:cTn id="27" dur="1000"/>
                                        <p:tgtEl>
                                          <p:spTgt spid="14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3">
                                            <p:txEl>
                                              <p:pRg st="5" end="5"/>
                                            </p:txEl>
                                          </p:spTgt>
                                        </p:tgtEl>
                                        <p:attrNameLst>
                                          <p:attrName>style.visibility</p:attrName>
                                        </p:attrNameLst>
                                      </p:cBhvr>
                                      <p:to>
                                        <p:strVal val="visible"/>
                                      </p:to>
                                    </p:set>
                                    <p:animEffect transition="in" filter="fade">
                                      <p:cBhvr>
                                        <p:cTn id="32" dur="1000"/>
                                        <p:tgtEl>
                                          <p:spTgt spid="14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80"/>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an interface?</a:t>
            </a:r>
            <a:endParaRPr sz="2600">
              <a:solidFill>
                <a:srgbClr val="FF0000"/>
              </a:solidFill>
            </a:endParaRPr>
          </a:p>
        </p:txBody>
      </p:sp>
      <p:sp>
        <p:nvSpPr>
          <p:cNvPr id="1459" name="Google Shape;1459;p180"/>
          <p:cNvSpPr txBox="1"/>
          <p:nvPr/>
        </p:nvSpPr>
        <p:spPr>
          <a:xfrm>
            <a:off x="1243625" y="1217425"/>
            <a:ext cx="71175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If a class </a:t>
            </a:r>
            <a:r>
              <a:rPr lang="en" sz="1700">
                <a:solidFill>
                  <a:srgbClr val="0000FF"/>
                </a:solidFill>
                <a:latin typeface="Roboto Mono Medium"/>
                <a:ea typeface="Roboto Mono Medium"/>
                <a:cs typeface="Roboto Mono Medium"/>
                <a:sym typeface="Roboto Mono Medium"/>
              </a:rPr>
              <a:t>inherits </a:t>
            </a:r>
            <a:r>
              <a:rPr lang="en" sz="1700">
                <a:latin typeface="Roboto Mono Medium"/>
                <a:ea typeface="Roboto Mono Medium"/>
                <a:cs typeface="Roboto Mono Medium"/>
                <a:sym typeface="Roboto Mono Medium"/>
              </a:rPr>
              <a:t>an </a:t>
            </a:r>
            <a:r>
              <a:rPr lang="en" sz="1700">
                <a:solidFill>
                  <a:srgbClr val="9900FF"/>
                </a:solidFill>
                <a:latin typeface="Roboto Mono Medium"/>
                <a:ea typeface="Roboto Mono Medium"/>
                <a:cs typeface="Roboto Mono Medium"/>
                <a:sym typeface="Roboto Mono Medium"/>
              </a:rPr>
              <a:t>interface </a:t>
            </a:r>
            <a:r>
              <a:rPr lang="en" sz="1700">
                <a:latin typeface="Roboto Mono Medium"/>
                <a:ea typeface="Roboto Mono Medium"/>
                <a:cs typeface="Roboto Mono Medium"/>
                <a:sym typeface="Roboto Mono Medium"/>
              </a:rPr>
              <a:t>then it is compulsory to override every </a:t>
            </a:r>
            <a:r>
              <a:rPr lang="en" sz="1700">
                <a:solidFill>
                  <a:srgbClr val="FF00FF"/>
                </a:solidFill>
                <a:latin typeface="Roboto Mono Medium"/>
                <a:ea typeface="Roboto Mono Medium"/>
                <a:cs typeface="Roboto Mono Medium"/>
                <a:sym typeface="Roboto Mono Medium"/>
              </a:rPr>
              <a:t>abstract </a:t>
            </a:r>
            <a:r>
              <a:rPr lang="en" sz="1700">
                <a:latin typeface="Roboto Mono Medium"/>
                <a:ea typeface="Roboto Mono Medium"/>
                <a:cs typeface="Roboto Mono Medium"/>
                <a:sym typeface="Roboto Mono Medium"/>
              </a:rPr>
              <a:t>method </a:t>
            </a:r>
            <a:r>
              <a:rPr lang="en" sz="1700">
                <a:solidFill>
                  <a:srgbClr val="0000FF"/>
                </a:solidFill>
                <a:latin typeface="Roboto Mono Medium"/>
                <a:ea typeface="Roboto Mono Medium"/>
                <a:cs typeface="Roboto Mono Medium"/>
                <a:sym typeface="Roboto Mono Medium"/>
              </a:rPr>
              <a:t>inherited </a:t>
            </a:r>
            <a:r>
              <a:rPr lang="en" sz="1700">
                <a:latin typeface="Roboto Mono Medium"/>
                <a:ea typeface="Roboto Mono Medium"/>
                <a:cs typeface="Roboto Mono Medium"/>
                <a:sym typeface="Roboto Mono Medium"/>
              </a:rPr>
              <a:t>from the </a:t>
            </a:r>
            <a:r>
              <a:rPr lang="en" sz="1700">
                <a:solidFill>
                  <a:srgbClr val="9900FF"/>
                </a:solidFill>
                <a:latin typeface="Roboto Mono Medium"/>
                <a:ea typeface="Roboto Mono Medium"/>
                <a:cs typeface="Roboto Mono Medium"/>
                <a:sym typeface="Roboto Mono Medium"/>
              </a:rPr>
              <a:t>interface</a:t>
            </a:r>
            <a:r>
              <a:rPr lang="en" sz="1700">
                <a:latin typeface="Roboto Mono Medium"/>
                <a:ea typeface="Roboto Mono Medium"/>
                <a:cs typeface="Roboto Mono Medium"/>
                <a:sym typeface="Roboto Mono Medium"/>
              </a:rPr>
              <a:t>. </a:t>
            </a: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0" algn="l" rtl="0">
              <a:spcBef>
                <a:spcPts val="0"/>
              </a:spcBef>
              <a:spcAft>
                <a:spcPts val="0"/>
              </a:spcAft>
              <a:buNone/>
            </a:pPr>
            <a:endParaRPr sz="1700">
              <a:latin typeface="Roboto Mono Medium"/>
              <a:ea typeface="Roboto Mono Medium"/>
              <a:cs typeface="Roboto Mono Medium"/>
              <a:sym typeface="Roboto Mono Medium"/>
            </a:endParaRPr>
          </a:p>
          <a:p>
            <a:pPr marL="457200" lvl="0" indent="-336550" algn="l" rtl="0">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Otherwise, the derived class also will have to be declared as </a:t>
            </a:r>
            <a:r>
              <a:rPr lang="en" sz="1700">
                <a:solidFill>
                  <a:srgbClr val="FF00FF"/>
                </a:solidFill>
                <a:latin typeface="Roboto Mono Medium"/>
                <a:ea typeface="Roboto Mono Medium"/>
                <a:cs typeface="Roboto Mono Medium"/>
                <a:sym typeface="Roboto Mono Medium"/>
              </a:rPr>
              <a:t>abstract</a:t>
            </a:r>
            <a:r>
              <a:rPr lang="en" sz="1700">
                <a:latin typeface="Roboto Mono Medium"/>
                <a:ea typeface="Roboto Mono Medium"/>
                <a:cs typeface="Roboto Mono Medium"/>
                <a:sym typeface="Roboto Mono Medium"/>
              </a:rPr>
              <a:t>.</a:t>
            </a:r>
            <a:endParaRPr sz="1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9">
                                            <p:txEl>
                                              <p:pRg st="0" end="0"/>
                                            </p:txEl>
                                          </p:spTgt>
                                        </p:tgtEl>
                                        <p:attrNameLst>
                                          <p:attrName>style.visibility</p:attrName>
                                        </p:attrNameLst>
                                      </p:cBhvr>
                                      <p:to>
                                        <p:strVal val="visible"/>
                                      </p:to>
                                    </p:set>
                                    <p:animEffect transition="in" filter="fade">
                                      <p:cBhvr>
                                        <p:cTn id="7" dur="1000"/>
                                        <p:tgtEl>
                                          <p:spTgt spid="1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9">
                                            <p:txEl>
                                              <p:pRg st="1" end="1"/>
                                            </p:txEl>
                                          </p:spTgt>
                                        </p:tgtEl>
                                        <p:attrNameLst>
                                          <p:attrName>style.visibility</p:attrName>
                                        </p:attrNameLst>
                                      </p:cBhvr>
                                      <p:to>
                                        <p:strVal val="visible"/>
                                      </p:to>
                                    </p:set>
                                    <p:animEffect transition="in" filter="fade">
                                      <p:cBhvr>
                                        <p:cTn id="12" dur="1000"/>
                                        <p:tgtEl>
                                          <p:spTgt spid="1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9">
                                            <p:txEl>
                                              <p:pRg st="2" end="2"/>
                                            </p:txEl>
                                          </p:spTgt>
                                        </p:tgtEl>
                                        <p:attrNameLst>
                                          <p:attrName>style.visibility</p:attrName>
                                        </p:attrNameLst>
                                      </p:cBhvr>
                                      <p:to>
                                        <p:strVal val="visible"/>
                                      </p:to>
                                    </p:set>
                                    <p:animEffect transition="in" filter="fade">
                                      <p:cBhvr>
                                        <p:cTn id="17" dur="1000"/>
                                        <p:tgtEl>
                                          <p:spTgt spid="1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9">
                                            <p:txEl>
                                              <p:pRg st="3" end="3"/>
                                            </p:txEl>
                                          </p:spTgt>
                                        </p:tgtEl>
                                        <p:attrNameLst>
                                          <p:attrName>style.visibility</p:attrName>
                                        </p:attrNameLst>
                                      </p:cBhvr>
                                      <p:to>
                                        <p:strVal val="visible"/>
                                      </p:to>
                                    </p:set>
                                    <p:animEffect transition="in" filter="fade">
                                      <p:cBhvr>
                                        <p:cTn id="22" dur="1000"/>
                                        <p:tgtEl>
                                          <p:spTgt spid="1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59">
                                            <p:txEl>
                                              <p:pRg st="4" end="4"/>
                                            </p:txEl>
                                          </p:spTgt>
                                        </p:tgtEl>
                                        <p:attrNameLst>
                                          <p:attrName>style.visibility</p:attrName>
                                        </p:attrNameLst>
                                      </p:cBhvr>
                                      <p:to>
                                        <p:strVal val="visible"/>
                                      </p:to>
                                    </p:set>
                                    <p:animEffect transition="in" filter="fade">
                                      <p:cBhvr>
                                        <p:cTn id="27" dur="1000"/>
                                        <p:tgtEl>
                                          <p:spTgt spid="14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9">
                                            <p:txEl>
                                              <p:pRg st="5" end="5"/>
                                            </p:txEl>
                                          </p:spTgt>
                                        </p:tgtEl>
                                        <p:attrNameLst>
                                          <p:attrName>style.visibility</p:attrName>
                                        </p:attrNameLst>
                                      </p:cBhvr>
                                      <p:to>
                                        <p:strVal val="visible"/>
                                      </p:to>
                                    </p:set>
                                    <p:animEffect transition="in" filter="fade">
                                      <p:cBhvr>
                                        <p:cTn id="32" dur="1000"/>
                                        <p:tgtEl>
                                          <p:spTgt spid="1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8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200" b="0">
                <a:solidFill>
                  <a:srgbClr val="FF4000"/>
                </a:solidFill>
              </a:rPr>
              <a:t>Syntax of declaring an interface</a:t>
            </a:r>
            <a:endParaRPr sz="2200" b="0">
              <a:solidFill>
                <a:srgbClr val="FF0000"/>
              </a:solidFill>
            </a:endParaRPr>
          </a:p>
        </p:txBody>
      </p:sp>
      <p:sp>
        <p:nvSpPr>
          <p:cNvPr id="1465" name="Google Shape;1465;p181"/>
          <p:cNvSpPr txBox="1"/>
          <p:nvPr/>
        </p:nvSpPr>
        <p:spPr>
          <a:xfrm>
            <a:off x="1494000" y="1480250"/>
            <a:ext cx="6742500" cy="25551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interface &lt;interface_name&gt;</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&lt;data_type&gt; &lt;var_name&gt;=&lt;value&gt;;</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&lt;return_type&gt; &lt;method_name&gt; (list_of_arg);</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5"/>
                                        </p:tgtEl>
                                        <p:attrNameLst>
                                          <p:attrName>style.visibility</p:attrName>
                                        </p:attrNameLst>
                                      </p:cBhvr>
                                      <p:to>
                                        <p:strVal val="visible"/>
                                      </p:to>
                                    </p:set>
                                    <p:animEffect transition="in" filter="fade">
                                      <p:cBhvr>
                                        <p:cTn id="7" dur="1000"/>
                                        <p:tgtEl>
                                          <p:spTgt spid="1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5"/>
          <p:cNvSpPr txBox="1">
            <a:spLocks noGrp="1"/>
          </p:cNvSpPr>
          <p:nvPr>
            <p:ph type="body" idx="1"/>
          </p:nvPr>
        </p:nvSpPr>
        <p:spPr>
          <a:xfrm>
            <a:off x="780850" y="1900525"/>
            <a:ext cx="3556200" cy="1469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1200">
                <a:solidFill>
                  <a:srgbClr val="000000"/>
                </a:solidFill>
                <a:latin typeface="Roboto Mono"/>
                <a:ea typeface="Roboto Mono"/>
                <a:cs typeface="Roboto Mono"/>
                <a:sym typeface="Roboto Mono"/>
              </a:rPr>
              <a:t>Each person collectively comes under a class called </a:t>
            </a:r>
            <a:r>
              <a:rPr lang="en" sz="1200">
                <a:solidFill>
                  <a:schemeClr val="accent2"/>
                </a:solidFill>
                <a:latin typeface="Roboto Mono"/>
                <a:ea typeface="Roboto Mono"/>
                <a:cs typeface="Roboto Mono"/>
                <a:sym typeface="Roboto Mono"/>
              </a:rPr>
              <a:t>Human</a:t>
            </a:r>
            <a:r>
              <a:rPr lang="en" sz="1200">
                <a:solidFill>
                  <a:srgbClr val="000000"/>
                </a:solidFill>
                <a:latin typeface="Roboto Mono"/>
                <a:ea typeface="Roboto Mono"/>
                <a:cs typeface="Roboto Mono"/>
                <a:sym typeface="Roboto Mono"/>
              </a:rPr>
              <a:t>. </a:t>
            </a:r>
            <a:br>
              <a:rPr lang="en" sz="1200">
                <a:solidFill>
                  <a:srgbClr val="000000"/>
                </a:solidFill>
                <a:latin typeface="Roboto Mono"/>
                <a:ea typeface="Roboto Mono"/>
                <a:cs typeface="Roboto Mono"/>
                <a:sym typeface="Roboto Mono"/>
              </a:rPr>
            </a:br>
            <a:br>
              <a:rPr lang="en" sz="1200">
                <a:solidFill>
                  <a:srgbClr val="000000"/>
                </a:solidFill>
                <a:latin typeface="Roboto Mono"/>
                <a:ea typeface="Roboto Mono"/>
                <a:cs typeface="Roboto Mono"/>
                <a:sym typeface="Roboto Mono"/>
              </a:rPr>
            </a:br>
            <a:r>
              <a:rPr lang="en" sz="1200">
                <a:solidFill>
                  <a:srgbClr val="000000"/>
                </a:solidFill>
                <a:latin typeface="Roboto Mono"/>
                <a:ea typeface="Roboto Mono"/>
                <a:cs typeface="Roboto Mono"/>
                <a:sym typeface="Roboto Mono"/>
              </a:rPr>
              <a:t>So we belong to the class Human</a:t>
            </a:r>
            <a:endParaRPr sz="1200">
              <a:solidFill>
                <a:srgbClr val="000000"/>
              </a:solidFill>
              <a:latin typeface="Roboto Mono"/>
              <a:ea typeface="Roboto Mono"/>
              <a:cs typeface="Roboto Mono"/>
              <a:sym typeface="Roboto Mono"/>
            </a:endParaRPr>
          </a:p>
        </p:txBody>
      </p:sp>
      <p:sp>
        <p:nvSpPr>
          <p:cNvPr id="465" name="Google Shape;465;p65"/>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endParaRPr/>
          </a:p>
        </p:txBody>
      </p:sp>
      <p:pic>
        <p:nvPicPr>
          <p:cNvPr id="466" name="Google Shape;466;p65"/>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67" name="Google Shape;467;p65"/>
          <p:cNvPicPr preferRelativeResize="0"/>
          <p:nvPr/>
        </p:nvPicPr>
        <p:blipFill>
          <a:blip r:embed="rId4">
            <a:alphaModFix/>
          </a:blip>
          <a:stretch>
            <a:fillRect/>
          </a:stretch>
        </p:blipFill>
        <p:spPr>
          <a:xfrm>
            <a:off x="4868475" y="1504225"/>
            <a:ext cx="3613174" cy="2532650"/>
          </a:xfrm>
          <a:prstGeom prst="rect">
            <a:avLst/>
          </a:prstGeom>
          <a:noFill/>
          <a:ln>
            <a:noFill/>
          </a:ln>
          <a:effectLst>
            <a:outerShdw blurRad="57150" dist="19050" dir="5400000" algn="bl" rotWithShape="0">
              <a:srgbClr val="000000">
                <a:alpha val="50000"/>
              </a:srgbClr>
            </a:outerShdw>
          </a:effectLst>
        </p:spPr>
      </p:pic>
      <p:sp>
        <p:nvSpPr>
          <p:cNvPr id="468" name="Google Shape;468;p65"/>
          <p:cNvSpPr/>
          <p:nvPr/>
        </p:nvSpPr>
        <p:spPr>
          <a:xfrm rot="-391042">
            <a:off x="7660314" y="3643700"/>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5"/>
          <p:cNvSpPr/>
          <p:nvPr/>
        </p:nvSpPr>
        <p:spPr>
          <a:xfrm rot="-2148808">
            <a:off x="4649724" y="1367150"/>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0" name="Google Shape;470;p65"/>
          <p:cNvSpPr/>
          <p:nvPr/>
        </p:nvSpPr>
        <p:spPr>
          <a:xfrm rot="-1317727">
            <a:off x="8049982" y="1137598"/>
            <a:ext cx="504619" cy="656482"/>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1" name="Google Shape;471;p65"/>
          <p:cNvSpPr/>
          <p:nvPr/>
        </p:nvSpPr>
        <p:spPr>
          <a:xfrm>
            <a:off x="5125575" y="3830775"/>
            <a:ext cx="833400" cy="206100"/>
          </a:xfrm>
          <a:prstGeom prst="rect">
            <a:avLst/>
          </a:prstGeom>
          <a:solidFill>
            <a:srgbClr val="F8FA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5"/>
          <p:cNvSpPr/>
          <p:nvPr/>
        </p:nvSpPr>
        <p:spPr>
          <a:xfrm>
            <a:off x="6344775" y="3830775"/>
            <a:ext cx="833400" cy="206100"/>
          </a:xfrm>
          <a:prstGeom prst="rect">
            <a:avLst/>
          </a:prstGeom>
          <a:solidFill>
            <a:srgbClr val="F8FA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5"/>
          <p:cNvSpPr/>
          <p:nvPr/>
        </p:nvSpPr>
        <p:spPr>
          <a:xfrm>
            <a:off x="7487775" y="3830775"/>
            <a:ext cx="833400" cy="206100"/>
          </a:xfrm>
          <a:prstGeom prst="rect">
            <a:avLst/>
          </a:prstGeom>
          <a:solidFill>
            <a:srgbClr val="F8FA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5"/>
          <p:cNvSpPr txBox="1"/>
          <p:nvPr/>
        </p:nvSpPr>
        <p:spPr>
          <a:xfrm>
            <a:off x="5277900" y="3732150"/>
            <a:ext cx="83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Amit</a:t>
            </a:r>
            <a:endParaRPr>
              <a:latin typeface="Roboto Mono Medium"/>
              <a:ea typeface="Roboto Mono Medium"/>
              <a:cs typeface="Roboto Mono Medium"/>
              <a:sym typeface="Roboto Mono Medium"/>
            </a:endParaRPr>
          </a:p>
        </p:txBody>
      </p:sp>
      <p:sp>
        <p:nvSpPr>
          <p:cNvPr id="475" name="Google Shape;475;p65"/>
          <p:cNvSpPr txBox="1"/>
          <p:nvPr/>
        </p:nvSpPr>
        <p:spPr>
          <a:xfrm>
            <a:off x="6501150" y="3768050"/>
            <a:ext cx="71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Ravi</a:t>
            </a:r>
            <a:endParaRPr>
              <a:latin typeface="Roboto Mono Medium"/>
              <a:ea typeface="Roboto Mono Medium"/>
              <a:cs typeface="Roboto Mono Medium"/>
              <a:sym typeface="Roboto Mono Medium"/>
            </a:endParaRPr>
          </a:p>
        </p:txBody>
      </p:sp>
      <p:sp>
        <p:nvSpPr>
          <p:cNvPr id="476" name="Google Shape;476;p65"/>
          <p:cNvSpPr txBox="1"/>
          <p:nvPr/>
        </p:nvSpPr>
        <p:spPr>
          <a:xfrm>
            <a:off x="7589875" y="3754700"/>
            <a:ext cx="172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Kiran</a:t>
            </a:r>
            <a:endParaRPr>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82"/>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500" b="0">
                <a:solidFill>
                  <a:srgbClr val="FF4000"/>
                </a:solidFill>
              </a:rPr>
              <a:t>Let’s Understand With Example</a:t>
            </a:r>
            <a:endParaRPr sz="3500" b="0">
              <a:solidFill>
                <a:srgbClr val="FF0000"/>
              </a:solidFill>
            </a:endParaRPr>
          </a:p>
        </p:txBody>
      </p:sp>
      <p:sp>
        <p:nvSpPr>
          <p:cNvPr id="1471" name="Google Shape;1471;p182"/>
          <p:cNvSpPr txBox="1"/>
          <p:nvPr/>
        </p:nvSpPr>
        <p:spPr>
          <a:xfrm>
            <a:off x="2436975" y="1839775"/>
            <a:ext cx="5016900" cy="1641000"/>
          </a:xfrm>
          <a:prstGeom prst="rect">
            <a:avLst/>
          </a:pr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00FF00"/>
                </a:solidFill>
                <a:latin typeface="Courier New"/>
                <a:ea typeface="Courier New"/>
                <a:cs typeface="Courier New"/>
                <a:sym typeface="Courier New"/>
              </a:rPr>
              <a:t>public interface Animal {</a:t>
            </a:r>
            <a:endParaRPr sz="17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700">
                <a:solidFill>
                  <a:srgbClr val="00FF00"/>
                </a:solidFill>
                <a:latin typeface="Courier New"/>
                <a:ea typeface="Courier New"/>
                <a:cs typeface="Courier New"/>
                <a:sym typeface="Courier New"/>
              </a:rPr>
              <a:t>    void makeSound();</a:t>
            </a:r>
            <a:endParaRPr sz="17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700">
                <a:solidFill>
                  <a:srgbClr val="00FF00"/>
                </a:solidFill>
                <a:latin typeface="Courier New"/>
                <a:ea typeface="Courier New"/>
                <a:cs typeface="Courier New"/>
                <a:sym typeface="Courier New"/>
              </a:rPr>
              <a:t>    void eat();</a:t>
            </a:r>
            <a:endParaRPr sz="17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700">
                <a:solidFill>
                  <a:srgbClr val="00FF00"/>
                </a:solidFill>
                <a:latin typeface="Courier New"/>
                <a:ea typeface="Courier New"/>
                <a:cs typeface="Courier New"/>
                <a:sym typeface="Courier New"/>
              </a:rPr>
              <a:t>}</a:t>
            </a:r>
            <a:endParaRPr sz="1700">
              <a:solidFill>
                <a:srgbClr val="00FF00"/>
              </a:solidFill>
              <a:latin typeface="Courier New"/>
              <a:ea typeface="Courier New"/>
              <a:cs typeface="Courier New"/>
              <a:sym typeface="Courier New"/>
            </a:endParaRPr>
          </a:p>
        </p:txBody>
      </p:sp>
      <p:sp>
        <p:nvSpPr>
          <p:cNvPr id="1472" name="Google Shape;1472;p182"/>
          <p:cNvSpPr txBox="1">
            <a:spLocks noGrp="1"/>
          </p:cNvSpPr>
          <p:nvPr>
            <p:ph type="title"/>
          </p:nvPr>
        </p:nvSpPr>
        <p:spPr>
          <a:xfrm>
            <a:off x="1598850" y="99945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2600" b="0">
                <a:solidFill>
                  <a:srgbClr val="9900FF"/>
                </a:solidFill>
              </a:rPr>
              <a:t>Interface declaration</a:t>
            </a:r>
            <a:endParaRPr sz="2600" b="0">
              <a:solidFill>
                <a:srgbClr val="9900FF"/>
              </a:solidFill>
            </a:endParaRPr>
          </a:p>
        </p:txBody>
      </p:sp>
      <p:sp>
        <p:nvSpPr>
          <p:cNvPr id="1473" name="Google Shape;1473;p182"/>
          <p:cNvSpPr txBox="1"/>
          <p:nvPr/>
        </p:nvSpPr>
        <p:spPr>
          <a:xfrm>
            <a:off x="2436975" y="3693550"/>
            <a:ext cx="4971000" cy="646500"/>
          </a:xfrm>
          <a:prstGeom prst="rect">
            <a:avLst/>
          </a:prstGeom>
          <a:solidFill>
            <a:srgbClr val="B6D7A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0000FF"/>
                </a:solidFill>
                <a:latin typeface="Courier New"/>
                <a:ea typeface="Courier New"/>
                <a:cs typeface="Courier New"/>
                <a:sym typeface="Courier New"/>
              </a:rPr>
              <a:t>//Both the above methods are by default public and abstract</a:t>
            </a:r>
            <a:endParaRPr sz="1500" b="1">
              <a:solidFill>
                <a:srgbClr val="0000FF"/>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1"/>
                                        </p:tgtEl>
                                        <p:attrNameLst>
                                          <p:attrName>style.visibility</p:attrName>
                                        </p:attrNameLst>
                                      </p:cBhvr>
                                      <p:to>
                                        <p:strVal val="visible"/>
                                      </p:to>
                                    </p:set>
                                    <p:animEffect transition="in" filter="fade">
                                      <p:cBhvr>
                                        <p:cTn id="7" dur="1000"/>
                                        <p:tgtEl>
                                          <p:spTgt spid="1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3"/>
                                        </p:tgtEl>
                                        <p:attrNameLst>
                                          <p:attrName>style.visibility</p:attrName>
                                        </p:attrNameLst>
                                      </p:cBhvr>
                                      <p:to>
                                        <p:strVal val="visible"/>
                                      </p:to>
                                    </p:set>
                                    <p:animEffect transition="in" filter="fade">
                                      <p:cBhvr>
                                        <p:cTn id="12" dur="1000"/>
                                        <p:tgtEl>
                                          <p:spTgt spid="1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83"/>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200" b="0">
                <a:solidFill>
                  <a:srgbClr val="FF4000"/>
                </a:solidFill>
              </a:rPr>
              <a:t>Let’s Understand With Example</a:t>
            </a:r>
            <a:endParaRPr sz="2200" b="0">
              <a:solidFill>
                <a:srgbClr val="FF0000"/>
              </a:solidFill>
            </a:endParaRPr>
          </a:p>
        </p:txBody>
      </p:sp>
      <p:sp>
        <p:nvSpPr>
          <p:cNvPr id="1479" name="Google Shape;1479;p183"/>
          <p:cNvSpPr txBox="1"/>
          <p:nvPr/>
        </p:nvSpPr>
        <p:spPr>
          <a:xfrm>
            <a:off x="1404750" y="1524450"/>
            <a:ext cx="6924000" cy="29862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public class Elephant implements Animal {</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@Override</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public void makeSound() {</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System.out.println("Trumpet!");</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@Override</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public void eat() {</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System.out.println("Elephant eats grasses and leaves");</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    }</a:t>
            </a:r>
            <a:endParaRPr>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a:solidFill>
                  <a:srgbClr val="00FF00"/>
                </a:solidFill>
                <a:latin typeface="Courier New"/>
                <a:ea typeface="Courier New"/>
                <a:cs typeface="Courier New"/>
                <a:sym typeface="Courier New"/>
              </a:rPr>
              <a:t>}</a:t>
            </a:r>
            <a:endParaRPr>
              <a:solidFill>
                <a:srgbClr val="00FF00"/>
              </a:solidFill>
              <a:latin typeface="Courier New"/>
              <a:ea typeface="Courier New"/>
              <a:cs typeface="Courier New"/>
              <a:sym typeface="Courier New"/>
            </a:endParaRPr>
          </a:p>
        </p:txBody>
      </p:sp>
      <p:sp>
        <p:nvSpPr>
          <p:cNvPr id="1480" name="Google Shape;1480;p183"/>
          <p:cNvSpPr txBox="1">
            <a:spLocks noGrp="1"/>
          </p:cNvSpPr>
          <p:nvPr>
            <p:ph type="title"/>
          </p:nvPr>
        </p:nvSpPr>
        <p:spPr>
          <a:xfrm>
            <a:off x="1404750" y="94005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2000">
                <a:solidFill>
                  <a:srgbClr val="9900FF"/>
                </a:solidFill>
              </a:rPr>
              <a:t>Entity class</a:t>
            </a:r>
            <a:endParaRPr sz="300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1000"/>
                                        <p:tgtEl>
                                          <p:spTgt spid="1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8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200" b="0">
                <a:solidFill>
                  <a:srgbClr val="FF4000"/>
                </a:solidFill>
              </a:rPr>
              <a:t>Let’s Understand With Example</a:t>
            </a:r>
            <a:endParaRPr sz="2200" b="0">
              <a:solidFill>
                <a:srgbClr val="FF0000"/>
              </a:solidFill>
            </a:endParaRPr>
          </a:p>
        </p:txBody>
      </p:sp>
      <p:sp>
        <p:nvSpPr>
          <p:cNvPr id="1486" name="Google Shape;1486;p184"/>
          <p:cNvSpPr txBox="1"/>
          <p:nvPr/>
        </p:nvSpPr>
        <p:spPr>
          <a:xfrm>
            <a:off x="1797125" y="1524450"/>
            <a:ext cx="6011100" cy="29553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public class Lion implements Animal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@Override</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public void makeSound()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System.out.println("Roar!");</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@Override</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public void eat()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System.out.println("Lion eats flesh");</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a:t>
            </a:r>
            <a:endParaRPr sz="1500">
              <a:solidFill>
                <a:srgbClr val="00FF00"/>
              </a:solidFill>
              <a:latin typeface="Courier New"/>
              <a:ea typeface="Courier New"/>
              <a:cs typeface="Courier New"/>
              <a:sym typeface="Courier New"/>
            </a:endParaRPr>
          </a:p>
        </p:txBody>
      </p:sp>
      <p:sp>
        <p:nvSpPr>
          <p:cNvPr id="1487" name="Google Shape;1487;p184"/>
          <p:cNvSpPr txBox="1">
            <a:spLocks noGrp="1"/>
          </p:cNvSpPr>
          <p:nvPr>
            <p:ph type="title"/>
          </p:nvPr>
        </p:nvSpPr>
        <p:spPr>
          <a:xfrm>
            <a:off x="1404750" y="94005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2000">
                <a:solidFill>
                  <a:srgbClr val="9900FF"/>
                </a:solidFill>
              </a:rPr>
              <a:t>Entity class</a:t>
            </a:r>
            <a:endParaRPr sz="300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6"/>
                                        </p:tgtEl>
                                        <p:attrNameLst>
                                          <p:attrName>style.visibility</p:attrName>
                                        </p:attrNameLst>
                                      </p:cBhvr>
                                      <p:to>
                                        <p:strVal val="visible"/>
                                      </p:to>
                                    </p:set>
                                    <p:animEffect transition="in" filter="fade">
                                      <p:cBhvr>
                                        <p:cTn id="7" dur="1000"/>
                                        <p:tgtEl>
                                          <p:spTgt spid="1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85"/>
          <p:cNvSpPr txBox="1">
            <a:spLocks noGrp="1"/>
          </p:cNvSpPr>
          <p:nvPr>
            <p:ph type="title"/>
          </p:nvPr>
        </p:nvSpPr>
        <p:spPr>
          <a:xfrm>
            <a:off x="1404750" y="206600"/>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400" b="0">
                <a:solidFill>
                  <a:srgbClr val="FF4000"/>
                </a:solidFill>
              </a:rPr>
              <a:t>Let’s Understand With Example</a:t>
            </a:r>
            <a:endParaRPr sz="2400" b="0">
              <a:solidFill>
                <a:srgbClr val="FF0000"/>
              </a:solidFill>
            </a:endParaRPr>
          </a:p>
        </p:txBody>
      </p:sp>
      <p:sp>
        <p:nvSpPr>
          <p:cNvPr id="1493" name="Google Shape;1493;p185"/>
          <p:cNvSpPr txBox="1"/>
          <p:nvPr/>
        </p:nvSpPr>
        <p:spPr>
          <a:xfrm>
            <a:off x="2330050" y="1459400"/>
            <a:ext cx="5044500" cy="31863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class UseAnimal{</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public static void main(Sring []args){</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Animal obj;</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 new Elephant();</a:t>
            </a: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obj.makeSound();</a:t>
            </a: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obj.eat();</a:t>
            </a: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 new Lion();</a:t>
            </a: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obj.makeSound();</a:t>
            </a:r>
            <a:endParaRPr sz="1500">
              <a:solidFill>
                <a:srgbClr val="00FF00"/>
              </a:solidFill>
              <a:latin typeface="Courier New"/>
              <a:ea typeface="Courier New"/>
              <a:cs typeface="Courier New"/>
              <a:sym typeface="Courier New"/>
            </a:endParaRPr>
          </a:p>
          <a:p>
            <a:pPr marL="0" lvl="0" indent="457200" algn="l" rtl="0">
              <a:spcBef>
                <a:spcPts val="0"/>
              </a:spcBef>
              <a:spcAft>
                <a:spcPts val="0"/>
              </a:spcAft>
              <a:buNone/>
            </a:pPr>
            <a:r>
              <a:rPr lang="en" sz="1500">
                <a:solidFill>
                  <a:srgbClr val="00FF00"/>
                </a:solidFill>
                <a:latin typeface="Courier New"/>
                <a:ea typeface="Courier New"/>
                <a:cs typeface="Courier New"/>
                <a:sym typeface="Courier New"/>
              </a:rPr>
              <a:t>  obj.eat();</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   }</a:t>
            </a:r>
            <a:endParaRPr sz="1500">
              <a:solidFill>
                <a:srgbClr val="00FF00"/>
              </a:solidFill>
              <a:latin typeface="Courier New"/>
              <a:ea typeface="Courier New"/>
              <a:cs typeface="Courier New"/>
              <a:sym typeface="Courier New"/>
            </a:endParaRPr>
          </a:p>
          <a:p>
            <a:pPr marL="0" lvl="0" indent="0" algn="l" rtl="0">
              <a:spcBef>
                <a:spcPts val="0"/>
              </a:spcBef>
              <a:spcAft>
                <a:spcPts val="0"/>
              </a:spcAft>
              <a:buNone/>
            </a:pPr>
            <a:r>
              <a:rPr lang="en" sz="1500">
                <a:solidFill>
                  <a:srgbClr val="00FF00"/>
                </a:solidFill>
                <a:latin typeface="Courier New"/>
                <a:ea typeface="Courier New"/>
                <a:cs typeface="Courier New"/>
                <a:sym typeface="Courier New"/>
              </a:rPr>
              <a:t>}</a:t>
            </a:r>
            <a:endParaRPr sz="1500">
              <a:solidFill>
                <a:srgbClr val="00FF00"/>
              </a:solidFill>
              <a:latin typeface="Courier New"/>
              <a:ea typeface="Courier New"/>
              <a:cs typeface="Courier New"/>
              <a:sym typeface="Courier New"/>
            </a:endParaRPr>
          </a:p>
        </p:txBody>
      </p:sp>
      <p:sp>
        <p:nvSpPr>
          <p:cNvPr id="1494" name="Google Shape;1494;p185"/>
          <p:cNvSpPr txBox="1">
            <a:spLocks noGrp="1"/>
          </p:cNvSpPr>
          <p:nvPr>
            <p:ph type="title"/>
          </p:nvPr>
        </p:nvSpPr>
        <p:spPr>
          <a:xfrm>
            <a:off x="1404750" y="74090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2300" b="0">
                <a:solidFill>
                  <a:srgbClr val="9900FF"/>
                </a:solidFill>
              </a:rPr>
              <a:t>Driver class</a:t>
            </a:r>
            <a:endParaRPr sz="2300" b="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86"/>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500" name="Google Shape;1500;p186"/>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Part-25</a:t>
            </a:r>
            <a:endParaRPr sz="4500"/>
          </a:p>
        </p:txBody>
      </p:sp>
      <p:pic>
        <p:nvPicPr>
          <p:cNvPr id="1501" name="Google Shape;1501;p186"/>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02" name="Google Shape;1502;p186"/>
          <p:cNvPicPr preferRelativeResize="0"/>
          <p:nvPr/>
        </p:nvPicPr>
        <p:blipFill rotWithShape="1">
          <a:blip r:embed="rId4">
            <a:alphaModFix/>
          </a:blip>
          <a:srcRect t="16970" r="8892" b="21025"/>
          <a:stretch/>
        </p:blipFill>
        <p:spPr>
          <a:xfrm rot="10800000">
            <a:off x="796525" y="1299950"/>
            <a:ext cx="2589425" cy="1210175"/>
          </a:xfrm>
          <a:prstGeom prst="rect">
            <a:avLst/>
          </a:prstGeom>
          <a:noFill/>
          <a:ln>
            <a:noFill/>
          </a:ln>
        </p:spPr>
      </p:pic>
      <p:sp>
        <p:nvSpPr>
          <p:cNvPr id="1503" name="Google Shape;1503;p186"/>
          <p:cNvSpPr txBox="1">
            <a:spLocks noGrp="1"/>
          </p:cNvSpPr>
          <p:nvPr>
            <p:ph type="subTitle" idx="1"/>
          </p:nvPr>
        </p:nvSpPr>
        <p:spPr>
          <a:xfrm>
            <a:off x="1239525" y="1600800"/>
            <a:ext cx="1703400" cy="4284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1300">
                <a:solidFill>
                  <a:srgbClr val="2B2B2B"/>
                </a:solidFill>
              </a:rPr>
              <a:t>Abstract Class</a:t>
            </a:r>
            <a:endParaRPr sz="1300">
              <a:solidFill>
                <a:srgbClr val="2B2B2B"/>
              </a:solidFill>
            </a:endParaRPr>
          </a:p>
          <a:p>
            <a:pPr marL="0" lvl="0" indent="0" algn="ctr" rtl="0">
              <a:lnSpc>
                <a:spcPct val="100000"/>
              </a:lnSpc>
              <a:spcBef>
                <a:spcPts val="0"/>
              </a:spcBef>
              <a:spcAft>
                <a:spcPts val="0"/>
              </a:spcAft>
              <a:buNone/>
            </a:pPr>
            <a:r>
              <a:rPr lang="en" sz="1300">
                <a:solidFill>
                  <a:srgbClr val="2B2B2B"/>
                </a:solidFill>
              </a:rPr>
              <a:t>vs</a:t>
            </a:r>
            <a:endParaRPr sz="1300">
              <a:solidFill>
                <a:srgbClr val="2B2B2B"/>
              </a:solidFill>
            </a:endParaRPr>
          </a:p>
          <a:p>
            <a:pPr marL="0" lvl="0" indent="0" algn="ctr" rtl="0">
              <a:lnSpc>
                <a:spcPct val="100000"/>
              </a:lnSpc>
              <a:spcBef>
                <a:spcPts val="0"/>
              </a:spcBef>
              <a:spcAft>
                <a:spcPts val="0"/>
              </a:spcAft>
              <a:buNone/>
            </a:pPr>
            <a:r>
              <a:rPr lang="en" sz="1300">
                <a:solidFill>
                  <a:srgbClr val="2B2B2B"/>
                </a:solidFill>
              </a:rPr>
              <a:t> Interface</a:t>
            </a:r>
            <a:endParaRPr sz="1300">
              <a:solidFill>
                <a:srgbClr val="2B2B2B"/>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87"/>
          <p:cNvSpPr txBox="1">
            <a:spLocks noGrp="1"/>
          </p:cNvSpPr>
          <p:nvPr>
            <p:ph type="title"/>
          </p:nvPr>
        </p:nvSpPr>
        <p:spPr>
          <a:xfrm>
            <a:off x="1272525" y="658900"/>
            <a:ext cx="281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 Class</a:t>
            </a:r>
            <a:endParaRPr/>
          </a:p>
        </p:txBody>
      </p:sp>
      <p:sp>
        <p:nvSpPr>
          <p:cNvPr id="1509" name="Google Shape;1509;p187"/>
          <p:cNvSpPr txBox="1">
            <a:spLocks noGrp="1"/>
          </p:cNvSpPr>
          <p:nvPr>
            <p:ph type="title"/>
          </p:nvPr>
        </p:nvSpPr>
        <p:spPr>
          <a:xfrm>
            <a:off x="5675325" y="658906"/>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Interface</a:t>
            </a:r>
            <a:endParaRPr/>
          </a:p>
        </p:txBody>
      </p:sp>
      <p:graphicFrame>
        <p:nvGraphicFramePr>
          <p:cNvPr id="1510" name="Google Shape;1510;p187"/>
          <p:cNvGraphicFramePr/>
          <p:nvPr/>
        </p:nvGraphicFramePr>
        <p:xfrm>
          <a:off x="757300" y="1455429"/>
          <a:ext cx="3000000" cy="3000000"/>
        </p:xfrm>
        <a:graphic>
          <a:graphicData uri="http://schemas.openxmlformats.org/drawingml/2006/table">
            <a:tbl>
              <a:tblPr>
                <a:noFill/>
                <a:tableStyleId>{441B2A9A-86FA-4A57-BF37-29257E474014}</a:tableStyleId>
              </a:tblPr>
              <a:tblGrid>
                <a:gridCol w="3814700">
                  <a:extLst>
                    <a:ext uri="{9D8B030D-6E8A-4147-A177-3AD203B41FA5}">
                      <a16:colId xmlns:a16="http://schemas.microsoft.com/office/drawing/2014/main" val="20000"/>
                    </a:ext>
                  </a:extLst>
                </a:gridCol>
                <a:gridCol w="3814700">
                  <a:extLst>
                    <a:ext uri="{9D8B030D-6E8A-4147-A177-3AD203B41FA5}">
                      <a16:colId xmlns:a16="http://schemas.microsoft.com/office/drawing/2014/main" val="20001"/>
                    </a:ext>
                  </a:extLst>
                </a:gridCol>
              </a:tblGrid>
              <a:tr h="1217100">
                <a:tc>
                  <a:txBody>
                    <a:bodyPr/>
                    <a:lstStyle/>
                    <a:p>
                      <a:pPr marL="0" lvl="0" indent="0" algn="just" rtl="0">
                        <a:lnSpc>
                          <a:spcPct val="115000"/>
                        </a:lnSpc>
                        <a:spcBef>
                          <a:spcPts val="0"/>
                        </a:spcBef>
                        <a:spcAft>
                          <a:spcPts val="0"/>
                        </a:spcAft>
                        <a:buNone/>
                      </a:pPr>
                      <a:r>
                        <a:rPr lang="en" sz="1300">
                          <a:solidFill>
                            <a:srgbClr val="333333"/>
                          </a:solidFill>
                          <a:latin typeface="Roboto"/>
                          <a:ea typeface="Roboto"/>
                          <a:cs typeface="Roboto"/>
                          <a:sym typeface="Roboto"/>
                        </a:rPr>
                        <a:t>1) Abstract class can </a:t>
                      </a:r>
                      <a:r>
                        <a:rPr lang="en" sz="1300" b="1">
                          <a:solidFill>
                            <a:srgbClr val="333333"/>
                          </a:solidFill>
                          <a:latin typeface="Roboto"/>
                          <a:ea typeface="Roboto"/>
                          <a:cs typeface="Roboto"/>
                          <a:sym typeface="Roboto"/>
                        </a:rPr>
                        <a:t>have abstract and non-abstract</a:t>
                      </a:r>
                      <a:r>
                        <a:rPr lang="en" sz="1300">
                          <a:solidFill>
                            <a:srgbClr val="333333"/>
                          </a:solidFill>
                          <a:latin typeface="Roboto"/>
                          <a:ea typeface="Roboto"/>
                          <a:cs typeface="Roboto"/>
                          <a:sym typeface="Roboto"/>
                        </a:rPr>
                        <a:t> methods.</a:t>
                      </a:r>
                      <a:endParaRPr sz="1300">
                        <a:solidFill>
                          <a:srgbClr val="333333"/>
                        </a:solidFill>
                        <a:latin typeface="Roboto"/>
                        <a:ea typeface="Roboto"/>
                        <a:cs typeface="Roboto"/>
                        <a:sym typeface="Roboto"/>
                      </a:endParaRPr>
                    </a:p>
                  </a:txBody>
                  <a:tcPr marL="91425" marR="91425" marT="91425" marB="91425" anchor="ctr"/>
                </a:tc>
                <a:tc>
                  <a:txBody>
                    <a:bodyPr/>
                    <a:lstStyle/>
                    <a:p>
                      <a:pPr marL="0" lvl="0" indent="0" algn="l" rtl="0">
                        <a:lnSpc>
                          <a:spcPct val="115000"/>
                        </a:lnSpc>
                        <a:spcBef>
                          <a:spcPts val="0"/>
                        </a:spcBef>
                        <a:spcAft>
                          <a:spcPts val="1600"/>
                        </a:spcAft>
                        <a:buNone/>
                      </a:pPr>
                      <a:r>
                        <a:rPr lang="en" sz="1300">
                          <a:solidFill>
                            <a:srgbClr val="333333"/>
                          </a:solidFill>
                          <a:latin typeface="Roboto"/>
                          <a:ea typeface="Roboto"/>
                          <a:cs typeface="Roboto"/>
                          <a:sym typeface="Roboto"/>
                        </a:rPr>
                        <a:t>1)  Interface can have </a:t>
                      </a:r>
                      <a:r>
                        <a:rPr lang="en" sz="1300" b="1">
                          <a:solidFill>
                            <a:srgbClr val="333333"/>
                          </a:solidFill>
                          <a:latin typeface="Roboto"/>
                          <a:ea typeface="Roboto"/>
                          <a:cs typeface="Roboto"/>
                          <a:sym typeface="Roboto"/>
                        </a:rPr>
                        <a:t>only abstract</a:t>
                      </a:r>
                      <a:r>
                        <a:rPr lang="en" sz="1300">
                          <a:solidFill>
                            <a:srgbClr val="333333"/>
                          </a:solidFill>
                          <a:latin typeface="Roboto"/>
                          <a:ea typeface="Roboto"/>
                          <a:cs typeface="Roboto"/>
                          <a:sym typeface="Roboto"/>
                        </a:rPr>
                        <a:t> methods. Since Java 8, it can have </a:t>
                      </a:r>
                      <a:r>
                        <a:rPr lang="en" sz="1300" b="1">
                          <a:solidFill>
                            <a:srgbClr val="333333"/>
                          </a:solidFill>
                          <a:latin typeface="Roboto"/>
                          <a:ea typeface="Roboto"/>
                          <a:cs typeface="Roboto"/>
                          <a:sym typeface="Roboto"/>
                        </a:rPr>
                        <a:t>default and static methods</a:t>
                      </a:r>
                      <a:r>
                        <a:rPr lang="en" sz="1300">
                          <a:solidFill>
                            <a:srgbClr val="333333"/>
                          </a:solidFill>
                          <a:latin typeface="Roboto"/>
                          <a:ea typeface="Roboto"/>
                          <a:cs typeface="Roboto"/>
                          <a:sym typeface="Roboto"/>
                        </a:rPr>
                        <a:t> also.</a:t>
                      </a:r>
                      <a:endParaRPr sz="1300">
                        <a:solidFill>
                          <a:srgbClr val="333333"/>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0"/>
                  </a:ext>
                </a:extLst>
              </a:tr>
              <a:tr h="871650">
                <a:tc>
                  <a:txBody>
                    <a:bodyPr/>
                    <a:lstStyle/>
                    <a:p>
                      <a:pPr marL="0" lvl="0" indent="0" algn="just" rtl="0">
                        <a:lnSpc>
                          <a:spcPct val="115000"/>
                        </a:lnSpc>
                        <a:spcBef>
                          <a:spcPts val="0"/>
                        </a:spcBef>
                        <a:spcAft>
                          <a:spcPts val="0"/>
                        </a:spcAft>
                        <a:buNone/>
                      </a:pPr>
                      <a:r>
                        <a:rPr lang="en" sz="1300">
                          <a:solidFill>
                            <a:srgbClr val="333333"/>
                          </a:solidFill>
                          <a:latin typeface="Roboto"/>
                          <a:ea typeface="Roboto"/>
                          <a:cs typeface="Roboto"/>
                          <a:sym typeface="Roboto"/>
                        </a:rPr>
                        <a:t>2) Abstract class </a:t>
                      </a:r>
                      <a:r>
                        <a:rPr lang="en" sz="1300" b="1">
                          <a:solidFill>
                            <a:srgbClr val="333333"/>
                          </a:solidFill>
                          <a:latin typeface="Roboto"/>
                          <a:ea typeface="Roboto"/>
                          <a:cs typeface="Roboto"/>
                          <a:sym typeface="Roboto"/>
                        </a:rPr>
                        <a:t>doesn't support multiple inheritance</a:t>
                      </a:r>
                      <a:r>
                        <a:rPr lang="en" sz="1300">
                          <a:solidFill>
                            <a:srgbClr val="333333"/>
                          </a:solidFill>
                          <a:latin typeface="Roboto"/>
                          <a:ea typeface="Roboto"/>
                          <a:cs typeface="Roboto"/>
                          <a:sym typeface="Roboto"/>
                        </a:rPr>
                        <a:t>.</a:t>
                      </a:r>
                      <a:endParaRPr sz="1300"/>
                    </a:p>
                  </a:txBody>
                  <a:tcPr marL="91425" marR="91425" marT="91425" marB="91425" anchor="ctr"/>
                </a:tc>
                <a:tc>
                  <a:txBody>
                    <a:bodyPr/>
                    <a:lstStyle/>
                    <a:p>
                      <a:pPr marL="0" lvl="0" indent="0" algn="just" rtl="0">
                        <a:lnSpc>
                          <a:spcPct val="115000"/>
                        </a:lnSpc>
                        <a:spcBef>
                          <a:spcPts val="0"/>
                        </a:spcBef>
                        <a:spcAft>
                          <a:spcPts val="0"/>
                        </a:spcAft>
                        <a:buNone/>
                      </a:pPr>
                      <a:r>
                        <a:rPr lang="en" sz="1300">
                          <a:solidFill>
                            <a:srgbClr val="333333"/>
                          </a:solidFill>
                          <a:latin typeface="Roboto"/>
                          <a:ea typeface="Roboto"/>
                          <a:cs typeface="Roboto"/>
                          <a:sym typeface="Roboto"/>
                        </a:rPr>
                        <a:t>2) Interface </a:t>
                      </a:r>
                      <a:r>
                        <a:rPr lang="en" sz="1300" b="1">
                          <a:solidFill>
                            <a:srgbClr val="333333"/>
                          </a:solidFill>
                          <a:latin typeface="Roboto"/>
                          <a:ea typeface="Roboto"/>
                          <a:cs typeface="Roboto"/>
                          <a:sym typeface="Roboto"/>
                        </a:rPr>
                        <a:t>supports multiple inheritance</a:t>
                      </a:r>
                      <a:r>
                        <a:rPr lang="en" sz="1300">
                          <a:solidFill>
                            <a:srgbClr val="333333"/>
                          </a:solidFill>
                          <a:latin typeface="Roboto"/>
                          <a:ea typeface="Roboto"/>
                          <a:cs typeface="Roboto"/>
                          <a:sym typeface="Roboto"/>
                        </a:rPr>
                        <a:t>.</a:t>
                      </a:r>
                      <a:endParaRPr sz="1300"/>
                    </a:p>
                  </a:txBody>
                  <a:tcPr marL="91425" marR="91425" marT="91425" marB="91425" anchor="ctr"/>
                </a:tc>
                <a:extLst>
                  <a:ext uri="{0D108BD9-81ED-4DB2-BD59-A6C34878D82A}">
                    <a16:rowId xmlns:a16="http://schemas.microsoft.com/office/drawing/2014/main" val="10001"/>
                  </a:ext>
                </a:extLst>
              </a:tr>
              <a:tr h="871650">
                <a:tc>
                  <a:txBody>
                    <a:bodyPr/>
                    <a:lstStyle/>
                    <a:p>
                      <a:pPr marL="0" lvl="0" indent="0" algn="just" rtl="0">
                        <a:lnSpc>
                          <a:spcPct val="115000"/>
                        </a:lnSpc>
                        <a:spcBef>
                          <a:spcPts val="0"/>
                        </a:spcBef>
                        <a:spcAft>
                          <a:spcPts val="0"/>
                        </a:spcAft>
                        <a:buNone/>
                      </a:pPr>
                      <a:r>
                        <a:rPr lang="en" sz="1300">
                          <a:solidFill>
                            <a:srgbClr val="333333"/>
                          </a:solidFill>
                          <a:latin typeface="Roboto"/>
                          <a:ea typeface="Roboto"/>
                          <a:cs typeface="Roboto"/>
                          <a:sym typeface="Roboto"/>
                        </a:rPr>
                        <a:t>3) Abstract class </a:t>
                      </a:r>
                      <a:r>
                        <a:rPr lang="en" sz="1300" b="1">
                          <a:solidFill>
                            <a:srgbClr val="333333"/>
                          </a:solidFill>
                          <a:latin typeface="Roboto"/>
                          <a:ea typeface="Roboto"/>
                          <a:cs typeface="Roboto"/>
                          <a:sym typeface="Roboto"/>
                        </a:rPr>
                        <a:t>can have final, non-final, static and non-static variables</a:t>
                      </a:r>
                      <a:r>
                        <a:rPr lang="en" sz="1300">
                          <a:solidFill>
                            <a:srgbClr val="333333"/>
                          </a:solidFill>
                          <a:latin typeface="Roboto"/>
                          <a:ea typeface="Roboto"/>
                          <a:cs typeface="Roboto"/>
                          <a:sym typeface="Roboto"/>
                        </a:rPr>
                        <a:t>.</a:t>
                      </a:r>
                      <a:endParaRPr sz="1300"/>
                    </a:p>
                  </a:txBody>
                  <a:tcPr marL="91425" marR="91425" marT="91425" marB="91425" anchor="ctr"/>
                </a:tc>
                <a:tc>
                  <a:txBody>
                    <a:bodyPr/>
                    <a:lstStyle/>
                    <a:p>
                      <a:pPr marL="0" lvl="0" indent="0" algn="just" rtl="0">
                        <a:lnSpc>
                          <a:spcPct val="115000"/>
                        </a:lnSpc>
                        <a:spcBef>
                          <a:spcPts val="0"/>
                        </a:spcBef>
                        <a:spcAft>
                          <a:spcPts val="0"/>
                        </a:spcAft>
                        <a:buNone/>
                      </a:pPr>
                      <a:r>
                        <a:rPr lang="en" sz="1300">
                          <a:solidFill>
                            <a:srgbClr val="333333"/>
                          </a:solidFill>
                          <a:latin typeface="Roboto"/>
                          <a:ea typeface="Roboto"/>
                          <a:cs typeface="Roboto"/>
                          <a:sym typeface="Roboto"/>
                        </a:rPr>
                        <a:t>3) Interface has </a:t>
                      </a:r>
                      <a:r>
                        <a:rPr lang="en" sz="1300" b="1">
                          <a:solidFill>
                            <a:srgbClr val="333333"/>
                          </a:solidFill>
                          <a:latin typeface="Roboto"/>
                          <a:ea typeface="Roboto"/>
                          <a:cs typeface="Roboto"/>
                          <a:sym typeface="Roboto"/>
                        </a:rPr>
                        <a:t>only static and final variables</a:t>
                      </a:r>
                      <a:r>
                        <a:rPr lang="en" sz="1300">
                          <a:solidFill>
                            <a:srgbClr val="333333"/>
                          </a:solidFill>
                          <a:latin typeface="Roboto"/>
                          <a:ea typeface="Roboto"/>
                          <a:cs typeface="Roboto"/>
                          <a:sym typeface="Roboto"/>
                        </a:rPr>
                        <a:t>.</a:t>
                      </a:r>
                      <a:endParaRPr sz="1300"/>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fade">
                                      <p:cBhvr>
                                        <p:cTn id="7" dur="10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88"/>
          <p:cNvSpPr txBox="1">
            <a:spLocks noGrp="1"/>
          </p:cNvSpPr>
          <p:nvPr>
            <p:ph type="title"/>
          </p:nvPr>
        </p:nvSpPr>
        <p:spPr>
          <a:xfrm>
            <a:off x="5675325" y="658906"/>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Interface</a:t>
            </a:r>
            <a:endParaRPr/>
          </a:p>
        </p:txBody>
      </p:sp>
      <p:graphicFrame>
        <p:nvGraphicFramePr>
          <p:cNvPr id="1516" name="Google Shape;1516;p188"/>
          <p:cNvGraphicFramePr/>
          <p:nvPr/>
        </p:nvGraphicFramePr>
        <p:xfrm>
          <a:off x="769125" y="1402775"/>
          <a:ext cx="3000000" cy="3000000"/>
        </p:xfrm>
        <a:graphic>
          <a:graphicData uri="http://schemas.openxmlformats.org/drawingml/2006/table">
            <a:tbl>
              <a:tblPr>
                <a:noFill/>
                <a:tableStyleId>{441B2A9A-86FA-4A57-BF37-29257E474014}</a:tableStyleId>
              </a:tblPr>
              <a:tblGrid>
                <a:gridCol w="3798125">
                  <a:extLst>
                    <a:ext uri="{9D8B030D-6E8A-4147-A177-3AD203B41FA5}">
                      <a16:colId xmlns:a16="http://schemas.microsoft.com/office/drawing/2014/main" val="20000"/>
                    </a:ext>
                  </a:extLst>
                </a:gridCol>
                <a:gridCol w="3765825">
                  <a:extLst>
                    <a:ext uri="{9D8B030D-6E8A-4147-A177-3AD203B41FA5}">
                      <a16:colId xmlns:a16="http://schemas.microsoft.com/office/drawing/2014/main" val="20001"/>
                    </a:ext>
                  </a:extLst>
                </a:gridCol>
              </a:tblGrid>
              <a:tr h="1108625">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4) Abstract class </a:t>
                      </a:r>
                      <a:r>
                        <a:rPr lang="en" sz="1300" b="1">
                          <a:solidFill>
                            <a:srgbClr val="333333"/>
                          </a:solidFill>
                          <a:latin typeface="Roboto"/>
                          <a:ea typeface="Roboto"/>
                          <a:cs typeface="Roboto"/>
                          <a:sym typeface="Roboto"/>
                        </a:rPr>
                        <a:t>can provide the implementation of interface</a:t>
                      </a:r>
                      <a:r>
                        <a:rPr lang="en" sz="1300">
                          <a:solidFill>
                            <a:srgbClr val="333333"/>
                          </a:solidFill>
                          <a:latin typeface="Roboto"/>
                          <a:ea typeface="Roboto"/>
                          <a:cs typeface="Roboto"/>
                          <a:sym typeface="Roboto"/>
                        </a:rPr>
                        <a:t>.</a:t>
                      </a:r>
                      <a:endParaRPr sz="1300"/>
                    </a:p>
                  </a:txBody>
                  <a:tcPr marL="91425" marR="91425" marT="91425" marB="91425" anchor="ct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4) Interface </a:t>
                      </a:r>
                      <a:r>
                        <a:rPr lang="en" sz="1300" b="1">
                          <a:solidFill>
                            <a:srgbClr val="333333"/>
                          </a:solidFill>
                          <a:latin typeface="Roboto"/>
                          <a:ea typeface="Roboto"/>
                          <a:cs typeface="Roboto"/>
                          <a:sym typeface="Roboto"/>
                        </a:rPr>
                        <a:t>can't provide the implementation of abstract class</a:t>
                      </a:r>
                      <a:r>
                        <a:rPr lang="en" sz="1300">
                          <a:solidFill>
                            <a:srgbClr val="333333"/>
                          </a:solidFill>
                          <a:latin typeface="Roboto"/>
                          <a:ea typeface="Roboto"/>
                          <a:cs typeface="Roboto"/>
                          <a:sym typeface="Roboto"/>
                        </a:rPr>
                        <a:t>.</a:t>
                      </a:r>
                      <a:endParaRPr sz="1300"/>
                    </a:p>
                  </a:txBody>
                  <a:tcPr marL="91425" marR="91425" marT="91425" marB="91425" anchor="ctr"/>
                </a:tc>
                <a:extLst>
                  <a:ext uri="{0D108BD9-81ED-4DB2-BD59-A6C34878D82A}">
                    <a16:rowId xmlns:a16="http://schemas.microsoft.com/office/drawing/2014/main" val="10000"/>
                  </a:ext>
                </a:extLst>
              </a:tr>
              <a:tr h="929650">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5) The </a:t>
                      </a:r>
                      <a:r>
                        <a:rPr lang="en" sz="1300" b="1">
                          <a:solidFill>
                            <a:srgbClr val="333333"/>
                          </a:solidFill>
                          <a:latin typeface="Roboto"/>
                          <a:ea typeface="Roboto"/>
                          <a:cs typeface="Roboto"/>
                          <a:sym typeface="Roboto"/>
                        </a:rPr>
                        <a:t>abstract keyword</a:t>
                      </a:r>
                      <a:r>
                        <a:rPr lang="en" sz="1300">
                          <a:solidFill>
                            <a:srgbClr val="333333"/>
                          </a:solidFill>
                          <a:latin typeface="Roboto"/>
                          <a:ea typeface="Roboto"/>
                          <a:cs typeface="Roboto"/>
                          <a:sym typeface="Roboto"/>
                        </a:rPr>
                        <a:t> is used to declare abstract class.</a:t>
                      </a:r>
                      <a:endParaRPr sz="1300"/>
                    </a:p>
                  </a:txBody>
                  <a:tcPr marL="91425" marR="91425" marT="91425" marB="91425" anchor="ct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5) The </a:t>
                      </a:r>
                      <a:r>
                        <a:rPr lang="en" sz="1300" b="1">
                          <a:solidFill>
                            <a:srgbClr val="333333"/>
                          </a:solidFill>
                          <a:latin typeface="Roboto"/>
                          <a:ea typeface="Roboto"/>
                          <a:cs typeface="Roboto"/>
                          <a:sym typeface="Roboto"/>
                        </a:rPr>
                        <a:t>interface keyword</a:t>
                      </a:r>
                      <a:r>
                        <a:rPr lang="en" sz="1300">
                          <a:solidFill>
                            <a:srgbClr val="333333"/>
                          </a:solidFill>
                          <a:latin typeface="Roboto"/>
                          <a:ea typeface="Roboto"/>
                          <a:cs typeface="Roboto"/>
                          <a:sym typeface="Roboto"/>
                        </a:rPr>
                        <a:t> is used to declare interface. we</a:t>
                      </a:r>
                      <a:endParaRPr sz="1300"/>
                    </a:p>
                  </a:txBody>
                  <a:tcPr marL="91425" marR="91425" marT="91425" marB="91425" anchor="ctr"/>
                </a:tc>
                <a:extLst>
                  <a:ext uri="{0D108BD9-81ED-4DB2-BD59-A6C34878D82A}">
                    <a16:rowId xmlns:a16="http://schemas.microsoft.com/office/drawing/2014/main" val="10001"/>
                  </a:ext>
                </a:extLst>
              </a:tr>
              <a:tr h="975325">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6) An </a:t>
                      </a:r>
                      <a:r>
                        <a:rPr lang="en" sz="1300" b="1">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extend another Java class and implement multiple Java interfaces.</a:t>
                      </a:r>
                      <a:endParaRPr sz="1300"/>
                    </a:p>
                  </a:txBody>
                  <a:tcPr marL="91425" marR="91425" marT="91425" marB="91425" anchor="ct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6) An </a:t>
                      </a:r>
                      <a:r>
                        <a:rPr lang="en" sz="1300" b="1">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can extend another interface only. However it can extend multiple interfaces.</a:t>
                      </a:r>
                      <a:endParaRPr sz="1300"/>
                    </a:p>
                  </a:txBody>
                  <a:tcPr marL="91425" marR="91425" marT="91425" marB="91425" anchor="ctr"/>
                </a:tc>
                <a:extLst>
                  <a:ext uri="{0D108BD9-81ED-4DB2-BD59-A6C34878D82A}">
                    <a16:rowId xmlns:a16="http://schemas.microsoft.com/office/drawing/2014/main" val="10002"/>
                  </a:ext>
                </a:extLst>
              </a:tr>
            </a:tbl>
          </a:graphicData>
        </a:graphic>
      </p:graphicFrame>
      <p:sp>
        <p:nvSpPr>
          <p:cNvPr id="1517" name="Google Shape;1517;p188"/>
          <p:cNvSpPr txBox="1">
            <a:spLocks noGrp="1"/>
          </p:cNvSpPr>
          <p:nvPr>
            <p:ph type="title"/>
          </p:nvPr>
        </p:nvSpPr>
        <p:spPr>
          <a:xfrm>
            <a:off x="1272525" y="658900"/>
            <a:ext cx="281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 Class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6"/>
                                        </p:tgtEl>
                                        <p:attrNameLst>
                                          <p:attrName>style.visibility</p:attrName>
                                        </p:attrNameLst>
                                      </p:cBhvr>
                                      <p:to>
                                        <p:strVal val="visible"/>
                                      </p:to>
                                    </p:set>
                                    <p:animEffect transition="in" filter="fade">
                                      <p:cBhvr>
                                        <p:cTn id="7" dur="1000"/>
                                        <p:tgtEl>
                                          <p:spTgt spid="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89"/>
          <p:cNvSpPr txBox="1">
            <a:spLocks noGrp="1"/>
          </p:cNvSpPr>
          <p:nvPr>
            <p:ph type="title"/>
          </p:nvPr>
        </p:nvSpPr>
        <p:spPr>
          <a:xfrm>
            <a:off x="5675325" y="658906"/>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Interface</a:t>
            </a:r>
            <a:endParaRPr/>
          </a:p>
        </p:txBody>
      </p:sp>
      <p:graphicFrame>
        <p:nvGraphicFramePr>
          <p:cNvPr id="1523" name="Google Shape;1523;p189"/>
          <p:cNvGraphicFramePr/>
          <p:nvPr/>
        </p:nvGraphicFramePr>
        <p:xfrm>
          <a:off x="797850" y="1257750"/>
          <a:ext cx="3000000" cy="3000000"/>
        </p:xfrm>
        <a:graphic>
          <a:graphicData uri="http://schemas.openxmlformats.org/drawingml/2006/table">
            <a:tbl>
              <a:tblPr>
                <a:noFill/>
                <a:tableStyleId>{441B2A9A-86FA-4A57-BF37-29257E474014}</a:tableStyleId>
              </a:tblPr>
              <a:tblGrid>
                <a:gridCol w="3773025">
                  <a:extLst>
                    <a:ext uri="{9D8B030D-6E8A-4147-A177-3AD203B41FA5}">
                      <a16:colId xmlns:a16="http://schemas.microsoft.com/office/drawing/2014/main" val="20000"/>
                    </a:ext>
                  </a:extLst>
                </a:gridCol>
                <a:gridCol w="3773025">
                  <a:extLst>
                    <a:ext uri="{9D8B030D-6E8A-4147-A177-3AD203B41FA5}">
                      <a16:colId xmlns:a16="http://schemas.microsoft.com/office/drawing/2014/main" val="20001"/>
                    </a:ext>
                  </a:extLst>
                </a:gridCol>
              </a:tblGrid>
              <a:tr h="831275">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7) An </a:t>
                      </a:r>
                      <a:r>
                        <a:rPr lang="en" sz="1300" b="1">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be extended using keyword "extends".</a:t>
                      </a:r>
                      <a:endParaRPr sz="13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7) An </a:t>
                      </a:r>
                      <a:r>
                        <a:rPr lang="en" sz="1300" b="1">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can be implemented using keyword "implements".</a:t>
                      </a:r>
                      <a:endParaRPr sz="13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75325">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8) A Java </a:t>
                      </a:r>
                      <a:r>
                        <a:rPr lang="en" sz="1300" b="1">
                          <a:solidFill>
                            <a:srgbClr val="333333"/>
                          </a:solidFill>
                          <a:latin typeface="Roboto"/>
                          <a:ea typeface="Roboto"/>
                          <a:cs typeface="Roboto"/>
                          <a:sym typeface="Roboto"/>
                        </a:rPr>
                        <a:t>abstract class</a:t>
                      </a:r>
                      <a:r>
                        <a:rPr lang="en" sz="1300">
                          <a:solidFill>
                            <a:srgbClr val="333333"/>
                          </a:solidFill>
                          <a:latin typeface="Roboto"/>
                          <a:ea typeface="Roboto"/>
                          <a:cs typeface="Roboto"/>
                          <a:sym typeface="Roboto"/>
                        </a:rPr>
                        <a:t> can have class members like private, protected, etc.</a:t>
                      </a:r>
                      <a:endParaRPr sz="13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8) Members of a Java </a:t>
                      </a:r>
                      <a:r>
                        <a:rPr lang="en" sz="1300" b="1">
                          <a:solidFill>
                            <a:srgbClr val="333333"/>
                          </a:solidFill>
                          <a:latin typeface="Roboto"/>
                          <a:ea typeface="Roboto"/>
                          <a:cs typeface="Roboto"/>
                          <a:sym typeface="Roboto"/>
                        </a:rPr>
                        <a:t>interface</a:t>
                      </a:r>
                      <a:r>
                        <a:rPr lang="en" sz="1300">
                          <a:solidFill>
                            <a:srgbClr val="333333"/>
                          </a:solidFill>
                          <a:latin typeface="Roboto"/>
                          <a:ea typeface="Roboto"/>
                          <a:cs typeface="Roboto"/>
                          <a:sym typeface="Roboto"/>
                        </a:rPr>
                        <a:t> are public by default. But from </a:t>
                      </a:r>
                      <a:r>
                        <a:rPr lang="en" sz="1300" b="1">
                          <a:solidFill>
                            <a:srgbClr val="333333"/>
                          </a:solidFill>
                          <a:latin typeface="Roboto"/>
                          <a:ea typeface="Roboto"/>
                          <a:cs typeface="Roboto"/>
                          <a:sym typeface="Roboto"/>
                        </a:rPr>
                        <a:t>java 9</a:t>
                      </a:r>
                      <a:r>
                        <a:rPr lang="en" sz="1300">
                          <a:solidFill>
                            <a:srgbClr val="333333"/>
                          </a:solidFill>
                          <a:latin typeface="Roboto"/>
                          <a:ea typeface="Roboto"/>
                          <a:cs typeface="Roboto"/>
                          <a:sym typeface="Roboto"/>
                        </a:rPr>
                        <a:t> onwards methods of an interface can also be declared as </a:t>
                      </a:r>
                      <a:r>
                        <a:rPr lang="en" sz="1300" b="1">
                          <a:solidFill>
                            <a:srgbClr val="333333"/>
                          </a:solidFill>
                          <a:latin typeface="Roboto"/>
                          <a:ea typeface="Roboto"/>
                          <a:cs typeface="Roboto"/>
                          <a:sym typeface="Roboto"/>
                        </a:rPr>
                        <a:t>private</a:t>
                      </a:r>
                      <a:endParaRPr sz="13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69700">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9)</a:t>
                      </a:r>
                      <a:r>
                        <a:rPr lang="en" sz="1300" b="1">
                          <a:solidFill>
                            <a:srgbClr val="333333"/>
                          </a:solidFill>
                          <a:latin typeface="Roboto"/>
                          <a:ea typeface="Roboto"/>
                          <a:cs typeface="Roboto"/>
                          <a:sym typeface="Roboto"/>
                        </a:rPr>
                        <a:t> Example:</a:t>
                      </a:r>
                      <a:endParaRPr sz="1300" b="1">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endParaRPr sz="1300" b="1">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public abstract class Shape{</a:t>
                      </a:r>
                      <a:endParaRPr sz="1300">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            public abstract void draw();</a:t>
                      </a:r>
                      <a:endParaRPr sz="1300">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a:t>
                      </a:r>
                      <a:endParaRPr sz="13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9)</a:t>
                      </a:r>
                      <a:r>
                        <a:rPr lang="en" sz="1300" b="1">
                          <a:solidFill>
                            <a:srgbClr val="333333"/>
                          </a:solidFill>
                          <a:latin typeface="Roboto"/>
                          <a:ea typeface="Roboto"/>
                          <a:cs typeface="Roboto"/>
                          <a:sym typeface="Roboto"/>
                        </a:rPr>
                        <a:t> Example:</a:t>
                      </a:r>
                      <a:endParaRPr sz="1300" b="1">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endParaRPr sz="1300" b="1">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public interface Drawable{</a:t>
                      </a:r>
                      <a:endParaRPr sz="1300">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            void draw();</a:t>
                      </a:r>
                      <a:endParaRPr sz="1300">
                        <a:solidFill>
                          <a:srgbClr val="333333"/>
                        </a:solidFill>
                        <a:latin typeface="Roboto"/>
                        <a:ea typeface="Roboto"/>
                        <a:cs typeface="Roboto"/>
                        <a:sym typeface="Roboto"/>
                      </a:endParaRPr>
                    </a:p>
                    <a:p>
                      <a:pPr marL="0" lvl="0" indent="0" algn="just" rtl="0">
                        <a:lnSpc>
                          <a:spcPct val="150000"/>
                        </a:lnSpc>
                        <a:spcBef>
                          <a:spcPts val="0"/>
                        </a:spcBef>
                        <a:spcAft>
                          <a:spcPts val="0"/>
                        </a:spcAft>
                        <a:buNone/>
                      </a:pPr>
                      <a:r>
                        <a:rPr lang="en" sz="1300">
                          <a:solidFill>
                            <a:srgbClr val="333333"/>
                          </a:solidFill>
                          <a:latin typeface="Roboto"/>
                          <a:ea typeface="Roboto"/>
                          <a:cs typeface="Roboto"/>
                          <a:sym typeface="Roboto"/>
                        </a:rPr>
                        <a:t>}</a:t>
                      </a:r>
                      <a:endParaRPr sz="13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24" name="Google Shape;1524;p189"/>
          <p:cNvSpPr txBox="1">
            <a:spLocks noGrp="1"/>
          </p:cNvSpPr>
          <p:nvPr>
            <p:ph type="title"/>
          </p:nvPr>
        </p:nvSpPr>
        <p:spPr>
          <a:xfrm>
            <a:off x="1272525" y="658900"/>
            <a:ext cx="281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 Class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3"/>
                                        </p:tgtEl>
                                        <p:attrNameLst>
                                          <p:attrName>style.visibility</p:attrName>
                                        </p:attrNameLst>
                                      </p:cBhvr>
                                      <p:to>
                                        <p:strVal val="visible"/>
                                      </p:to>
                                    </p:set>
                                    <p:animEffect transition="in" filter="fade">
                                      <p:cBhvr>
                                        <p:cTn id="7" dur="1000"/>
                                        <p:tgtEl>
                                          <p:spTgt spid="1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90"/>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530" name="Google Shape;1530;p190"/>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Part-26</a:t>
            </a:r>
            <a:endParaRPr sz="4500"/>
          </a:p>
        </p:txBody>
      </p:sp>
      <p:pic>
        <p:nvPicPr>
          <p:cNvPr id="1531" name="Google Shape;1531;p19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32" name="Google Shape;1532;p190"/>
          <p:cNvPicPr preferRelativeResize="0"/>
          <p:nvPr/>
        </p:nvPicPr>
        <p:blipFill rotWithShape="1">
          <a:blip r:embed="rId4">
            <a:alphaModFix/>
          </a:blip>
          <a:srcRect t="16970" r="8892" b="21025"/>
          <a:stretch/>
        </p:blipFill>
        <p:spPr>
          <a:xfrm rot="10800000">
            <a:off x="871500" y="1411350"/>
            <a:ext cx="1883100" cy="986900"/>
          </a:xfrm>
          <a:prstGeom prst="rect">
            <a:avLst/>
          </a:prstGeom>
          <a:noFill/>
          <a:ln>
            <a:noFill/>
          </a:ln>
        </p:spPr>
      </p:pic>
      <p:sp>
        <p:nvSpPr>
          <p:cNvPr id="1533" name="Google Shape;1533;p190"/>
          <p:cNvSpPr txBox="1">
            <a:spLocks noGrp="1"/>
          </p:cNvSpPr>
          <p:nvPr>
            <p:ph type="subTitle" idx="1"/>
          </p:nvPr>
        </p:nvSpPr>
        <p:spPr>
          <a:xfrm>
            <a:off x="1020450" y="1523200"/>
            <a:ext cx="1585200" cy="478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500" b="1">
              <a:solidFill>
                <a:schemeClr val="dk1"/>
              </a:solidFill>
              <a:latin typeface="Roboto Mono"/>
              <a:ea typeface="Roboto Mono"/>
              <a:cs typeface="Roboto Mono"/>
              <a:sym typeface="Roboto Mono"/>
            </a:endParaRPr>
          </a:p>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Association</a:t>
            </a:r>
            <a:endParaRPr sz="1500" b="1">
              <a:solidFill>
                <a:schemeClr val="dk1"/>
              </a:solidFill>
              <a:latin typeface="Roboto Mono"/>
              <a:ea typeface="Roboto Mono"/>
              <a:cs typeface="Roboto Mono"/>
              <a:sym typeface="Roboto Mono"/>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91"/>
          <p:cNvSpPr txBox="1">
            <a:spLocks noGrp="1"/>
          </p:cNvSpPr>
          <p:nvPr>
            <p:ph type="title" idx="4294967295"/>
          </p:nvPr>
        </p:nvSpPr>
        <p:spPr>
          <a:xfrm>
            <a:off x="1306625" y="389700"/>
            <a:ext cx="7051200" cy="11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0">
                <a:solidFill>
                  <a:srgbClr val="FF0000"/>
                </a:solidFill>
              </a:rPr>
              <a:t>Java has two types of relationship</a:t>
            </a:r>
            <a:endParaRPr sz="3000" b="0">
              <a:solidFill>
                <a:srgbClr val="FF0000"/>
              </a:solidFill>
            </a:endParaRPr>
          </a:p>
        </p:txBody>
      </p:sp>
      <p:sp>
        <p:nvSpPr>
          <p:cNvPr id="1539" name="Google Shape;1539;p191"/>
          <p:cNvSpPr txBox="1"/>
          <p:nvPr/>
        </p:nvSpPr>
        <p:spPr>
          <a:xfrm>
            <a:off x="3018550" y="1139050"/>
            <a:ext cx="3166500" cy="1711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600">
                <a:solidFill>
                  <a:srgbClr val="FF00FF"/>
                </a:solidFill>
                <a:latin typeface="Roboto Mono Medium"/>
                <a:ea typeface="Roboto Mono Medium"/>
                <a:cs typeface="Roboto Mono Medium"/>
                <a:sym typeface="Roboto Mono Medium"/>
              </a:rPr>
              <a:t>1. Inheritance (IS-A)</a:t>
            </a:r>
            <a:endParaRPr sz="1600">
              <a:solidFill>
                <a:srgbClr val="FF00FF"/>
              </a:solidFill>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6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600">
              <a:latin typeface="Roboto Mono Medium"/>
              <a:ea typeface="Roboto Mono Medium"/>
              <a:cs typeface="Roboto Mono Medium"/>
              <a:sym typeface="Roboto Mono Medium"/>
            </a:endParaRPr>
          </a:p>
          <a:p>
            <a:pPr marL="0" lvl="0" indent="0" algn="l" rtl="0">
              <a:lnSpc>
                <a:spcPct val="120000"/>
              </a:lnSpc>
              <a:spcBef>
                <a:spcPts val="0"/>
              </a:spcBef>
              <a:spcAft>
                <a:spcPts val="0"/>
              </a:spcAft>
              <a:buNone/>
            </a:pPr>
            <a:r>
              <a:rPr lang="en" sz="1600">
                <a:solidFill>
                  <a:srgbClr val="0000FF"/>
                </a:solidFill>
                <a:latin typeface="Roboto Mono Medium"/>
                <a:ea typeface="Roboto Mono Medium"/>
                <a:cs typeface="Roboto Mono Medium"/>
                <a:sym typeface="Roboto Mono Medium"/>
              </a:rPr>
              <a:t>2. Association (HAS-A)</a:t>
            </a:r>
            <a:endParaRPr sz="1600">
              <a:solidFill>
                <a:srgbClr val="0000FF"/>
              </a:solidFill>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6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600">
              <a:solidFill>
                <a:srgbClr val="374151"/>
              </a:solidFill>
              <a:latin typeface="Roboto Mono Medium"/>
              <a:ea typeface="Roboto Mono Medium"/>
              <a:cs typeface="Roboto Mono Medium"/>
              <a:sym typeface="Roboto Mono Medium"/>
            </a:endParaRPr>
          </a:p>
        </p:txBody>
      </p:sp>
      <p:pic>
        <p:nvPicPr>
          <p:cNvPr id="1540" name="Google Shape;1540;p191"/>
          <p:cNvPicPr preferRelativeResize="0"/>
          <p:nvPr/>
        </p:nvPicPr>
        <p:blipFill rotWithShape="1">
          <a:blip r:embed="rId3">
            <a:alphaModFix/>
          </a:blip>
          <a:srcRect l="4223" r="12478" b="38256"/>
          <a:stretch/>
        </p:blipFill>
        <p:spPr>
          <a:xfrm>
            <a:off x="2457738" y="2352775"/>
            <a:ext cx="4288124" cy="22708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9">
                                            <p:txEl>
                                              <p:pRg st="0" end="0"/>
                                            </p:txEl>
                                          </p:spTgt>
                                        </p:tgtEl>
                                        <p:attrNameLst>
                                          <p:attrName>style.visibility</p:attrName>
                                        </p:attrNameLst>
                                      </p:cBhvr>
                                      <p:to>
                                        <p:strVal val="visible"/>
                                      </p:to>
                                    </p:set>
                                    <p:animEffect transition="in" filter="fade">
                                      <p:cBhvr>
                                        <p:cTn id="7" dur="1000"/>
                                        <p:tgtEl>
                                          <p:spTgt spid="1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9">
                                            <p:txEl>
                                              <p:pRg st="1" end="1"/>
                                            </p:txEl>
                                          </p:spTgt>
                                        </p:tgtEl>
                                        <p:attrNameLst>
                                          <p:attrName>style.visibility</p:attrName>
                                        </p:attrNameLst>
                                      </p:cBhvr>
                                      <p:to>
                                        <p:strVal val="visible"/>
                                      </p:to>
                                    </p:set>
                                    <p:animEffect transition="in" filter="fade">
                                      <p:cBhvr>
                                        <p:cTn id="12" dur="1000"/>
                                        <p:tgtEl>
                                          <p:spTgt spid="1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9">
                                            <p:txEl>
                                              <p:pRg st="2" end="2"/>
                                            </p:txEl>
                                          </p:spTgt>
                                        </p:tgtEl>
                                        <p:attrNameLst>
                                          <p:attrName>style.visibility</p:attrName>
                                        </p:attrNameLst>
                                      </p:cBhvr>
                                      <p:to>
                                        <p:strVal val="visible"/>
                                      </p:to>
                                    </p:set>
                                    <p:animEffect transition="in" filter="fade">
                                      <p:cBhvr>
                                        <p:cTn id="17" dur="1000"/>
                                        <p:tgtEl>
                                          <p:spTgt spid="1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9">
                                            <p:txEl>
                                              <p:pRg st="3" end="3"/>
                                            </p:txEl>
                                          </p:spTgt>
                                        </p:tgtEl>
                                        <p:attrNameLst>
                                          <p:attrName>style.visibility</p:attrName>
                                        </p:attrNameLst>
                                      </p:cBhvr>
                                      <p:to>
                                        <p:strVal val="visible"/>
                                      </p:to>
                                    </p:set>
                                    <p:animEffect transition="in" filter="fade">
                                      <p:cBhvr>
                                        <p:cTn id="22" dur="1000"/>
                                        <p:tgtEl>
                                          <p:spTgt spid="15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39">
                                            <p:txEl>
                                              <p:pRg st="4" end="4"/>
                                            </p:txEl>
                                          </p:spTgt>
                                        </p:tgtEl>
                                        <p:attrNameLst>
                                          <p:attrName>style.visibility</p:attrName>
                                        </p:attrNameLst>
                                      </p:cBhvr>
                                      <p:to>
                                        <p:strVal val="visible"/>
                                      </p:to>
                                    </p:set>
                                    <p:animEffect transition="in" filter="fade">
                                      <p:cBhvr>
                                        <p:cTn id="27" dur="1000"/>
                                        <p:tgtEl>
                                          <p:spTgt spid="15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39">
                                            <p:txEl>
                                              <p:pRg st="5" end="5"/>
                                            </p:txEl>
                                          </p:spTgt>
                                        </p:tgtEl>
                                        <p:attrNameLst>
                                          <p:attrName>style.visibility</p:attrName>
                                        </p:attrNameLst>
                                      </p:cBhvr>
                                      <p:to>
                                        <p:strVal val="visible"/>
                                      </p:to>
                                    </p:set>
                                    <p:animEffect transition="in" filter="fade">
                                      <p:cBhvr>
                                        <p:cTn id="32" dur="1000"/>
                                        <p:tgtEl>
                                          <p:spTgt spid="15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0"/>
                                        </p:tgtEl>
                                        <p:attrNameLst>
                                          <p:attrName>style.visibility</p:attrName>
                                        </p:attrNameLst>
                                      </p:cBhvr>
                                      <p:to>
                                        <p:strVal val="visible"/>
                                      </p:to>
                                    </p:set>
                                    <p:animEffect transition="in" filter="fade">
                                      <p:cBhvr>
                                        <p:cTn id="37" dur="1000"/>
                                        <p:tgtEl>
                                          <p:spTgt spid="1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6"/>
          <p:cNvSpPr txBox="1">
            <a:spLocks noGrp="1"/>
          </p:cNvSpPr>
          <p:nvPr>
            <p:ph type="body" idx="1"/>
          </p:nvPr>
        </p:nvSpPr>
        <p:spPr>
          <a:xfrm>
            <a:off x="780850" y="1334988"/>
            <a:ext cx="3556200" cy="719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1200">
                <a:solidFill>
                  <a:srgbClr val="000000"/>
                </a:solidFill>
                <a:latin typeface="Roboto Mono"/>
                <a:ea typeface="Roboto Mono"/>
                <a:cs typeface="Roboto Mono"/>
                <a:sym typeface="Roboto Mono"/>
              </a:rPr>
              <a:t>Each Type of car collectively comes under a class called Car .</a:t>
            </a:r>
            <a:endParaRPr sz="1200">
              <a:solidFill>
                <a:srgbClr val="000000"/>
              </a:solidFill>
              <a:latin typeface="Roboto Mono"/>
              <a:ea typeface="Roboto Mono"/>
              <a:cs typeface="Roboto Mono"/>
              <a:sym typeface="Roboto Mono"/>
            </a:endParaRPr>
          </a:p>
        </p:txBody>
      </p:sp>
      <p:sp>
        <p:nvSpPr>
          <p:cNvPr id="482" name="Google Shape;482;p66"/>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a:t>
            </a:r>
            <a:endParaRPr/>
          </a:p>
        </p:txBody>
      </p:sp>
      <p:pic>
        <p:nvPicPr>
          <p:cNvPr id="483" name="Google Shape;483;p66"/>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84" name="Google Shape;484;p66"/>
          <p:cNvPicPr preferRelativeResize="0"/>
          <p:nvPr/>
        </p:nvPicPr>
        <p:blipFill rotWithShape="1">
          <a:blip r:embed="rId4">
            <a:alphaModFix/>
          </a:blip>
          <a:srcRect t="41274" r="54526" b="26734"/>
          <a:stretch/>
        </p:blipFill>
        <p:spPr>
          <a:xfrm>
            <a:off x="1124175" y="2890675"/>
            <a:ext cx="2771551" cy="1132450"/>
          </a:xfrm>
          <a:prstGeom prst="rect">
            <a:avLst/>
          </a:prstGeom>
          <a:noFill/>
          <a:ln>
            <a:noFill/>
          </a:ln>
        </p:spPr>
      </p:pic>
      <p:pic>
        <p:nvPicPr>
          <p:cNvPr id="485" name="Google Shape;485;p66"/>
          <p:cNvPicPr preferRelativeResize="0"/>
          <p:nvPr/>
        </p:nvPicPr>
        <p:blipFill rotWithShape="1">
          <a:blip r:embed="rId4">
            <a:alphaModFix/>
          </a:blip>
          <a:srcRect l="50821"/>
          <a:stretch/>
        </p:blipFill>
        <p:spPr>
          <a:xfrm>
            <a:off x="5407225" y="1067050"/>
            <a:ext cx="2631675" cy="3262850"/>
          </a:xfrm>
          <a:prstGeom prst="rect">
            <a:avLst/>
          </a:prstGeom>
          <a:noFill/>
          <a:ln>
            <a:noFill/>
          </a:ln>
        </p:spPr>
      </p:pic>
      <p:sp>
        <p:nvSpPr>
          <p:cNvPr id="486" name="Google Shape;486;p66"/>
          <p:cNvSpPr/>
          <p:nvPr/>
        </p:nvSpPr>
        <p:spPr>
          <a:xfrm rot="-391042">
            <a:off x="7303839" y="3915300"/>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6"/>
          <p:cNvSpPr/>
          <p:nvPr/>
        </p:nvSpPr>
        <p:spPr>
          <a:xfrm rot="-2148808">
            <a:off x="5074124" y="10021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8" name="Google Shape;488;p66"/>
          <p:cNvSpPr/>
          <p:nvPr/>
        </p:nvSpPr>
        <p:spPr>
          <a:xfrm rot="-1317727">
            <a:off x="7731507" y="807085"/>
            <a:ext cx="504619" cy="656482"/>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9" name="Google Shape;489;p66"/>
          <p:cNvSpPr/>
          <p:nvPr/>
        </p:nvSpPr>
        <p:spPr>
          <a:xfrm rot="-391042">
            <a:off x="3254189" y="36601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6"/>
          <p:cNvSpPr/>
          <p:nvPr/>
        </p:nvSpPr>
        <p:spPr>
          <a:xfrm rot="-2148808">
            <a:off x="897149" y="28604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1" name="Google Shape;491;p66"/>
          <p:cNvSpPr/>
          <p:nvPr/>
        </p:nvSpPr>
        <p:spPr>
          <a:xfrm rot="-1317727">
            <a:off x="3552520" y="2605985"/>
            <a:ext cx="504619" cy="656482"/>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2" name="Google Shape;492;p66"/>
          <p:cNvSpPr txBox="1">
            <a:spLocks noGrp="1"/>
          </p:cNvSpPr>
          <p:nvPr>
            <p:ph type="body" idx="1"/>
          </p:nvPr>
        </p:nvSpPr>
        <p:spPr>
          <a:xfrm>
            <a:off x="2071750" y="2389850"/>
            <a:ext cx="681000" cy="719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1200" b="1">
                <a:solidFill>
                  <a:srgbClr val="000000"/>
                </a:solidFill>
                <a:latin typeface="Roboto Mono"/>
                <a:ea typeface="Roboto Mono"/>
                <a:cs typeface="Roboto Mono"/>
                <a:sym typeface="Roboto Mono"/>
              </a:rPr>
              <a:t>Class</a:t>
            </a:r>
            <a:endParaRPr sz="1200" b="1">
              <a:solidFill>
                <a:srgbClr val="000000"/>
              </a:solidFill>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92"/>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0">
                <a:solidFill>
                  <a:srgbClr val="FF0000"/>
                </a:solidFill>
              </a:rPr>
              <a:t>What Is Inheritance ?</a:t>
            </a:r>
            <a:endParaRPr sz="3000" b="0">
              <a:solidFill>
                <a:srgbClr val="FF0000"/>
              </a:solidFill>
            </a:endParaRPr>
          </a:p>
        </p:txBody>
      </p:sp>
      <p:sp>
        <p:nvSpPr>
          <p:cNvPr id="1546" name="Google Shape;1546;p192"/>
          <p:cNvSpPr txBox="1"/>
          <p:nvPr/>
        </p:nvSpPr>
        <p:spPr>
          <a:xfrm>
            <a:off x="1404750" y="1076375"/>
            <a:ext cx="7117500" cy="3509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800">
                <a:solidFill>
                  <a:srgbClr val="FF00FF"/>
                </a:solidFill>
                <a:latin typeface="Roboto Mono Medium"/>
                <a:ea typeface="Roboto Mono Medium"/>
                <a:cs typeface="Roboto Mono Medium"/>
                <a:sym typeface="Roboto Mono Medium"/>
              </a:rPr>
              <a:t>1. Inheritance (IS-A)</a:t>
            </a:r>
            <a:endParaRPr sz="1800">
              <a:solidFill>
                <a:srgbClr val="FF00FF"/>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800">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An </a:t>
            </a:r>
            <a:r>
              <a:rPr lang="en" sz="1200">
                <a:solidFill>
                  <a:srgbClr val="0000FF"/>
                </a:solidFill>
                <a:latin typeface="Roboto Mono Medium"/>
                <a:ea typeface="Roboto Mono Medium"/>
                <a:cs typeface="Roboto Mono Medium"/>
                <a:sym typeface="Roboto Mono Medium"/>
              </a:rPr>
              <a:t>IS-A relationship</a:t>
            </a:r>
            <a:r>
              <a:rPr lang="en" sz="1200">
                <a:latin typeface="Roboto Mono Medium"/>
                <a:ea typeface="Roboto Mono Medium"/>
                <a:cs typeface="Roboto Mono Medium"/>
                <a:sym typeface="Roboto Mono Medium"/>
              </a:rPr>
              <a:t> signifies that one object is a type of another.</a:t>
            </a:r>
            <a:endParaRPr sz="12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Example: 	 </a:t>
            </a:r>
            <a:endParaRPr sz="12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solidFill>
                <a:srgbClr val="3C78D8"/>
              </a:solidFill>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3C78D8"/>
              </a:buClr>
              <a:buSzPts val="1200"/>
              <a:buFont typeface="Roboto Mono Medium"/>
              <a:buChar char="○"/>
            </a:pPr>
            <a:r>
              <a:rPr lang="en" sz="1200">
                <a:solidFill>
                  <a:srgbClr val="3C78D8"/>
                </a:solidFill>
                <a:latin typeface="Roboto Mono Medium"/>
                <a:ea typeface="Roboto Mono Medium"/>
                <a:cs typeface="Roboto Mono Medium"/>
                <a:sym typeface="Roboto Mono Medium"/>
              </a:rPr>
              <a:t>CAR IS-A vehicle</a:t>
            </a:r>
            <a:endParaRPr sz="1200">
              <a:solidFill>
                <a:srgbClr val="3C78D8"/>
              </a:solidFill>
              <a:latin typeface="Roboto Mono Medium"/>
              <a:ea typeface="Roboto Mono Medium"/>
              <a:cs typeface="Roboto Mono Medium"/>
              <a:sym typeface="Roboto Mono Medium"/>
            </a:endParaRPr>
          </a:p>
          <a:p>
            <a:pPr marL="9144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00C3B1"/>
              </a:buClr>
              <a:buSzPts val="1200"/>
              <a:buFont typeface="Roboto Mono Medium"/>
              <a:buChar char="○"/>
            </a:pPr>
            <a:r>
              <a:rPr lang="en" sz="1200">
                <a:solidFill>
                  <a:srgbClr val="00C3B1"/>
                </a:solidFill>
                <a:latin typeface="Roboto Mono Medium"/>
                <a:ea typeface="Roboto Mono Medium"/>
                <a:cs typeface="Roboto Mono Medium"/>
                <a:sym typeface="Roboto Mono Medium"/>
              </a:rPr>
              <a:t>Apple IS-A fruit</a:t>
            </a:r>
            <a:endParaRPr sz="1200">
              <a:solidFill>
                <a:srgbClr val="00C3B1"/>
              </a:solidFill>
              <a:latin typeface="Roboto Mono Medium"/>
              <a:ea typeface="Roboto Mono Medium"/>
              <a:cs typeface="Roboto Mono Medium"/>
              <a:sym typeface="Roboto Mono Medium"/>
            </a:endParaRPr>
          </a:p>
          <a:p>
            <a:pPr marL="9144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FF9900"/>
              </a:buClr>
              <a:buSzPts val="1200"/>
              <a:buFont typeface="Roboto Mono Medium"/>
              <a:buChar char="○"/>
            </a:pPr>
            <a:r>
              <a:rPr lang="en" sz="1200">
                <a:solidFill>
                  <a:srgbClr val="FF9900"/>
                </a:solidFill>
                <a:latin typeface="Roboto Mono Medium"/>
                <a:ea typeface="Roboto Mono Medium"/>
                <a:cs typeface="Roboto Mono Medium"/>
                <a:sym typeface="Roboto Mono Medium"/>
              </a:rPr>
              <a:t>Circle IS-A shape</a:t>
            </a:r>
            <a:endParaRPr sz="1200">
              <a:solidFill>
                <a:srgbClr val="FF9900"/>
              </a:solidFill>
              <a:latin typeface="Roboto Mono Medium"/>
              <a:ea typeface="Roboto Mono Medium"/>
              <a:cs typeface="Roboto Mono Medium"/>
              <a:sym typeface="Roboto Mono Medium"/>
            </a:endParaRPr>
          </a:p>
          <a:p>
            <a:pPr marL="9144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Clr>
                <a:srgbClr val="2B2B2B"/>
              </a:buClr>
              <a:buSzPts val="1200"/>
              <a:buFont typeface="Roboto Mono Medium"/>
              <a:buChar char="★"/>
            </a:pPr>
            <a:r>
              <a:rPr lang="en" sz="1200">
                <a:solidFill>
                  <a:srgbClr val="2B2B2B"/>
                </a:solidFill>
                <a:latin typeface="Roboto Mono Medium"/>
                <a:ea typeface="Roboto Mono Medium"/>
                <a:cs typeface="Roboto Mono Medium"/>
                <a:sym typeface="Roboto Mono Medium"/>
              </a:rPr>
              <a:t>It is implemented using </a:t>
            </a:r>
            <a:r>
              <a:rPr lang="en" sz="1200">
                <a:solidFill>
                  <a:srgbClr val="9900FF"/>
                </a:solidFill>
                <a:latin typeface="Roboto Mono Medium"/>
                <a:ea typeface="Roboto Mono Medium"/>
                <a:cs typeface="Roboto Mono Medium"/>
                <a:sym typeface="Roboto Mono Medium"/>
              </a:rPr>
              <a:t>“extends”</a:t>
            </a:r>
            <a:r>
              <a:rPr lang="en" sz="1200">
                <a:solidFill>
                  <a:srgbClr val="2B2B2B"/>
                </a:solidFill>
                <a:latin typeface="Roboto Mono Medium"/>
                <a:ea typeface="Roboto Mono Medium"/>
                <a:cs typeface="Roboto Mono Medium"/>
                <a:sym typeface="Roboto Mono Medium"/>
              </a:rPr>
              <a:t> or </a:t>
            </a:r>
            <a:r>
              <a:rPr lang="en" sz="1200">
                <a:solidFill>
                  <a:srgbClr val="9900FF"/>
                </a:solidFill>
                <a:latin typeface="Roboto Mono Medium"/>
                <a:ea typeface="Roboto Mono Medium"/>
                <a:cs typeface="Roboto Mono Medium"/>
                <a:sym typeface="Roboto Mono Medium"/>
              </a:rPr>
              <a:t>“implements”</a:t>
            </a:r>
            <a:r>
              <a:rPr lang="en" sz="1200">
                <a:solidFill>
                  <a:srgbClr val="2B2B2B"/>
                </a:solidFill>
                <a:latin typeface="Roboto Mono Medium"/>
                <a:ea typeface="Roboto Mono Medium"/>
                <a:cs typeface="Roboto Mono Medium"/>
                <a:sym typeface="Roboto Mono Medium"/>
              </a:rPr>
              <a:t> keywords.</a:t>
            </a:r>
            <a:endParaRPr sz="1200">
              <a:solidFill>
                <a:srgbClr val="2B2B2B"/>
              </a:solidFill>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200">
              <a:solidFill>
                <a:srgbClr val="37415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6">
                                            <p:txEl>
                                              <p:pRg st="0" end="0"/>
                                            </p:txEl>
                                          </p:spTgt>
                                        </p:tgtEl>
                                        <p:attrNameLst>
                                          <p:attrName>style.visibility</p:attrName>
                                        </p:attrNameLst>
                                      </p:cBhvr>
                                      <p:to>
                                        <p:strVal val="visible"/>
                                      </p:to>
                                    </p:set>
                                    <p:animEffect transition="in" filter="fade">
                                      <p:cBhvr>
                                        <p:cTn id="7" dur="1000"/>
                                        <p:tgtEl>
                                          <p:spTgt spid="1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6">
                                            <p:txEl>
                                              <p:pRg st="1" end="1"/>
                                            </p:txEl>
                                          </p:spTgt>
                                        </p:tgtEl>
                                        <p:attrNameLst>
                                          <p:attrName>style.visibility</p:attrName>
                                        </p:attrNameLst>
                                      </p:cBhvr>
                                      <p:to>
                                        <p:strVal val="visible"/>
                                      </p:to>
                                    </p:set>
                                    <p:animEffect transition="in" filter="fade">
                                      <p:cBhvr>
                                        <p:cTn id="12" dur="1000"/>
                                        <p:tgtEl>
                                          <p:spTgt spid="15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6">
                                            <p:txEl>
                                              <p:pRg st="2" end="2"/>
                                            </p:txEl>
                                          </p:spTgt>
                                        </p:tgtEl>
                                        <p:attrNameLst>
                                          <p:attrName>style.visibility</p:attrName>
                                        </p:attrNameLst>
                                      </p:cBhvr>
                                      <p:to>
                                        <p:strVal val="visible"/>
                                      </p:to>
                                    </p:set>
                                    <p:animEffect transition="in" filter="fade">
                                      <p:cBhvr>
                                        <p:cTn id="17" dur="1000"/>
                                        <p:tgtEl>
                                          <p:spTgt spid="15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6">
                                            <p:txEl>
                                              <p:pRg st="3" end="3"/>
                                            </p:txEl>
                                          </p:spTgt>
                                        </p:tgtEl>
                                        <p:attrNameLst>
                                          <p:attrName>style.visibility</p:attrName>
                                        </p:attrNameLst>
                                      </p:cBhvr>
                                      <p:to>
                                        <p:strVal val="visible"/>
                                      </p:to>
                                    </p:set>
                                    <p:animEffect transition="in" filter="fade">
                                      <p:cBhvr>
                                        <p:cTn id="22" dur="1000"/>
                                        <p:tgtEl>
                                          <p:spTgt spid="15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46">
                                            <p:txEl>
                                              <p:pRg st="4" end="4"/>
                                            </p:txEl>
                                          </p:spTgt>
                                        </p:tgtEl>
                                        <p:attrNameLst>
                                          <p:attrName>style.visibility</p:attrName>
                                        </p:attrNameLst>
                                      </p:cBhvr>
                                      <p:to>
                                        <p:strVal val="visible"/>
                                      </p:to>
                                    </p:set>
                                    <p:animEffect transition="in" filter="fade">
                                      <p:cBhvr>
                                        <p:cTn id="27" dur="1000"/>
                                        <p:tgtEl>
                                          <p:spTgt spid="15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6">
                                            <p:txEl>
                                              <p:pRg st="5" end="5"/>
                                            </p:txEl>
                                          </p:spTgt>
                                        </p:tgtEl>
                                        <p:attrNameLst>
                                          <p:attrName>style.visibility</p:attrName>
                                        </p:attrNameLst>
                                      </p:cBhvr>
                                      <p:to>
                                        <p:strVal val="visible"/>
                                      </p:to>
                                    </p:set>
                                    <p:animEffect transition="in" filter="fade">
                                      <p:cBhvr>
                                        <p:cTn id="32" dur="1000"/>
                                        <p:tgtEl>
                                          <p:spTgt spid="15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46">
                                            <p:txEl>
                                              <p:pRg st="6" end="6"/>
                                            </p:txEl>
                                          </p:spTgt>
                                        </p:tgtEl>
                                        <p:attrNameLst>
                                          <p:attrName>style.visibility</p:attrName>
                                        </p:attrNameLst>
                                      </p:cBhvr>
                                      <p:to>
                                        <p:strVal val="visible"/>
                                      </p:to>
                                    </p:set>
                                    <p:animEffect transition="in" filter="fade">
                                      <p:cBhvr>
                                        <p:cTn id="37" dur="1000"/>
                                        <p:tgtEl>
                                          <p:spTgt spid="15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46">
                                            <p:txEl>
                                              <p:pRg st="7" end="7"/>
                                            </p:txEl>
                                          </p:spTgt>
                                        </p:tgtEl>
                                        <p:attrNameLst>
                                          <p:attrName>style.visibility</p:attrName>
                                        </p:attrNameLst>
                                      </p:cBhvr>
                                      <p:to>
                                        <p:strVal val="visible"/>
                                      </p:to>
                                    </p:set>
                                    <p:animEffect transition="in" filter="fade">
                                      <p:cBhvr>
                                        <p:cTn id="42" dur="1000"/>
                                        <p:tgtEl>
                                          <p:spTgt spid="15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46">
                                            <p:txEl>
                                              <p:pRg st="8" end="8"/>
                                            </p:txEl>
                                          </p:spTgt>
                                        </p:tgtEl>
                                        <p:attrNameLst>
                                          <p:attrName>style.visibility</p:attrName>
                                        </p:attrNameLst>
                                      </p:cBhvr>
                                      <p:to>
                                        <p:strVal val="visible"/>
                                      </p:to>
                                    </p:set>
                                    <p:animEffect transition="in" filter="fade">
                                      <p:cBhvr>
                                        <p:cTn id="47" dur="1000"/>
                                        <p:tgtEl>
                                          <p:spTgt spid="15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46">
                                            <p:txEl>
                                              <p:pRg st="9" end="9"/>
                                            </p:txEl>
                                          </p:spTgt>
                                        </p:tgtEl>
                                        <p:attrNameLst>
                                          <p:attrName>style.visibility</p:attrName>
                                        </p:attrNameLst>
                                      </p:cBhvr>
                                      <p:to>
                                        <p:strVal val="visible"/>
                                      </p:to>
                                    </p:set>
                                    <p:animEffect transition="in" filter="fade">
                                      <p:cBhvr>
                                        <p:cTn id="52" dur="1000"/>
                                        <p:tgtEl>
                                          <p:spTgt spid="154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46">
                                            <p:txEl>
                                              <p:pRg st="10" end="10"/>
                                            </p:txEl>
                                          </p:spTgt>
                                        </p:tgtEl>
                                        <p:attrNameLst>
                                          <p:attrName>style.visibility</p:attrName>
                                        </p:attrNameLst>
                                      </p:cBhvr>
                                      <p:to>
                                        <p:strVal val="visible"/>
                                      </p:to>
                                    </p:set>
                                    <p:animEffect transition="in" filter="fade">
                                      <p:cBhvr>
                                        <p:cTn id="57" dur="1000"/>
                                        <p:tgtEl>
                                          <p:spTgt spid="154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46">
                                            <p:txEl>
                                              <p:pRg st="11" end="11"/>
                                            </p:txEl>
                                          </p:spTgt>
                                        </p:tgtEl>
                                        <p:attrNameLst>
                                          <p:attrName>style.visibility</p:attrName>
                                        </p:attrNameLst>
                                      </p:cBhvr>
                                      <p:to>
                                        <p:strVal val="visible"/>
                                      </p:to>
                                    </p:set>
                                    <p:animEffect transition="in" filter="fade">
                                      <p:cBhvr>
                                        <p:cTn id="62" dur="1000"/>
                                        <p:tgtEl>
                                          <p:spTgt spid="154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46">
                                            <p:txEl>
                                              <p:pRg st="12" end="12"/>
                                            </p:txEl>
                                          </p:spTgt>
                                        </p:tgtEl>
                                        <p:attrNameLst>
                                          <p:attrName>style.visibility</p:attrName>
                                        </p:attrNameLst>
                                      </p:cBhvr>
                                      <p:to>
                                        <p:strVal val="visible"/>
                                      </p:to>
                                    </p:set>
                                    <p:animEffect transition="in" filter="fade">
                                      <p:cBhvr>
                                        <p:cTn id="67" dur="1000"/>
                                        <p:tgtEl>
                                          <p:spTgt spid="154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46">
                                            <p:txEl>
                                              <p:pRg st="13" end="13"/>
                                            </p:txEl>
                                          </p:spTgt>
                                        </p:tgtEl>
                                        <p:attrNameLst>
                                          <p:attrName>style.visibility</p:attrName>
                                        </p:attrNameLst>
                                      </p:cBhvr>
                                      <p:to>
                                        <p:strVal val="visible"/>
                                      </p:to>
                                    </p:set>
                                    <p:animEffect transition="in" filter="fade">
                                      <p:cBhvr>
                                        <p:cTn id="72" dur="1000"/>
                                        <p:tgtEl>
                                          <p:spTgt spid="154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46">
                                            <p:txEl>
                                              <p:pRg st="14" end="14"/>
                                            </p:txEl>
                                          </p:spTgt>
                                        </p:tgtEl>
                                        <p:attrNameLst>
                                          <p:attrName>style.visibility</p:attrName>
                                        </p:attrNameLst>
                                      </p:cBhvr>
                                      <p:to>
                                        <p:strVal val="visible"/>
                                      </p:to>
                                    </p:set>
                                    <p:animEffect transition="in" filter="fade">
                                      <p:cBhvr>
                                        <p:cTn id="77" dur="1000"/>
                                        <p:tgtEl>
                                          <p:spTgt spid="154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46">
                                            <p:txEl>
                                              <p:pRg st="15" end="15"/>
                                            </p:txEl>
                                          </p:spTgt>
                                        </p:tgtEl>
                                        <p:attrNameLst>
                                          <p:attrName>style.visibility</p:attrName>
                                        </p:attrNameLst>
                                      </p:cBhvr>
                                      <p:to>
                                        <p:strVal val="visible"/>
                                      </p:to>
                                    </p:set>
                                    <p:animEffect transition="in" filter="fade">
                                      <p:cBhvr>
                                        <p:cTn id="82" dur="1000"/>
                                        <p:tgtEl>
                                          <p:spTgt spid="154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46">
                                            <p:txEl>
                                              <p:pRg st="16" end="16"/>
                                            </p:txEl>
                                          </p:spTgt>
                                        </p:tgtEl>
                                        <p:attrNameLst>
                                          <p:attrName>style.visibility</p:attrName>
                                        </p:attrNameLst>
                                      </p:cBhvr>
                                      <p:to>
                                        <p:strVal val="visible"/>
                                      </p:to>
                                    </p:set>
                                    <p:animEffect transition="in" filter="fade">
                                      <p:cBhvr>
                                        <p:cTn id="87" dur="1000"/>
                                        <p:tgtEl>
                                          <p:spTgt spid="154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pic>
        <p:nvPicPr>
          <p:cNvPr id="1551" name="Google Shape;1551;p193"/>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1552" name="Google Shape;1552;p193"/>
          <p:cNvGrpSpPr/>
          <p:nvPr/>
        </p:nvGrpSpPr>
        <p:grpSpPr>
          <a:xfrm rot="913793">
            <a:off x="3379787" y="770495"/>
            <a:ext cx="272896" cy="434101"/>
            <a:chOff x="1312450" y="4093350"/>
            <a:chExt cx="685350" cy="1090200"/>
          </a:xfrm>
        </p:grpSpPr>
        <p:sp>
          <p:nvSpPr>
            <p:cNvPr id="1553" name="Google Shape;1553;p193"/>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3"/>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3"/>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93"/>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193"/>
          <p:cNvSpPr txBox="1">
            <a:spLocks noGrp="1"/>
          </p:cNvSpPr>
          <p:nvPr>
            <p:ph type="body" idx="4294967295"/>
          </p:nvPr>
        </p:nvSpPr>
        <p:spPr>
          <a:xfrm>
            <a:off x="549350" y="1825850"/>
            <a:ext cx="3759300" cy="2911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class Vehicle {</a:t>
            </a: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	//Some Code</a:t>
            </a:r>
            <a:endParaRPr sz="1400">
              <a:solidFill>
                <a:srgbClr val="F9CB9C"/>
              </a:solidFill>
              <a:latin typeface="Consolas"/>
              <a:ea typeface="Consolas"/>
              <a:cs typeface="Consolas"/>
              <a:sym typeface="Consolas"/>
            </a:endParaRPr>
          </a:p>
          <a:p>
            <a:pPr marL="0" lvl="0" indent="0" algn="l" rtl="0">
              <a:lnSpc>
                <a:spcPct val="80000"/>
              </a:lnSpc>
              <a:spcBef>
                <a:spcPts val="0"/>
              </a:spcBef>
              <a:spcAft>
                <a:spcPts val="0"/>
              </a:spcAft>
              <a:buNone/>
            </a:pPr>
            <a:endParaRPr sz="9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class Car extends Vehicle{</a:t>
            </a: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//Some Code</a:t>
            </a:r>
            <a:endParaRPr sz="14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400">
                <a:solidFill>
                  <a:srgbClr val="F9CB9C"/>
                </a:solidFill>
                <a:latin typeface="Consolas"/>
                <a:ea typeface="Consolas"/>
                <a:cs typeface="Consolas"/>
                <a:sym typeface="Consolas"/>
              </a:rPr>
              <a:t>}</a:t>
            </a:r>
            <a:endParaRPr sz="1500">
              <a:solidFill>
                <a:srgbClr val="F9CB9C"/>
              </a:solidFill>
              <a:highlight>
                <a:srgbClr val="2B2B2B"/>
              </a:highlight>
              <a:latin typeface="Consolas"/>
              <a:ea typeface="Consolas"/>
              <a:cs typeface="Consolas"/>
              <a:sym typeface="Consolas"/>
            </a:endParaRPr>
          </a:p>
        </p:txBody>
      </p:sp>
      <p:sp>
        <p:nvSpPr>
          <p:cNvPr id="1558" name="Google Shape;1558;p193"/>
          <p:cNvSpPr txBox="1">
            <a:spLocks noGrp="1"/>
          </p:cNvSpPr>
          <p:nvPr>
            <p:ph type="body" idx="4294967295"/>
          </p:nvPr>
        </p:nvSpPr>
        <p:spPr>
          <a:xfrm>
            <a:off x="4601600" y="960050"/>
            <a:ext cx="4095300" cy="37773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public class UseCar {</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public static void main(String args[]){</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Car car = new Car();</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//Some More Code</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highlight>
                <a:srgbClr val="2B2B2B"/>
              </a:highlight>
              <a:latin typeface="Consolas"/>
              <a:ea typeface="Consolas"/>
              <a:cs typeface="Consolas"/>
              <a:sym typeface="Consolas"/>
            </a:endParaRPr>
          </a:p>
        </p:txBody>
      </p:sp>
      <p:sp>
        <p:nvSpPr>
          <p:cNvPr id="1559" name="Google Shape;1559;p193"/>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560" name="Google Shape;1560;p193"/>
          <p:cNvSpPr txBox="1">
            <a:spLocks noGrp="1"/>
          </p:cNvSpPr>
          <p:nvPr>
            <p:ph type="title" idx="2"/>
          </p:nvPr>
        </p:nvSpPr>
        <p:spPr>
          <a:xfrm>
            <a:off x="4963125" y="5259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561" name="Google Shape;1561;p193"/>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9"/>
                                        </p:tgtEl>
                                        <p:attrNameLst>
                                          <p:attrName>style.visibility</p:attrName>
                                        </p:attrNameLst>
                                      </p:cBhvr>
                                      <p:to>
                                        <p:strVal val="visible"/>
                                      </p:to>
                                    </p:set>
                                    <p:animEffect transition="in" filter="fade">
                                      <p:cBhvr>
                                        <p:cTn id="7" dur="1000"/>
                                        <p:tgtEl>
                                          <p:spTgt spid="1559"/>
                                        </p:tgtEl>
                                      </p:cBhvr>
                                    </p:animEffect>
                                  </p:childTnLst>
                                </p:cTn>
                              </p:par>
                              <p:par>
                                <p:cTn id="8" presetID="10" presetClass="entr" presetSubtype="0" fill="hold" nodeType="withEffect">
                                  <p:stCondLst>
                                    <p:cond delay="0"/>
                                  </p:stCondLst>
                                  <p:childTnLst>
                                    <p:set>
                                      <p:cBhvr>
                                        <p:cTn id="9" dur="1" fill="hold">
                                          <p:stCondLst>
                                            <p:cond delay="0"/>
                                          </p:stCondLst>
                                        </p:cTn>
                                        <p:tgtEl>
                                          <p:spTgt spid="1557"/>
                                        </p:tgtEl>
                                        <p:attrNameLst>
                                          <p:attrName>style.visibility</p:attrName>
                                        </p:attrNameLst>
                                      </p:cBhvr>
                                      <p:to>
                                        <p:strVal val="visible"/>
                                      </p:to>
                                    </p:set>
                                    <p:animEffect transition="in" filter="fade">
                                      <p:cBhvr>
                                        <p:cTn id="10" dur="1000"/>
                                        <p:tgtEl>
                                          <p:spTgt spid="15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60"/>
                                        </p:tgtEl>
                                        <p:attrNameLst>
                                          <p:attrName>style.visibility</p:attrName>
                                        </p:attrNameLst>
                                      </p:cBhvr>
                                      <p:to>
                                        <p:strVal val="visible"/>
                                      </p:to>
                                    </p:set>
                                    <p:animEffect transition="in" filter="fade">
                                      <p:cBhvr>
                                        <p:cTn id="15" dur="1000"/>
                                        <p:tgtEl>
                                          <p:spTgt spid="1560"/>
                                        </p:tgtEl>
                                      </p:cBhvr>
                                    </p:animEffect>
                                  </p:childTnLst>
                                </p:cTn>
                              </p:par>
                              <p:par>
                                <p:cTn id="16" presetID="10" presetClass="entr" presetSubtype="0" fill="hold" nodeType="withEffect">
                                  <p:stCondLst>
                                    <p:cond delay="0"/>
                                  </p:stCondLst>
                                  <p:childTnLst>
                                    <p:set>
                                      <p:cBhvr>
                                        <p:cTn id="17" dur="1" fill="hold">
                                          <p:stCondLst>
                                            <p:cond delay="0"/>
                                          </p:stCondLst>
                                        </p:cTn>
                                        <p:tgtEl>
                                          <p:spTgt spid="1558"/>
                                        </p:tgtEl>
                                        <p:attrNameLst>
                                          <p:attrName>style.visibility</p:attrName>
                                        </p:attrNameLst>
                                      </p:cBhvr>
                                      <p:to>
                                        <p:strVal val="visible"/>
                                      </p:to>
                                    </p:set>
                                    <p:animEffect transition="in" filter="fade">
                                      <p:cBhvr>
                                        <p:cTn id="18" dur="1000"/>
                                        <p:tgtEl>
                                          <p:spTgt spid="1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9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0">
                <a:solidFill>
                  <a:srgbClr val="FF0000"/>
                </a:solidFill>
              </a:rPr>
              <a:t>What Is Association ?</a:t>
            </a:r>
            <a:endParaRPr sz="3000" b="0">
              <a:solidFill>
                <a:srgbClr val="FF0000"/>
              </a:solidFill>
            </a:endParaRPr>
          </a:p>
        </p:txBody>
      </p:sp>
      <p:sp>
        <p:nvSpPr>
          <p:cNvPr id="1567" name="Google Shape;1567;p194"/>
          <p:cNvSpPr txBox="1"/>
          <p:nvPr/>
        </p:nvSpPr>
        <p:spPr>
          <a:xfrm>
            <a:off x="1327300" y="1076375"/>
            <a:ext cx="7117500" cy="38049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800">
                <a:solidFill>
                  <a:srgbClr val="0000FF"/>
                </a:solidFill>
                <a:latin typeface="Roboto Mono Medium"/>
                <a:ea typeface="Roboto Mono Medium"/>
                <a:cs typeface="Roboto Mono Medium"/>
                <a:sym typeface="Roboto Mono Medium"/>
              </a:rPr>
              <a:t>2. Association (HAS-A)</a:t>
            </a:r>
            <a:endParaRPr sz="1800">
              <a:solidFill>
                <a:srgbClr val="0000FF"/>
              </a:solidFill>
              <a:latin typeface="Roboto Mono Medium"/>
              <a:ea typeface="Roboto Mono Medium"/>
              <a:cs typeface="Roboto Mono Medium"/>
              <a:sym typeface="Roboto Mono Medium"/>
            </a:endParaRPr>
          </a:p>
          <a:p>
            <a:pPr marL="0" lvl="0" indent="0" algn="l" rtl="0">
              <a:lnSpc>
                <a:spcPct val="120000"/>
              </a:lnSpc>
              <a:spcBef>
                <a:spcPts val="0"/>
              </a:spcBef>
              <a:spcAft>
                <a:spcPts val="0"/>
              </a:spcAft>
              <a:buNone/>
            </a:pPr>
            <a:endParaRPr sz="1800">
              <a:solidFill>
                <a:srgbClr val="303133"/>
              </a:solidFill>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A </a:t>
            </a:r>
            <a:r>
              <a:rPr lang="en" sz="1200">
                <a:solidFill>
                  <a:srgbClr val="9900FF"/>
                </a:solidFill>
                <a:latin typeface="Roboto Mono Medium"/>
                <a:ea typeface="Roboto Mono Medium"/>
                <a:cs typeface="Roboto Mono Medium"/>
                <a:sym typeface="Roboto Mono Medium"/>
              </a:rPr>
              <a:t>HAS-A </a:t>
            </a:r>
            <a:r>
              <a:rPr lang="en" sz="1200">
                <a:latin typeface="Roboto Mono Medium"/>
                <a:ea typeface="Roboto Mono Medium"/>
                <a:cs typeface="Roboto Mono Medium"/>
                <a:sym typeface="Roboto Mono Medium"/>
              </a:rPr>
              <a:t>relationship signifies that a class is </a:t>
            </a:r>
            <a:r>
              <a:rPr lang="en" sz="1200">
                <a:solidFill>
                  <a:srgbClr val="0000FF"/>
                </a:solidFill>
                <a:latin typeface="Roboto Mono Medium"/>
                <a:ea typeface="Roboto Mono Medium"/>
                <a:cs typeface="Roboto Mono Medium"/>
                <a:sym typeface="Roboto Mono Medium"/>
              </a:rPr>
              <a:t>associated </a:t>
            </a:r>
            <a:r>
              <a:rPr lang="en" sz="1200">
                <a:latin typeface="Roboto Mono Medium"/>
                <a:ea typeface="Roboto Mono Medium"/>
                <a:cs typeface="Roboto Mono Medium"/>
                <a:sym typeface="Roboto Mono Medium"/>
              </a:rPr>
              <a:t>with that is it holds </a:t>
            </a:r>
            <a:r>
              <a:rPr lang="en" sz="1200">
                <a:solidFill>
                  <a:srgbClr val="FF4000"/>
                </a:solidFill>
                <a:latin typeface="Roboto Mono Medium"/>
                <a:ea typeface="Roboto Mono Medium"/>
                <a:cs typeface="Roboto Mono Medium"/>
                <a:sym typeface="Roboto Mono Medium"/>
              </a:rPr>
              <a:t>object(s)</a:t>
            </a:r>
            <a:r>
              <a:rPr lang="en" sz="1200">
                <a:latin typeface="Roboto Mono Medium"/>
                <a:ea typeface="Roboto Mono Medium"/>
                <a:cs typeface="Roboto Mono Medium"/>
                <a:sym typeface="Roboto Mono Medium"/>
              </a:rPr>
              <a:t> of another class in its body</a:t>
            </a:r>
            <a:endParaRPr sz="12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Example:</a:t>
            </a:r>
            <a:endParaRPr sz="12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0000FF"/>
              </a:buClr>
              <a:buSzPts val="1200"/>
              <a:buFont typeface="Roboto Mono Medium"/>
              <a:buChar char="○"/>
            </a:pPr>
            <a:r>
              <a:rPr lang="en" sz="1200">
                <a:solidFill>
                  <a:srgbClr val="0000FF"/>
                </a:solidFill>
                <a:latin typeface="Roboto Mono Medium"/>
                <a:ea typeface="Roboto Mono Medium"/>
                <a:cs typeface="Roboto Mono Medium"/>
                <a:sym typeface="Roboto Mono Medium"/>
              </a:rPr>
              <a:t>Car has Engine</a:t>
            </a:r>
            <a:endParaRPr sz="1200">
              <a:solidFill>
                <a:srgbClr val="0000FF"/>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9900FF"/>
              </a:buClr>
              <a:buSzPts val="1200"/>
              <a:buFont typeface="Roboto Mono Medium"/>
              <a:buChar char="○"/>
            </a:pPr>
            <a:r>
              <a:rPr lang="en" sz="1200">
                <a:solidFill>
                  <a:srgbClr val="9900FF"/>
                </a:solidFill>
                <a:latin typeface="Roboto Mono Medium"/>
                <a:ea typeface="Roboto Mono Medium"/>
                <a:cs typeface="Roboto Mono Medium"/>
                <a:sym typeface="Roboto Mono Medium"/>
              </a:rPr>
              <a:t>College has Students</a:t>
            </a:r>
            <a:endParaRPr sz="1200">
              <a:solidFill>
                <a:srgbClr val="9900FF"/>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914400" lvl="1" indent="-304800" algn="l" rtl="0">
              <a:lnSpc>
                <a:spcPct val="100000"/>
              </a:lnSpc>
              <a:spcBef>
                <a:spcPts val="0"/>
              </a:spcBef>
              <a:spcAft>
                <a:spcPts val="0"/>
              </a:spcAft>
              <a:buClr>
                <a:srgbClr val="660000"/>
              </a:buClr>
              <a:buSzPts val="1200"/>
              <a:buFont typeface="Roboto Mono Medium"/>
              <a:buChar char="○"/>
            </a:pPr>
            <a:r>
              <a:rPr lang="en" sz="1200">
                <a:solidFill>
                  <a:srgbClr val="660000"/>
                </a:solidFill>
                <a:latin typeface="Roboto Mono Medium"/>
                <a:ea typeface="Roboto Mono Medium"/>
                <a:cs typeface="Roboto Mono Medium"/>
                <a:sym typeface="Roboto Mono Medium"/>
              </a:rPr>
              <a:t>House has Rooms</a:t>
            </a:r>
            <a:endParaRPr sz="1200">
              <a:solidFill>
                <a:srgbClr val="660000"/>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457200" lvl="0" indent="-304800" algn="l" rtl="0">
              <a:lnSpc>
                <a:spcPct val="100000"/>
              </a:lnSpc>
              <a:spcBef>
                <a:spcPts val="0"/>
              </a:spcBef>
              <a:spcAft>
                <a:spcPts val="0"/>
              </a:spcAft>
              <a:buSzPts val="1200"/>
              <a:buFont typeface="Roboto Mono Medium"/>
              <a:buChar char="★"/>
            </a:pPr>
            <a:r>
              <a:rPr lang="en" sz="1200">
                <a:latin typeface="Roboto Mono Medium"/>
                <a:ea typeface="Roboto Mono Medium"/>
                <a:cs typeface="Roboto Mono Medium"/>
                <a:sym typeface="Roboto Mono Medium"/>
              </a:rPr>
              <a:t>For instance,</a:t>
            </a:r>
            <a:r>
              <a:rPr lang="en" sz="1200">
                <a:solidFill>
                  <a:srgbClr val="FF00FF"/>
                </a:solidFill>
                <a:latin typeface="Roboto Mono Medium"/>
                <a:ea typeface="Roboto Mono Medium"/>
                <a:cs typeface="Roboto Mono Medium"/>
                <a:sym typeface="Roboto Mono Medium"/>
              </a:rPr>
              <a:t> class A</a:t>
            </a:r>
            <a:r>
              <a:rPr lang="en" sz="1200">
                <a:latin typeface="Roboto Mono Medium"/>
                <a:ea typeface="Roboto Mono Medium"/>
                <a:cs typeface="Roboto Mono Medium"/>
                <a:sym typeface="Roboto Mono Medium"/>
              </a:rPr>
              <a:t> holds </a:t>
            </a:r>
            <a:r>
              <a:rPr lang="en" sz="1200">
                <a:solidFill>
                  <a:srgbClr val="4A86E8"/>
                </a:solidFill>
                <a:latin typeface="Roboto Mono Medium"/>
                <a:ea typeface="Roboto Mono Medium"/>
                <a:cs typeface="Roboto Mono Medium"/>
                <a:sym typeface="Roboto Mono Medium"/>
              </a:rPr>
              <a:t>class B’s </a:t>
            </a:r>
            <a:r>
              <a:rPr lang="en" sz="1200">
                <a:latin typeface="Roboto Mono Medium"/>
                <a:ea typeface="Roboto Mono Medium"/>
                <a:cs typeface="Roboto Mono Medium"/>
                <a:sym typeface="Roboto Mono Medium"/>
              </a:rPr>
              <a:t>reference and can access all properties of </a:t>
            </a:r>
            <a:r>
              <a:rPr lang="en" sz="1200">
                <a:solidFill>
                  <a:srgbClr val="980000"/>
                </a:solidFill>
                <a:latin typeface="Roboto Mono Medium"/>
                <a:ea typeface="Roboto Mono Medium"/>
                <a:cs typeface="Roboto Mono Medium"/>
                <a:sym typeface="Roboto Mono Medium"/>
              </a:rPr>
              <a:t>class B.</a:t>
            </a:r>
            <a:endParaRPr sz="1200">
              <a:solidFill>
                <a:srgbClr val="980000"/>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2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200">
              <a:solidFill>
                <a:srgbClr val="37415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7">
                                            <p:txEl>
                                              <p:pRg st="0" end="0"/>
                                            </p:txEl>
                                          </p:spTgt>
                                        </p:tgtEl>
                                        <p:attrNameLst>
                                          <p:attrName>style.visibility</p:attrName>
                                        </p:attrNameLst>
                                      </p:cBhvr>
                                      <p:to>
                                        <p:strVal val="visible"/>
                                      </p:to>
                                    </p:set>
                                    <p:animEffect transition="in" filter="fade">
                                      <p:cBhvr>
                                        <p:cTn id="7" dur="1000"/>
                                        <p:tgtEl>
                                          <p:spTgt spid="15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7">
                                            <p:txEl>
                                              <p:pRg st="1" end="1"/>
                                            </p:txEl>
                                          </p:spTgt>
                                        </p:tgtEl>
                                        <p:attrNameLst>
                                          <p:attrName>style.visibility</p:attrName>
                                        </p:attrNameLst>
                                      </p:cBhvr>
                                      <p:to>
                                        <p:strVal val="visible"/>
                                      </p:to>
                                    </p:set>
                                    <p:animEffect transition="in" filter="fade">
                                      <p:cBhvr>
                                        <p:cTn id="12" dur="1000"/>
                                        <p:tgtEl>
                                          <p:spTgt spid="15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7">
                                            <p:txEl>
                                              <p:pRg st="2" end="2"/>
                                            </p:txEl>
                                          </p:spTgt>
                                        </p:tgtEl>
                                        <p:attrNameLst>
                                          <p:attrName>style.visibility</p:attrName>
                                        </p:attrNameLst>
                                      </p:cBhvr>
                                      <p:to>
                                        <p:strVal val="visible"/>
                                      </p:to>
                                    </p:set>
                                    <p:animEffect transition="in" filter="fade">
                                      <p:cBhvr>
                                        <p:cTn id="17" dur="1000"/>
                                        <p:tgtEl>
                                          <p:spTgt spid="15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7">
                                            <p:txEl>
                                              <p:pRg st="3" end="3"/>
                                            </p:txEl>
                                          </p:spTgt>
                                        </p:tgtEl>
                                        <p:attrNameLst>
                                          <p:attrName>style.visibility</p:attrName>
                                        </p:attrNameLst>
                                      </p:cBhvr>
                                      <p:to>
                                        <p:strVal val="visible"/>
                                      </p:to>
                                    </p:set>
                                    <p:animEffect transition="in" filter="fade">
                                      <p:cBhvr>
                                        <p:cTn id="22" dur="1000"/>
                                        <p:tgtEl>
                                          <p:spTgt spid="15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67">
                                            <p:txEl>
                                              <p:pRg st="4" end="4"/>
                                            </p:txEl>
                                          </p:spTgt>
                                        </p:tgtEl>
                                        <p:attrNameLst>
                                          <p:attrName>style.visibility</p:attrName>
                                        </p:attrNameLst>
                                      </p:cBhvr>
                                      <p:to>
                                        <p:strVal val="visible"/>
                                      </p:to>
                                    </p:set>
                                    <p:animEffect transition="in" filter="fade">
                                      <p:cBhvr>
                                        <p:cTn id="27" dur="1000"/>
                                        <p:tgtEl>
                                          <p:spTgt spid="15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67">
                                            <p:txEl>
                                              <p:pRg st="5" end="5"/>
                                            </p:txEl>
                                          </p:spTgt>
                                        </p:tgtEl>
                                        <p:attrNameLst>
                                          <p:attrName>style.visibility</p:attrName>
                                        </p:attrNameLst>
                                      </p:cBhvr>
                                      <p:to>
                                        <p:strVal val="visible"/>
                                      </p:to>
                                    </p:set>
                                    <p:animEffect transition="in" filter="fade">
                                      <p:cBhvr>
                                        <p:cTn id="32" dur="1000"/>
                                        <p:tgtEl>
                                          <p:spTgt spid="15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67">
                                            <p:txEl>
                                              <p:pRg st="6" end="6"/>
                                            </p:txEl>
                                          </p:spTgt>
                                        </p:tgtEl>
                                        <p:attrNameLst>
                                          <p:attrName>style.visibility</p:attrName>
                                        </p:attrNameLst>
                                      </p:cBhvr>
                                      <p:to>
                                        <p:strVal val="visible"/>
                                      </p:to>
                                    </p:set>
                                    <p:animEffect transition="in" filter="fade">
                                      <p:cBhvr>
                                        <p:cTn id="37" dur="1000"/>
                                        <p:tgtEl>
                                          <p:spTgt spid="15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67">
                                            <p:txEl>
                                              <p:pRg st="7" end="7"/>
                                            </p:txEl>
                                          </p:spTgt>
                                        </p:tgtEl>
                                        <p:attrNameLst>
                                          <p:attrName>style.visibility</p:attrName>
                                        </p:attrNameLst>
                                      </p:cBhvr>
                                      <p:to>
                                        <p:strVal val="visible"/>
                                      </p:to>
                                    </p:set>
                                    <p:animEffect transition="in" filter="fade">
                                      <p:cBhvr>
                                        <p:cTn id="42" dur="1000"/>
                                        <p:tgtEl>
                                          <p:spTgt spid="15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67">
                                            <p:txEl>
                                              <p:pRg st="8" end="8"/>
                                            </p:txEl>
                                          </p:spTgt>
                                        </p:tgtEl>
                                        <p:attrNameLst>
                                          <p:attrName>style.visibility</p:attrName>
                                        </p:attrNameLst>
                                      </p:cBhvr>
                                      <p:to>
                                        <p:strVal val="visible"/>
                                      </p:to>
                                    </p:set>
                                    <p:animEffect transition="in" filter="fade">
                                      <p:cBhvr>
                                        <p:cTn id="47" dur="1000"/>
                                        <p:tgtEl>
                                          <p:spTgt spid="15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67">
                                            <p:txEl>
                                              <p:pRg st="9" end="9"/>
                                            </p:txEl>
                                          </p:spTgt>
                                        </p:tgtEl>
                                        <p:attrNameLst>
                                          <p:attrName>style.visibility</p:attrName>
                                        </p:attrNameLst>
                                      </p:cBhvr>
                                      <p:to>
                                        <p:strVal val="visible"/>
                                      </p:to>
                                    </p:set>
                                    <p:animEffect transition="in" filter="fade">
                                      <p:cBhvr>
                                        <p:cTn id="52" dur="1000"/>
                                        <p:tgtEl>
                                          <p:spTgt spid="15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67">
                                            <p:txEl>
                                              <p:pRg st="10" end="10"/>
                                            </p:txEl>
                                          </p:spTgt>
                                        </p:tgtEl>
                                        <p:attrNameLst>
                                          <p:attrName>style.visibility</p:attrName>
                                        </p:attrNameLst>
                                      </p:cBhvr>
                                      <p:to>
                                        <p:strVal val="visible"/>
                                      </p:to>
                                    </p:set>
                                    <p:animEffect transition="in" filter="fade">
                                      <p:cBhvr>
                                        <p:cTn id="57" dur="1000"/>
                                        <p:tgtEl>
                                          <p:spTgt spid="15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67">
                                            <p:txEl>
                                              <p:pRg st="11" end="11"/>
                                            </p:txEl>
                                          </p:spTgt>
                                        </p:tgtEl>
                                        <p:attrNameLst>
                                          <p:attrName>style.visibility</p:attrName>
                                        </p:attrNameLst>
                                      </p:cBhvr>
                                      <p:to>
                                        <p:strVal val="visible"/>
                                      </p:to>
                                    </p:set>
                                    <p:animEffect transition="in" filter="fade">
                                      <p:cBhvr>
                                        <p:cTn id="62" dur="1000"/>
                                        <p:tgtEl>
                                          <p:spTgt spid="156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67">
                                            <p:txEl>
                                              <p:pRg st="12" end="12"/>
                                            </p:txEl>
                                          </p:spTgt>
                                        </p:tgtEl>
                                        <p:attrNameLst>
                                          <p:attrName>style.visibility</p:attrName>
                                        </p:attrNameLst>
                                      </p:cBhvr>
                                      <p:to>
                                        <p:strVal val="visible"/>
                                      </p:to>
                                    </p:set>
                                    <p:animEffect transition="in" filter="fade">
                                      <p:cBhvr>
                                        <p:cTn id="67" dur="1000"/>
                                        <p:tgtEl>
                                          <p:spTgt spid="156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67">
                                            <p:txEl>
                                              <p:pRg st="13" end="13"/>
                                            </p:txEl>
                                          </p:spTgt>
                                        </p:tgtEl>
                                        <p:attrNameLst>
                                          <p:attrName>style.visibility</p:attrName>
                                        </p:attrNameLst>
                                      </p:cBhvr>
                                      <p:to>
                                        <p:strVal val="visible"/>
                                      </p:to>
                                    </p:set>
                                    <p:animEffect transition="in" filter="fade">
                                      <p:cBhvr>
                                        <p:cTn id="72" dur="1000"/>
                                        <p:tgtEl>
                                          <p:spTgt spid="156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67">
                                            <p:txEl>
                                              <p:pRg st="14" end="14"/>
                                            </p:txEl>
                                          </p:spTgt>
                                        </p:tgtEl>
                                        <p:attrNameLst>
                                          <p:attrName>style.visibility</p:attrName>
                                        </p:attrNameLst>
                                      </p:cBhvr>
                                      <p:to>
                                        <p:strVal val="visible"/>
                                      </p:to>
                                    </p:set>
                                    <p:animEffect transition="in" filter="fade">
                                      <p:cBhvr>
                                        <p:cTn id="77" dur="1000"/>
                                        <p:tgtEl>
                                          <p:spTgt spid="1567">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67">
                                            <p:txEl>
                                              <p:pRg st="15" end="15"/>
                                            </p:txEl>
                                          </p:spTgt>
                                        </p:tgtEl>
                                        <p:attrNameLst>
                                          <p:attrName>style.visibility</p:attrName>
                                        </p:attrNameLst>
                                      </p:cBhvr>
                                      <p:to>
                                        <p:strVal val="visible"/>
                                      </p:to>
                                    </p:set>
                                    <p:animEffect transition="in" filter="fade">
                                      <p:cBhvr>
                                        <p:cTn id="82" dur="1000"/>
                                        <p:tgtEl>
                                          <p:spTgt spid="156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pic>
        <p:nvPicPr>
          <p:cNvPr id="1572" name="Google Shape;1572;p195"/>
          <p:cNvPicPr preferRelativeResize="0"/>
          <p:nvPr/>
        </p:nvPicPr>
        <p:blipFill>
          <a:blip r:embed="rId3">
            <a:alphaModFix/>
          </a:blip>
          <a:stretch>
            <a:fillRect/>
          </a:stretch>
        </p:blipFill>
        <p:spPr>
          <a:xfrm rot="-2">
            <a:off x="5094700" y="117351"/>
            <a:ext cx="3366051" cy="1047449"/>
          </a:xfrm>
          <a:prstGeom prst="rect">
            <a:avLst/>
          </a:prstGeom>
          <a:noFill/>
          <a:ln>
            <a:noFill/>
          </a:ln>
          <a:effectLst>
            <a:outerShdw blurRad="57150" dist="19050" dir="5400000" algn="bl" rotWithShape="0">
              <a:srgbClr val="000000">
                <a:alpha val="50000"/>
              </a:srgbClr>
            </a:outerShdw>
          </a:effectLst>
        </p:spPr>
      </p:pic>
      <p:grpSp>
        <p:nvGrpSpPr>
          <p:cNvPr id="1573" name="Google Shape;1573;p195"/>
          <p:cNvGrpSpPr/>
          <p:nvPr/>
        </p:nvGrpSpPr>
        <p:grpSpPr>
          <a:xfrm rot="913793">
            <a:off x="7818612" y="728770"/>
            <a:ext cx="272896" cy="434101"/>
            <a:chOff x="1312450" y="4093350"/>
            <a:chExt cx="685350" cy="1090200"/>
          </a:xfrm>
        </p:grpSpPr>
        <p:sp>
          <p:nvSpPr>
            <p:cNvPr id="1574" name="Google Shape;1574;p195"/>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95"/>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95"/>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95"/>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195"/>
          <p:cNvSpPr txBox="1">
            <a:spLocks noGrp="1"/>
          </p:cNvSpPr>
          <p:nvPr>
            <p:ph type="body" idx="4294967295"/>
          </p:nvPr>
        </p:nvSpPr>
        <p:spPr>
          <a:xfrm>
            <a:off x="587225" y="700550"/>
            <a:ext cx="3759300" cy="41130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B6D7A8"/>
                </a:solidFill>
                <a:latin typeface="Consolas"/>
                <a:ea typeface="Consolas"/>
                <a:cs typeface="Consolas"/>
                <a:sym typeface="Consolas"/>
              </a:rPr>
              <a:t>class Engine {</a:t>
            </a:r>
            <a:endParaRPr sz="1100">
              <a:solidFill>
                <a:srgbClr val="B6D7A8"/>
              </a:solidFill>
              <a:latin typeface="Consolas"/>
              <a:ea typeface="Consolas"/>
              <a:cs typeface="Consolas"/>
              <a:sym typeface="Consolas"/>
            </a:endParaRPr>
          </a:p>
          <a:p>
            <a:pPr marL="0" lvl="0" indent="0" algn="l" rtl="0">
              <a:spcBef>
                <a:spcPts val="0"/>
              </a:spcBef>
              <a:spcAft>
                <a:spcPts val="0"/>
              </a:spcAft>
              <a:buNone/>
            </a:pPr>
            <a:r>
              <a:rPr lang="en" sz="1100">
                <a:solidFill>
                  <a:srgbClr val="B6D7A8"/>
                </a:solidFill>
                <a:latin typeface="Consolas"/>
                <a:ea typeface="Consolas"/>
                <a:cs typeface="Consolas"/>
                <a:sym typeface="Consolas"/>
              </a:rPr>
              <a:t>	public void start() {</a:t>
            </a:r>
            <a:endParaRPr sz="1100">
              <a:solidFill>
                <a:srgbClr val="B6D7A8"/>
              </a:solidFill>
              <a:latin typeface="Consolas"/>
              <a:ea typeface="Consolas"/>
              <a:cs typeface="Consolas"/>
              <a:sym typeface="Consolas"/>
            </a:endParaRPr>
          </a:p>
          <a:p>
            <a:pPr marL="457200" lvl="0" indent="457200" algn="l" rtl="0">
              <a:spcBef>
                <a:spcPts val="0"/>
              </a:spcBef>
              <a:spcAft>
                <a:spcPts val="0"/>
              </a:spcAft>
              <a:buNone/>
            </a:pPr>
            <a:r>
              <a:rPr lang="en" sz="1100">
                <a:solidFill>
                  <a:srgbClr val="B6D7A8"/>
                </a:solidFill>
                <a:latin typeface="Consolas"/>
                <a:ea typeface="Consolas"/>
                <a:cs typeface="Consolas"/>
                <a:sym typeface="Consolas"/>
              </a:rPr>
              <a:t>//Some Code</a:t>
            </a:r>
            <a:endParaRPr sz="1100">
              <a:solidFill>
                <a:srgbClr val="B6D7A8"/>
              </a:solidFill>
              <a:latin typeface="Consolas"/>
              <a:ea typeface="Consolas"/>
              <a:cs typeface="Consolas"/>
              <a:sym typeface="Consolas"/>
            </a:endParaRPr>
          </a:p>
          <a:p>
            <a:pPr marL="0" lvl="0" indent="0" algn="l" rtl="0">
              <a:spcBef>
                <a:spcPts val="0"/>
              </a:spcBef>
              <a:spcAft>
                <a:spcPts val="0"/>
              </a:spcAft>
              <a:buNone/>
            </a:pPr>
            <a:r>
              <a:rPr lang="en" sz="1100">
                <a:solidFill>
                  <a:srgbClr val="B6D7A8"/>
                </a:solidFill>
                <a:latin typeface="Consolas"/>
                <a:ea typeface="Consolas"/>
                <a:cs typeface="Consolas"/>
                <a:sym typeface="Consolas"/>
              </a:rPr>
              <a:t>	}</a:t>
            </a:r>
            <a:endParaRPr sz="1100">
              <a:solidFill>
                <a:srgbClr val="B6D7A8"/>
              </a:solidFill>
              <a:latin typeface="Consolas"/>
              <a:ea typeface="Consolas"/>
              <a:cs typeface="Consolas"/>
              <a:sym typeface="Consolas"/>
            </a:endParaRPr>
          </a:p>
          <a:p>
            <a:pPr marL="0" lvl="0" indent="0" algn="l" rtl="0">
              <a:lnSpc>
                <a:spcPct val="100000"/>
              </a:lnSpc>
              <a:spcBef>
                <a:spcPts val="0"/>
              </a:spcBef>
              <a:spcAft>
                <a:spcPts val="0"/>
              </a:spcAft>
              <a:buNone/>
            </a:pPr>
            <a:r>
              <a:rPr lang="en" sz="1100">
                <a:solidFill>
                  <a:srgbClr val="B6D7A8"/>
                </a:solidFill>
                <a:latin typeface="Consolas"/>
                <a:ea typeface="Consolas"/>
                <a:cs typeface="Consolas"/>
                <a:sym typeface="Consolas"/>
              </a:rPr>
              <a:t>}</a:t>
            </a:r>
            <a:endParaRPr sz="1100">
              <a:solidFill>
                <a:srgbClr val="B6D7A8"/>
              </a:solidFill>
              <a:latin typeface="Consolas"/>
              <a:ea typeface="Consolas"/>
              <a:cs typeface="Consolas"/>
              <a:sym typeface="Consolas"/>
            </a:endParaRPr>
          </a:p>
          <a:p>
            <a:pPr marL="0" lvl="0" indent="0" algn="l" rtl="0">
              <a:lnSpc>
                <a:spcPct val="100000"/>
              </a:lnSpc>
              <a:spcBef>
                <a:spcPts val="0"/>
              </a:spcBef>
              <a:spcAft>
                <a:spcPts val="0"/>
              </a:spcAft>
              <a:buNone/>
            </a:pPr>
            <a:endParaRPr sz="1100">
              <a:solidFill>
                <a:srgbClr val="F9CB9C"/>
              </a:solidFill>
              <a:latin typeface="Consolas"/>
              <a:ea typeface="Consolas"/>
              <a:cs typeface="Consolas"/>
              <a:sym typeface="Consolas"/>
            </a:endParaRPr>
          </a:p>
          <a:p>
            <a:pPr marL="0" lvl="0" indent="0" algn="l" rtl="0">
              <a:spcBef>
                <a:spcPts val="0"/>
              </a:spcBef>
              <a:spcAft>
                <a:spcPts val="0"/>
              </a:spcAft>
              <a:buNone/>
            </a:pPr>
            <a:r>
              <a:rPr lang="en" sz="1100">
                <a:solidFill>
                  <a:srgbClr val="A4C2F4"/>
                </a:solidFill>
                <a:latin typeface="Consolas"/>
                <a:ea typeface="Consolas"/>
                <a:cs typeface="Consolas"/>
                <a:sym typeface="Consolas"/>
              </a:rPr>
              <a:t>class MusicPlayer {</a:t>
            </a:r>
            <a:endParaRPr sz="1100">
              <a:solidFill>
                <a:srgbClr val="A4C2F4"/>
              </a:solidFill>
              <a:latin typeface="Consolas"/>
              <a:ea typeface="Consolas"/>
              <a:cs typeface="Consolas"/>
              <a:sym typeface="Consolas"/>
            </a:endParaRPr>
          </a:p>
          <a:p>
            <a:pPr marL="0" lvl="0" indent="457200" algn="l" rtl="0">
              <a:spcBef>
                <a:spcPts val="0"/>
              </a:spcBef>
              <a:spcAft>
                <a:spcPts val="0"/>
              </a:spcAft>
              <a:buNone/>
            </a:pPr>
            <a:r>
              <a:rPr lang="en" sz="1000">
                <a:solidFill>
                  <a:srgbClr val="A4C2F4"/>
                </a:solidFill>
                <a:latin typeface="Consolas"/>
                <a:ea typeface="Consolas"/>
                <a:cs typeface="Consolas"/>
                <a:sym typeface="Consolas"/>
              </a:rPr>
              <a:t>public void start()</a:t>
            </a:r>
            <a:r>
              <a:rPr lang="en" sz="1100">
                <a:solidFill>
                  <a:srgbClr val="A4C2F4"/>
                </a:solidFill>
                <a:latin typeface="Consolas"/>
                <a:ea typeface="Consolas"/>
                <a:cs typeface="Consolas"/>
                <a:sym typeface="Consolas"/>
              </a:rPr>
              <a:t> {</a:t>
            </a:r>
            <a:endParaRPr sz="110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100">
                <a:solidFill>
                  <a:srgbClr val="A4C2F4"/>
                </a:solidFill>
                <a:latin typeface="Consolas"/>
                <a:ea typeface="Consolas"/>
                <a:cs typeface="Consolas"/>
                <a:sym typeface="Consolas"/>
              </a:rPr>
              <a:t>//Some Code</a:t>
            </a:r>
            <a:endParaRPr sz="1100">
              <a:solidFill>
                <a:srgbClr val="A4C2F4"/>
              </a:solidFill>
              <a:latin typeface="Consolas"/>
              <a:ea typeface="Consolas"/>
              <a:cs typeface="Consolas"/>
              <a:sym typeface="Consolas"/>
            </a:endParaRPr>
          </a:p>
          <a:p>
            <a:pPr marL="0" lvl="0" indent="0" algn="l" rtl="0">
              <a:spcBef>
                <a:spcPts val="0"/>
              </a:spcBef>
              <a:spcAft>
                <a:spcPts val="0"/>
              </a:spcAft>
              <a:buNone/>
            </a:pPr>
            <a:r>
              <a:rPr lang="en" sz="1100">
                <a:solidFill>
                  <a:srgbClr val="A4C2F4"/>
                </a:solidFill>
                <a:latin typeface="Consolas"/>
                <a:ea typeface="Consolas"/>
                <a:cs typeface="Consolas"/>
                <a:sym typeface="Consolas"/>
              </a:rPr>
              <a:t>	}</a:t>
            </a:r>
            <a:endParaRPr sz="1100">
              <a:solidFill>
                <a:srgbClr val="A4C2F4"/>
              </a:solidFill>
              <a:latin typeface="Consolas"/>
              <a:ea typeface="Consolas"/>
              <a:cs typeface="Consolas"/>
              <a:sym typeface="Consolas"/>
            </a:endParaRPr>
          </a:p>
          <a:p>
            <a:pPr marL="0" lvl="0" indent="0" algn="l" rtl="0">
              <a:spcBef>
                <a:spcPts val="0"/>
              </a:spcBef>
              <a:spcAft>
                <a:spcPts val="0"/>
              </a:spcAft>
              <a:buNone/>
            </a:pPr>
            <a:r>
              <a:rPr lang="en" sz="1100">
                <a:solidFill>
                  <a:srgbClr val="A4C2F4"/>
                </a:solidFill>
                <a:latin typeface="Consolas"/>
                <a:ea typeface="Consolas"/>
                <a:cs typeface="Consolas"/>
                <a:sym typeface="Consolas"/>
              </a:rPr>
              <a:t>}</a:t>
            </a:r>
            <a:endParaRPr sz="1100">
              <a:solidFill>
                <a:srgbClr val="A4C2F4"/>
              </a:solidFill>
              <a:latin typeface="Consolas"/>
              <a:ea typeface="Consolas"/>
              <a:cs typeface="Consolas"/>
              <a:sym typeface="Consolas"/>
            </a:endParaRPr>
          </a:p>
          <a:p>
            <a:pPr marL="0" lvl="0" indent="0" algn="l" rtl="0">
              <a:spcBef>
                <a:spcPts val="0"/>
              </a:spcBef>
              <a:spcAft>
                <a:spcPts val="0"/>
              </a:spcAft>
              <a:buNone/>
            </a:pPr>
            <a:endParaRPr sz="11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100">
                <a:solidFill>
                  <a:srgbClr val="F9CB9C"/>
                </a:solidFill>
                <a:latin typeface="Consolas"/>
                <a:ea typeface="Consolas"/>
                <a:cs typeface="Consolas"/>
                <a:sym typeface="Consolas"/>
              </a:rPr>
              <a:t>class Car {</a:t>
            </a:r>
            <a:endParaRPr sz="1100">
              <a:solidFill>
                <a:srgbClr val="F9CB9C"/>
              </a:solidFill>
              <a:latin typeface="Consolas"/>
              <a:ea typeface="Consolas"/>
              <a:cs typeface="Consolas"/>
              <a:sym typeface="Consolas"/>
            </a:endParaRPr>
          </a:p>
          <a:p>
            <a:pPr marL="0" lvl="0" indent="457200" algn="l" rtl="0">
              <a:spcBef>
                <a:spcPts val="0"/>
              </a:spcBef>
              <a:spcAft>
                <a:spcPts val="0"/>
              </a:spcAft>
              <a:buNone/>
            </a:pPr>
            <a:r>
              <a:rPr lang="en" sz="1100">
                <a:solidFill>
                  <a:srgbClr val="B6D7A8"/>
                </a:solidFill>
                <a:latin typeface="Consolas"/>
                <a:ea typeface="Consolas"/>
                <a:cs typeface="Consolas"/>
                <a:sym typeface="Consolas"/>
              </a:rPr>
              <a:t>Engine engine = new Engine();</a:t>
            </a:r>
            <a:endParaRPr sz="1100">
              <a:solidFill>
                <a:srgbClr val="B6D7A8"/>
              </a:solidFill>
              <a:latin typeface="Consolas"/>
              <a:ea typeface="Consolas"/>
              <a:cs typeface="Consolas"/>
              <a:sym typeface="Consolas"/>
            </a:endParaRPr>
          </a:p>
          <a:p>
            <a:pPr marL="0" lvl="0" indent="457200" algn="l" rtl="0">
              <a:spcBef>
                <a:spcPts val="0"/>
              </a:spcBef>
              <a:spcAft>
                <a:spcPts val="0"/>
              </a:spcAft>
              <a:buNone/>
            </a:pPr>
            <a:r>
              <a:rPr lang="en" sz="1100">
                <a:solidFill>
                  <a:srgbClr val="9FC5E8"/>
                </a:solidFill>
                <a:latin typeface="Consolas"/>
                <a:ea typeface="Consolas"/>
                <a:cs typeface="Consolas"/>
                <a:sym typeface="Consolas"/>
              </a:rPr>
              <a:t>MusicPlayer player = new MusicPlayer();</a:t>
            </a:r>
            <a:endParaRPr sz="1100">
              <a:solidFill>
                <a:srgbClr val="9FC5E8"/>
              </a:solidFill>
              <a:latin typeface="Consolas"/>
              <a:ea typeface="Consolas"/>
              <a:cs typeface="Consolas"/>
              <a:sym typeface="Consolas"/>
            </a:endParaRPr>
          </a:p>
          <a:p>
            <a:pPr marL="0" lvl="0" indent="457200" algn="l" rtl="0">
              <a:spcBef>
                <a:spcPts val="0"/>
              </a:spcBef>
              <a:spcAft>
                <a:spcPts val="0"/>
              </a:spcAft>
              <a:buNone/>
            </a:pPr>
            <a:endParaRPr sz="1100">
              <a:solidFill>
                <a:srgbClr val="F9CB9C"/>
              </a:solidFill>
              <a:highlight>
                <a:srgbClr val="2B2B2B"/>
              </a:highlight>
              <a:latin typeface="Consolas"/>
              <a:ea typeface="Consolas"/>
              <a:cs typeface="Consolas"/>
              <a:sym typeface="Consolas"/>
            </a:endParaRPr>
          </a:p>
          <a:p>
            <a:pPr marL="0" lvl="0" indent="457200" algn="l" rtl="0">
              <a:spcBef>
                <a:spcPts val="0"/>
              </a:spcBef>
              <a:spcAft>
                <a:spcPts val="0"/>
              </a:spcAft>
              <a:buNone/>
            </a:pPr>
            <a:r>
              <a:rPr lang="en" sz="1100">
                <a:solidFill>
                  <a:srgbClr val="B6D7A8"/>
                </a:solidFill>
                <a:latin typeface="Consolas"/>
                <a:ea typeface="Consolas"/>
                <a:cs typeface="Consolas"/>
                <a:sym typeface="Consolas"/>
              </a:rPr>
              <a:t>public void startEngine() {</a:t>
            </a:r>
            <a:endParaRPr sz="1100">
              <a:solidFill>
                <a:srgbClr val="B6D7A8"/>
              </a:solidFill>
              <a:latin typeface="Consolas"/>
              <a:ea typeface="Consolas"/>
              <a:cs typeface="Consolas"/>
              <a:sym typeface="Consolas"/>
            </a:endParaRPr>
          </a:p>
          <a:p>
            <a:pPr marL="0" lvl="0" indent="457200" algn="l" rtl="0">
              <a:spcBef>
                <a:spcPts val="0"/>
              </a:spcBef>
              <a:spcAft>
                <a:spcPts val="0"/>
              </a:spcAft>
              <a:buNone/>
            </a:pPr>
            <a:r>
              <a:rPr lang="en" sz="1100">
                <a:solidFill>
                  <a:srgbClr val="B6D7A8"/>
                </a:solidFill>
                <a:latin typeface="Consolas"/>
                <a:ea typeface="Consolas"/>
                <a:cs typeface="Consolas"/>
                <a:sym typeface="Consolas"/>
              </a:rPr>
              <a:t>	engine.start();</a:t>
            </a:r>
            <a:endParaRPr sz="1100">
              <a:solidFill>
                <a:srgbClr val="B6D7A8"/>
              </a:solidFill>
              <a:latin typeface="Consolas"/>
              <a:ea typeface="Consolas"/>
              <a:cs typeface="Consolas"/>
              <a:sym typeface="Consolas"/>
            </a:endParaRPr>
          </a:p>
          <a:p>
            <a:pPr marL="0" lvl="0" indent="0" algn="l" rtl="0">
              <a:spcBef>
                <a:spcPts val="0"/>
              </a:spcBef>
              <a:spcAft>
                <a:spcPts val="0"/>
              </a:spcAft>
              <a:buNone/>
            </a:pPr>
            <a:r>
              <a:rPr lang="en" sz="1100">
                <a:solidFill>
                  <a:srgbClr val="B6D7A8"/>
                </a:solidFill>
                <a:latin typeface="Consolas"/>
                <a:ea typeface="Consolas"/>
                <a:cs typeface="Consolas"/>
                <a:sym typeface="Consolas"/>
              </a:rPr>
              <a:t>	}</a:t>
            </a:r>
            <a:endParaRPr sz="1100">
              <a:solidFill>
                <a:srgbClr val="B6D7A8"/>
              </a:solidFill>
              <a:latin typeface="Consolas"/>
              <a:ea typeface="Consolas"/>
              <a:cs typeface="Consolas"/>
              <a:sym typeface="Consolas"/>
            </a:endParaRPr>
          </a:p>
          <a:p>
            <a:pPr marL="0" lvl="0" indent="0" algn="l" rtl="0">
              <a:spcBef>
                <a:spcPts val="0"/>
              </a:spcBef>
              <a:spcAft>
                <a:spcPts val="0"/>
              </a:spcAft>
              <a:buNone/>
            </a:pPr>
            <a:r>
              <a:rPr lang="en" sz="1100">
                <a:solidFill>
                  <a:srgbClr val="F9CB9C"/>
                </a:solidFill>
                <a:latin typeface="Consolas"/>
                <a:ea typeface="Consolas"/>
                <a:cs typeface="Consolas"/>
                <a:sym typeface="Consolas"/>
              </a:rPr>
              <a:t>	</a:t>
            </a:r>
            <a:r>
              <a:rPr lang="en" sz="1000">
                <a:solidFill>
                  <a:srgbClr val="9FC5E8"/>
                </a:solidFill>
                <a:latin typeface="Consolas"/>
                <a:ea typeface="Consolas"/>
                <a:cs typeface="Consolas"/>
                <a:sym typeface="Consolas"/>
              </a:rPr>
              <a:t>public void startMusicPlayer()</a:t>
            </a:r>
            <a:r>
              <a:rPr lang="en" sz="1100">
                <a:solidFill>
                  <a:srgbClr val="9FC5E8"/>
                </a:solidFill>
                <a:latin typeface="Consolas"/>
                <a:ea typeface="Consolas"/>
                <a:cs typeface="Consolas"/>
                <a:sym typeface="Consolas"/>
              </a:rPr>
              <a:t> {</a:t>
            </a:r>
            <a:endParaRPr sz="1100">
              <a:solidFill>
                <a:srgbClr val="9FC5E8"/>
              </a:solidFill>
              <a:latin typeface="Consolas"/>
              <a:ea typeface="Consolas"/>
              <a:cs typeface="Consolas"/>
              <a:sym typeface="Consolas"/>
            </a:endParaRPr>
          </a:p>
          <a:p>
            <a:pPr marL="457200" lvl="0" indent="0" algn="l" rtl="0">
              <a:spcBef>
                <a:spcPts val="0"/>
              </a:spcBef>
              <a:spcAft>
                <a:spcPts val="0"/>
              </a:spcAft>
              <a:buNone/>
            </a:pPr>
            <a:r>
              <a:rPr lang="en" sz="1100">
                <a:solidFill>
                  <a:srgbClr val="9FC5E8"/>
                </a:solidFill>
                <a:latin typeface="Consolas"/>
                <a:ea typeface="Consolas"/>
                <a:cs typeface="Consolas"/>
                <a:sym typeface="Consolas"/>
              </a:rPr>
              <a:t>	player.start();</a:t>
            </a:r>
            <a:endParaRPr sz="1100">
              <a:solidFill>
                <a:srgbClr val="9FC5E8"/>
              </a:solidFill>
              <a:latin typeface="Consolas"/>
              <a:ea typeface="Consolas"/>
              <a:cs typeface="Consolas"/>
              <a:sym typeface="Consolas"/>
            </a:endParaRPr>
          </a:p>
          <a:p>
            <a:pPr marL="0" lvl="0" indent="0" algn="l" rtl="0">
              <a:spcBef>
                <a:spcPts val="0"/>
              </a:spcBef>
              <a:spcAft>
                <a:spcPts val="0"/>
              </a:spcAft>
              <a:buNone/>
            </a:pPr>
            <a:r>
              <a:rPr lang="en" sz="1100">
                <a:solidFill>
                  <a:srgbClr val="9FC5E8"/>
                </a:solidFill>
                <a:latin typeface="Consolas"/>
                <a:ea typeface="Consolas"/>
                <a:cs typeface="Consolas"/>
                <a:sym typeface="Consolas"/>
              </a:rPr>
              <a:t>	}</a:t>
            </a:r>
            <a:endParaRPr sz="1100">
              <a:solidFill>
                <a:srgbClr val="9FC5E8"/>
              </a:solidFill>
              <a:latin typeface="Consolas"/>
              <a:ea typeface="Consolas"/>
              <a:cs typeface="Consolas"/>
              <a:sym typeface="Consolas"/>
            </a:endParaRPr>
          </a:p>
          <a:p>
            <a:pPr marL="0" lvl="0" indent="0" algn="l" rtl="0">
              <a:lnSpc>
                <a:spcPct val="100000"/>
              </a:lnSpc>
              <a:spcBef>
                <a:spcPts val="0"/>
              </a:spcBef>
              <a:spcAft>
                <a:spcPts val="0"/>
              </a:spcAft>
              <a:buNone/>
            </a:pPr>
            <a:r>
              <a:rPr lang="en" sz="1100">
                <a:solidFill>
                  <a:srgbClr val="F9CB9C"/>
                </a:solidFill>
                <a:latin typeface="Consolas"/>
                <a:ea typeface="Consolas"/>
                <a:cs typeface="Consolas"/>
                <a:sym typeface="Consolas"/>
              </a:rPr>
              <a:t>}</a:t>
            </a:r>
            <a:endParaRPr sz="1100">
              <a:solidFill>
                <a:srgbClr val="F9CB9C"/>
              </a:solidFill>
              <a:latin typeface="Consolas"/>
              <a:ea typeface="Consolas"/>
              <a:cs typeface="Consolas"/>
              <a:sym typeface="Consolas"/>
            </a:endParaRPr>
          </a:p>
        </p:txBody>
      </p:sp>
      <p:sp>
        <p:nvSpPr>
          <p:cNvPr id="1579" name="Google Shape;1579;p195"/>
          <p:cNvSpPr txBox="1">
            <a:spLocks noGrp="1"/>
          </p:cNvSpPr>
          <p:nvPr>
            <p:ph type="body" idx="4294967295"/>
          </p:nvPr>
        </p:nvSpPr>
        <p:spPr>
          <a:xfrm>
            <a:off x="4858625" y="1825850"/>
            <a:ext cx="3838200" cy="2911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public class UseCar{</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a:t>
            </a:r>
            <a:r>
              <a:rPr lang="en" sz="1300">
                <a:solidFill>
                  <a:srgbClr val="F9CB9C"/>
                </a:solidFill>
                <a:latin typeface="Consolas"/>
                <a:ea typeface="Consolas"/>
                <a:cs typeface="Consolas"/>
                <a:sym typeface="Consolas"/>
              </a:rPr>
              <a:t>public static void main(String args[])</a:t>
            </a:r>
            <a:r>
              <a:rPr lang="en" sz="1400">
                <a:solidFill>
                  <a:srgbClr val="F9CB9C"/>
                </a:solidFill>
                <a:latin typeface="Consolas"/>
                <a:ea typeface="Consolas"/>
                <a:cs typeface="Consolas"/>
                <a:sym typeface="Consolas"/>
              </a:rPr>
              <a:t>{</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457200" algn="l" rtl="0">
              <a:spcBef>
                <a:spcPts val="0"/>
              </a:spcBef>
              <a:spcAft>
                <a:spcPts val="0"/>
              </a:spcAft>
              <a:buNone/>
            </a:pPr>
            <a:r>
              <a:rPr lang="en" sz="1400">
                <a:solidFill>
                  <a:srgbClr val="F9CB9C"/>
                </a:solidFill>
                <a:latin typeface="Consolas"/>
                <a:ea typeface="Consolas"/>
                <a:cs typeface="Consolas"/>
                <a:sym typeface="Consolas"/>
              </a:rPr>
              <a:t>Car car = new Car();</a:t>
            </a:r>
            <a:endParaRPr sz="1400">
              <a:solidFill>
                <a:srgbClr val="F9CB9C"/>
              </a:solidFill>
              <a:latin typeface="Consolas"/>
              <a:ea typeface="Consolas"/>
              <a:cs typeface="Consolas"/>
              <a:sym typeface="Consolas"/>
            </a:endParaRPr>
          </a:p>
          <a:p>
            <a:pPr marL="0" lvl="0" indent="457200" algn="l" rtl="0">
              <a:spcBef>
                <a:spcPts val="0"/>
              </a:spcBef>
              <a:spcAft>
                <a:spcPts val="0"/>
              </a:spcAft>
              <a:buNone/>
            </a:pPr>
            <a:r>
              <a:rPr lang="en" sz="1400">
                <a:solidFill>
                  <a:srgbClr val="B6D7A8"/>
                </a:solidFill>
                <a:latin typeface="Consolas"/>
                <a:ea typeface="Consolas"/>
                <a:cs typeface="Consolas"/>
                <a:sym typeface="Consolas"/>
              </a:rPr>
              <a:t>car.startEngine();</a:t>
            </a:r>
            <a:endParaRPr sz="1400">
              <a:solidFill>
                <a:srgbClr val="B6D7A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car.startMusicPlayer();</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F9CB9C"/>
                </a:solidFill>
                <a:latin typeface="Consolas"/>
                <a:ea typeface="Consolas"/>
                <a:cs typeface="Consolas"/>
                <a:sym typeface="Consolas"/>
              </a:rPr>
              <a:t>//Some More Code</a:t>
            </a: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 }</a:t>
            </a:r>
            <a:endParaRPr sz="1400">
              <a:solidFill>
                <a:srgbClr val="F9CB9C"/>
              </a:solidFill>
              <a:latin typeface="Consolas"/>
              <a:ea typeface="Consolas"/>
              <a:cs typeface="Consolas"/>
              <a:sym typeface="Consolas"/>
            </a:endParaRPr>
          </a:p>
          <a:p>
            <a:pPr marL="0" lvl="0" indent="0" algn="l" rtl="0">
              <a:spcBef>
                <a:spcPts val="0"/>
              </a:spcBef>
              <a:spcAft>
                <a:spcPts val="0"/>
              </a:spcAft>
              <a:buNone/>
            </a:pPr>
            <a:endParaRPr sz="1400">
              <a:solidFill>
                <a:srgbClr val="F9CB9C"/>
              </a:solidFill>
              <a:latin typeface="Consolas"/>
              <a:ea typeface="Consolas"/>
              <a:cs typeface="Consolas"/>
              <a:sym typeface="Consolas"/>
            </a:endParaRPr>
          </a:p>
          <a:p>
            <a:pPr marL="0" lvl="0" indent="0" algn="l" rtl="0">
              <a:spcBef>
                <a:spcPts val="0"/>
              </a:spcBef>
              <a:spcAft>
                <a:spcPts val="0"/>
              </a:spcAft>
              <a:buNone/>
            </a:pPr>
            <a:r>
              <a:rPr lang="en" sz="1400">
                <a:solidFill>
                  <a:srgbClr val="F9CB9C"/>
                </a:solidFill>
                <a:latin typeface="Consolas"/>
                <a:ea typeface="Consolas"/>
                <a:cs typeface="Consolas"/>
                <a:sym typeface="Consolas"/>
              </a:rPr>
              <a:t>}</a:t>
            </a:r>
            <a:endParaRPr sz="1400">
              <a:solidFill>
                <a:srgbClr val="F9CB9C"/>
              </a:solidFill>
              <a:highlight>
                <a:srgbClr val="2B2B2B"/>
              </a:highlight>
              <a:latin typeface="Consolas"/>
              <a:ea typeface="Consolas"/>
              <a:cs typeface="Consolas"/>
              <a:sym typeface="Consolas"/>
            </a:endParaRPr>
          </a:p>
        </p:txBody>
      </p:sp>
      <p:sp>
        <p:nvSpPr>
          <p:cNvPr id="1580" name="Google Shape;1580;p195"/>
          <p:cNvSpPr txBox="1">
            <a:spLocks noGrp="1"/>
          </p:cNvSpPr>
          <p:nvPr>
            <p:ph type="title" idx="2"/>
          </p:nvPr>
        </p:nvSpPr>
        <p:spPr>
          <a:xfrm>
            <a:off x="1425575" y="269750"/>
            <a:ext cx="2082600" cy="4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581" name="Google Shape;1581;p195"/>
          <p:cNvSpPr txBox="1">
            <a:spLocks noGrp="1"/>
          </p:cNvSpPr>
          <p:nvPr>
            <p:ph type="title" idx="8"/>
          </p:nvPr>
        </p:nvSpPr>
        <p:spPr>
          <a:xfrm>
            <a:off x="5287175" y="193550"/>
            <a:ext cx="2856600" cy="1047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
        <p:nvSpPr>
          <p:cNvPr id="1582" name="Google Shape;1582;p195"/>
          <p:cNvSpPr txBox="1">
            <a:spLocks noGrp="1"/>
          </p:cNvSpPr>
          <p:nvPr>
            <p:ph type="title" idx="2"/>
          </p:nvPr>
        </p:nvSpPr>
        <p:spPr>
          <a:xfrm>
            <a:off x="5103725" y="12924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0"/>
                                        </p:tgtEl>
                                        <p:attrNameLst>
                                          <p:attrName>style.visibility</p:attrName>
                                        </p:attrNameLst>
                                      </p:cBhvr>
                                      <p:to>
                                        <p:strVal val="visible"/>
                                      </p:to>
                                    </p:set>
                                    <p:animEffect transition="in" filter="fade">
                                      <p:cBhvr>
                                        <p:cTn id="7" dur="1000"/>
                                        <p:tgtEl>
                                          <p:spTgt spid="1580"/>
                                        </p:tgtEl>
                                      </p:cBhvr>
                                    </p:animEffect>
                                  </p:childTnLst>
                                </p:cTn>
                              </p:par>
                              <p:par>
                                <p:cTn id="8" presetID="10" presetClass="entr" presetSubtype="0" fill="hold" nodeType="withEffect">
                                  <p:stCondLst>
                                    <p:cond delay="0"/>
                                  </p:stCondLst>
                                  <p:childTnLst>
                                    <p:set>
                                      <p:cBhvr>
                                        <p:cTn id="9" dur="1" fill="hold">
                                          <p:stCondLst>
                                            <p:cond delay="0"/>
                                          </p:stCondLst>
                                        </p:cTn>
                                        <p:tgtEl>
                                          <p:spTgt spid="1578"/>
                                        </p:tgtEl>
                                        <p:attrNameLst>
                                          <p:attrName>style.visibility</p:attrName>
                                        </p:attrNameLst>
                                      </p:cBhvr>
                                      <p:to>
                                        <p:strVal val="visible"/>
                                      </p:to>
                                    </p:set>
                                    <p:animEffect transition="in" filter="fade">
                                      <p:cBhvr>
                                        <p:cTn id="10" dur="1000"/>
                                        <p:tgtEl>
                                          <p:spTgt spid="15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2"/>
                                        </p:tgtEl>
                                        <p:attrNameLst>
                                          <p:attrName>style.visibility</p:attrName>
                                        </p:attrNameLst>
                                      </p:cBhvr>
                                      <p:to>
                                        <p:strVal val="visible"/>
                                      </p:to>
                                    </p:set>
                                    <p:animEffect transition="in" filter="fade">
                                      <p:cBhvr>
                                        <p:cTn id="15" dur="1000"/>
                                        <p:tgtEl>
                                          <p:spTgt spid="1582"/>
                                        </p:tgtEl>
                                      </p:cBhvr>
                                    </p:animEffect>
                                  </p:childTnLst>
                                </p:cTn>
                              </p:par>
                              <p:par>
                                <p:cTn id="16" presetID="10" presetClass="entr" presetSubtype="0" fill="hold" nodeType="withEffect">
                                  <p:stCondLst>
                                    <p:cond delay="0"/>
                                  </p:stCondLst>
                                  <p:childTnLst>
                                    <p:set>
                                      <p:cBhvr>
                                        <p:cTn id="17" dur="1" fill="hold">
                                          <p:stCondLst>
                                            <p:cond delay="0"/>
                                          </p:stCondLst>
                                        </p:cTn>
                                        <p:tgtEl>
                                          <p:spTgt spid="1579"/>
                                        </p:tgtEl>
                                        <p:attrNameLst>
                                          <p:attrName>style.visibility</p:attrName>
                                        </p:attrNameLst>
                                      </p:cBhvr>
                                      <p:to>
                                        <p:strVal val="visible"/>
                                      </p:to>
                                    </p:set>
                                    <p:animEffect transition="in" filter="fade">
                                      <p:cBhvr>
                                        <p:cTn id="18" dur="1000"/>
                                        <p:tgtEl>
                                          <p:spTgt spid="1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96"/>
          <p:cNvSpPr txBox="1">
            <a:spLocks noGrp="1"/>
          </p:cNvSpPr>
          <p:nvPr>
            <p:ph type="title"/>
          </p:nvPr>
        </p:nvSpPr>
        <p:spPr>
          <a:xfrm>
            <a:off x="1633325" y="648450"/>
            <a:ext cx="6334500" cy="718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b="0">
                <a:solidFill>
                  <a:srgbClr val="FF0000"/>
                </a:solidFill>
              </a:rPr>
              <a:t>Types of Relationship</a:t>
            </a:r>
            <a:endParaRPr sz="3000" b="0">
              <a:solidFill>
                <a:srgbClr val="FF0000"/>
              </a:solidFill>
            </a:endParaRPr>
          </a:p>
        </p:txBody>
      </p:sp>
      <p:pic>
        <p:nvPicPr>
          <p:cNvPr id="1588" name="Google Shape;1588;p196"/>
          <p:cNvPicPr preferRelativeResize="0"/>
          <p:nvPr/>
        </p:nvPicPr>
        <p:blipFill>
          <a:blip r:embed="rId3">
            <a:alphaModFix/>
          </a:blip>
          <a:stretch>
            <a:fillRect/>
          </a:stretch>
        </p:blipFill>
        <p:spPr>
          <a:xfrm>
            <a:off x="1792000" y="1710100"/>
            <a:ext cx="6175824" cy="2133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8"/>
                                        </p:tgtEl>
                                        <p:attrNameLst>
                                          <p:attrName>style.visibility</p:attrName>
                                        </p:attrNameLst>
                                      </p:cBhvr>
                                      <p:to>
                                        <p:strVal val="visible"/>
                                      </p:to>
                                    </p:set>
                                    <p:animEffect transition="in" filter="fade">
                                      <p:cBhvr>
                                        <p:cTn id="7" dur="1000"/>
                                        <p:tgtEl>
                                          <p:spTgt spid="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97"/>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594" name="Google Shape;1594;p197"/>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Part-27</a:t>
            </a:r>
            <a:endParaRPr sz="4500"/>
          </a:p>
        </p:txBody>
      </p:sp>
      <p:pic>
        <p:nvPicPr>
          <p:cNvPr id="1595" name="Google Shape;1595;p197"/>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596" name="Google Shape;1596;p197"/>
          <p:cNvPicPr preferRelativeResize="0"/>
          <p:nvPr/>
        </p:nvPicPr>
        <p:blipFill rotWithShape="1">
          <a:blip r:embed="rId4">
            <a:alphaModFix/>
          </a:blip>
          <a:srcRect t="16970" r="8892" b="21025"/>
          <a:stretch/>
        </p:blipFill>
        <p:spPr>
          <a:xfrm rot="10800000">
            <a:off x="871500" y="1314750"/>
            <a:ext cx="2430525" cy="1370400"/>
          </a:xfrm>
          <a:prstGeom prst="rect">
            <a:avLst/>
          </a:prstGeom>
          <a:noFill/>
          <a:ln>
            <a:noFill/>
          </a:ln>
        </p:spPr>
      </p:pic>
      <p:sp>
        <p:nvSpPr>
          <p:cNvPr id="1597" name="Google Shape;1597;p197"/>
          <p:cNvSpPr txBox="1">
            <a:spLocks noGrp="1"/>
          </p:cNvSpPr>
          <p:nvPr>
            <p:ph type="subTitle" idx="1"/>
          </p:nvPr>
        </p:nvSpPr>
        <p:spPr>
          <a:xfrm>
            <a:off x="1294150" y="1699575"/>
            <a:ext cx="1585200" cy="681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Types</a:t>
            </a:r>
            <a:endParaRPr sz="1500" b="1">
              <a:solidFill>
                <a:schemeClr val="dk1"/>
              </a:solidFill>
              <a:latin typeface="Roboto Mono"/>
              <a:ea typeface="Roboto Mono"/>
              <a:cs typeface="Roboto Mono"/>
              <a:sym typeface="Roboto Mono"/>
            </a:endParaRPr>
          </a:p>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 of</a:t>
            </a:r>
            <a:br>
              <a:rPr lang="en" sz="1500" b="1">
                <a:solidFill>
                  <a:schemeClr val="dk1"/>
                </a:solidFill>
                <a:latin typeface="Roboto Mono"/>
                <a:ea typeface="Roboto Mono"/>
                <a:cs typeface="Roboto Mono"/>
                <a:sym typeface="Roboto Mono"/>
              </a:rPr>
            </a:br>
            <a:r>
              <a:rPr lang="en" sz="1500" b="1">
                <a:solidFill>
                  <a:schemeClr val="dk1"/>
                </a:solidFill>
                <a:latin typeface="Roboto Mono"/>
                <a:ea typeface="Roboto Mono"/>
                <a:cs typeface="Roboto Mono"/>
                <a:sym typeface="Roboto Mono"/>
              </a:rPr>
              <a:t>Association</a:t>
            </a:r>
            <a:endParaRPr sz="1500" b="1">
              <a:solidFill>
                <a:schemeClr val="dk1"/>
              </a:solidFill>
              <a:latin typeface="Roboto Mono"/>
              <a:ea typeface="Roboto Mono"/>
              <a:cs typeface="Roboto Mono"/>
              <a:sym typeface="Roboto Mon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9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0">
                <a:solidFill>
                  <a:srgbClr val="FF0000"/>
                </a:solidFill>
              </a:rPr>
              <a:t>What Is Association ?</a:t>
            </a:r>
            <a:endParaRPr sz="3000" b="0">
              <a:solidFill>
                <a:srgbClr val="FF0000"/>
              </a:solidFill>
            </a:endParaRPr>
          </a:p>
        </p:txBody>
      </p:sp>
      <p:sp>
        <p:nvSpPr>
          <p:cNvPr id="1603" name="Google Shape;1603;p198"/>
          <p:cNvSpPr txBox="1"/>
          <p:nvPr/>
        </p:nvSpPr>
        <p:spPr>
          <a:xfrm>
            <a:off x="1327300" y="1076375"/>
            <a:ext cx="7117500" cy="338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300">
                <a:latin typeface="Roboto Mono Medium"/>
                <a:ea typeface="Roboto Mono Medium"/>
                <a:cs typeface="Roboto Mono Medium"/>
                <a:sym typeface="Roboto Mono Medium"/>
              </a:rPr>
              <a:t>A </a:t>
            </a:r>
            <a:r>
              <a:rPr lang="en" sz="1300">
                <a:solidFill>
                  <a:srgbClr val="9900FF"/>
                </a:solidFill>
                <a:latin typeface="Roboto Mono Medium"/>
                <a:ea typeface="Roboto Mono Medium"/>
                <a:cs typeface="Roboto Mono Medium"/>
                <a:sym typeface="Roboto Mono Medium"/>
              </a:rPr>
              <a:t>HAS-A </a:t>
            </a:r>
            <a:r>
              <a:rPr lang="en" sz="1300">
                <a:latin typeface="Roboto Mono Medium"/>
                <a:ea typeface="Roboto Mono Medium"/>
                <a:cs typeface="Roboto Mono Medium"/>
                <a:sym typeface="Roboto Mono Medium"/>
              </a:rPr>
              <a:t>relationship signifies that a class is </a:t>
            </a:r>
            <a:r>
              <a:rPr lang="en" sz="1300">
                <a:solidFill>
                  <a:srgbClr val="0000FF"/>
                </a:solidFill>
                <a:latin typeface="Roboto Mono Medium"/>
                <a:ea typeface="Roboto Mono Medium"/>
                <a:cs typeface="Roboto Mono Medium"/>
                <a:sym typeface="Roboto Mono Medium"/>
              </a:rPr>
              <a:t>associated </a:t>
            </a:r>
            <a:r>
              <a:rPr lang="en" sz="1300">
                <a:latin typeface="Roboto Mono Medium"/>
                <a:ea typeface="Roboto Mono Medium"/>
                <a:cs typeface="Roboto Mono Medium"/>
                <a:sym typeface="Roboto Mono Medium"/>
              </a:rPr>
              <a:t>with that is it holds </a:t>
            </a:r>
            <a:r>
              <a:rPr lang="en" sz="1300">
                <a:solidFill>
                  <a:srgbClr val="FF4000"/>
                </a:solidFill>
                <a:latin typeface="Roboto Mono Medium"/>
                <a:ea typeface="Roboto Mono Medium"/>
                <a:cs typeface="Roboto Mono Medium"/>
                <a:sym typeface="Roboto Mono Medium"/>
              </a:rPr>
              <a:t>object(s)</a:t>
            </a:r>
            <a:r>
              <a:rPr lang="en" sz="1300">
                <a:latin typeface="Roboto Mono Medium"/>
                <a:ea typeface="Roboto Mono Medium"/>
                <a:cs typeface="Roboto Mono Medium"/>
                <a:sym typeface="Roboto Mono Medium"/>
              </a:rPr>
              <a:t> of another class in its body</a:t>
            </a:r>
            <a:endParaRPr sz="13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457200" lvl="0" indent="-311150" algn="l" rtl="0">
              <a:lnSpc>
                <a:spcPct val="100000"/>
              </a:lnSpc>
              <a:spcBef>
                <a:spcPts val="0"/>
              </a:spcBef>
              <a:spcAft>
                <a:spcPts val="0"/>
              </a:spcAft>
              <a:buSzPts val="1300"/>
              <a:buFont typeface="Roboto Mono Medium"/>
              <a:buChar char="★"/>
            </a:pPr>
            <a:r>
              <a:rPr lang="en" sz="1300">
                <a:latin typeface="Roboto Mono Medium"/>
                <a:ea typeface="Roboto Mono Medium"/>
                <a:cs typeface="Roboto Mono Medium"/>
                <a:sym typeface="Roboto Mono Medium"/>
              </a:rPr>
              <a:t>For Example:</a:t>
            </a:r>
            <a:endParaRPr sz="1300">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914400" lvl="1" indent="-311150" algn="l" rtl="0">
              <a:lnSpc>
                <a:spcPct val="100000"/>
              </a:lnSpc>
              <a:spcBef>
                <a:spcPts val="0"/>
              </a:spcBef>
              <a:spcAft>
                <a:spcPts val="0"/>
              </a:spcAft>
              <a:buClr>
                <a:srgbClr val="0000FF"/>
              </a:buClr>
              <a:buSzPts val="1300"/>
              <a:buFont typeface="Roboto Mono Medium"/>
              <a:buChar char="○"/>
            </a:pPr>
            <a:r>
              <a:rPr lang="en" sz="1300">
                <a:solidFill>
                  <a:srgbClr val="0000FF"/>
                </a:solidFill>
                <a:latin typeface="Roboto Mono Medium"/>
                <a:ea typeface="Roboto Mono Medium"/>
                <a:cs typeface="Roboto Mono Medium"/>
                <a:sym typeface="Roboto Mono Medium"/>
              </a:rPr>
              <a:t>Car has Engine</a:t>
            </a:r>
            <a:endParaRPr sz="1300">
              <a:solidFill>
                <a:srgbClr val="0000FF"/>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914400" lvl="1" indent="-311150" algn="l" rtl="0">
              <a:lnSpc>
                <a:spcPct val="100000"/>
              </a:lnSpc>
              <a:spcBef>
                <a:spcPts val="0"/>
              </a:spcBef>
              <a:spcAft>
                <a:spcPts val="0"/>
              </a:spcAft>
              <a:buClr>
                <a:srgbClr val="9900FF"/>
              </a:buClr>
              <a:buSzPts val="1300"/>
              <a:buFont typeface="Roboto Mono Medium"/>
              <a:buChar char="○"/>
            </a:pPr>
            <a:r>
              <a:rPr lang="en" sz="1300">
                <a:solidFill>
                  <a:srgbClr val="9900FF"/>
                </a:solidFill>
                <a:latin typeface="Roboto Mono Medium"/>
                <a:ea typeface="Roboto Mono Medium"/>
                <a:cs typeface="Roboto Mono Medium"/>
                <a:sym typeface="Roboto Mono Medium"/>
              </a:rPr>
              <a:t>College has Students</a:t>
            </a:r>
            <a:endParaRPr sz="1300">
              <a:solidFill>
                <a:srgbClr val="9900FF"/>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914400" lvl="1" indent="-311150" algn="l" rtl="0">
              <a:lnSpc>
                <a:spcPct val="100000"/>
              </a:lnSpc>
              <a:spcBef>
                <a:spcPts val="0"/>
              </a:spcBef>
              <a:spcAft>
                <a:spcPts val="0"/>
              </a:spcAft>
              <a:buClr>
                <a:srgbClr val="660000"/>
              </a:buClr>
              <a:buSzPts val="1300"/>
              <a:buFont typeface="Roboto Mono Medium"/>
              <a:buChar char="○"/>
            </a:pPr>
            <a:r>
              <a:rPr lang="en" sz="1300">
                <a:solidFill>
                  <a:srgbClr val="660000"/>
                </a:solidFill>
                <a:latin typeface="Roboto Mono Medium"/>
                <a:ea typeface="Roboto Mono Medium"/>
                <a:cs typeface="Roboto Mono Medium"/>
                <a:sym typeface="Roboto Mono Medium"/>
              </a:rPr>
              <a:t>Building has Rooms</a:t>
            </a:r>
            <a:endParaRPr sz="1300">
              <a:solidFill>
                <a:srgbClr val="660000"/>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457200" lvl="0" indent="-311150" algn="l" rtl="0">
              <a:lnSpc>
                <a:spcPct val="100000"/>
              </a:lnSpc>
              <a:spcBef>
                <a:spcPts val="0"/>
              </a:spcBef>
              <a:spcAft>
                <a:spcPts val="0"/>
              </a:spcAft>
              <a:buSzPts val="1300"/>
              <a:buFont typeface="Roboto Mono Medium"/>
              <a:buChar char="★"/>
            </a:pPr>
            <a:r>
              <a:rPr lang="en" sz="1300">
                <a:latin typeface="Roboto Mono Medium"/>
                <a:ea typeface="Roboto Mono Medium"/>
                <a:cs typeface="Roboto Mono Medium"/>
                <a:sym typeface="Roboto Mono Medium"/>
              </a:rPr>
              <a:t>In simple words we can say that,</a:t>
            </a:r>
            <a:r>
              <a:rPr lang="en" sz="1300">
                <a:solidFill>
                  <a:srgbClr val="FF00FF"/>
                </a:solidFill>
                <a:latin typeface="Roboto Mono Medium"/>
                <a:ea typeface="Roboto Mono Medium"/>
                <a:cs typeface="Roboto Mono Medium"/>
                <a:sym typeface="Roboto Mono Medium"/>
              </a:rPr>
              <a:t> class A</a:t>
            </a:r>
            <a:r>
              <a:rPr lang="en" sz="1300">
                <a:latin typeface="Roboto Mono Medium"/>
                <a:ea typeface="Roboto Mono Medium"/>
                <a:cs typeface="Roboto Mono Medium"/>
                <a:sym typeface="Roboto Mono Medium"/>
              </a:rPr>
              <a:t> holds </a:t>
            </a:r>
            <a:r>
              <a:rPr lang="en" sz="1300">
                <a:solidFill>
                  <a:srgbClr val="4A86E8"/>
                </a:solidFill>
                <a:latin typeface="Roboto Mono Medium"/>
                <a:ea typeface="Roboto Mono Medium"/>
                <a:cs typeface="Roboto Mono Medium"/>
                <a:sym typeface="Roboto Mono Medium"/>
              </a:rPr>
              <a:t>class B’s </a:t>
            </a:r>
            <a:r>
              <a:rPr lang="en" sz="1300">
                <a:latin typeface="Roboto Mono Medium"/>
                <a:ea typeface="Roboto Mono Medium"/>
                <a:cs typeface="Roboto Mono Medium"/>
                <a:sym typeface="Roboto Mono Medium"/>
              </a:rPr>
              <a:t>reference and can access methods of </a:t>
            </a:r>
            <a:r>
              <a:rPr lang="en" sz="1300">
                <a:solidFill>
                  <a:srgbClr val="980000"/>
                </a:solidFill>
                <a:latin typeface="Roboto Mono Medium"/>
                <a:ea typeface="Roboto Mono Medium"/>
                <a:cs typeface="Roboto Mono Medium"/>
                <a:sym typeface="Roboto Mono Medium"/>
              </a:rPr>
              <a:t>class B.</a:t>
            </a:r>
            <a:endParaRPr sz="1300">
              <a:solidFill>
                <a:srgbClr val="980000"/>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300">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sz="1300">
              <a:solidFill>
                <a:srgbClr val="374151"/>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xEl>
                                              <p:pRg st="0" end="0"/>
                                            </p:txEl>
                                          </p:spTgt>
                                        </p:tgtEl>
                                        <p:attrNameLst>
                                          <p:attrName>style.visibility</p:attrName>
                                        </p:attrNameLst>
                                      </p:cBhvr>
                                      <p:to>
                                        <p:strVal val="visible"/>
                                      </p:to>
                                    </p:set>
                                    <p:animEffect transition="in" filter="fade">
                                      <p:cBhvr>
                                        <p:cTn id="7" dur="1000"/>
                                        <p:tgtEl>
                                          <p:spTgt spid="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3">
                                            <p:txEl>
                                              <p:pRg st="1" end="1"/>
                                            </p:txEl>
                                          </p:spTgt>
                                        </p:tgtEl>
                                        <p:attrNameLst>
                                          <p:attrName>style.visibility</p:attrName>
                                        </p:attrNameLst>
                                      </p:cBhvr>
                                      <p:to>
                                        <p:strVal val="visible"/>
                                      </p:to>
                                    </p:set>
                                    <p:animEffect transition="in" filter="fade">
                                      <p:cBhvr>
                                        <p:cTn id="12" dur="1000"/>
                                        <p:tgtEl>
                                          <p:spTgt spid="1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3">
                                            <p:txEl>
                                              <p:pRg st="2" end="2"/>
                                            </p:txEl>
                                          </p:spTgt>
                                        </p:tgtEl>
                                        <p:attrNameLst>
                                          <p:attrName>style.visibility</p:attrName>
                                        </p:attrNameLst>
                                      </p:cBhvr>
                                      <p:to>
                                        <p:strVal val="visible"/>
                                      </p:to>
                                    </p:set>
                                    <p:animEffect transition="in" filter="fade">
                                      <p:cBhvr>
                                        <p:cTn id="17" dur="1000"/>
                                        <p:tgtEl>
                                          <p:spTgt spid="1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3">
                                            <p:txEl>
                                              <p:pRg st="3" end="3"/>
                                            </p:txEl>
                                          </p:spTgt>
                                        </p:tgtEl>
                                        <p:attrNameLst>
                                          <p:attrName>style.visibility</p:attrName>
                                        </p:attrNameLst>
                                      </p:cBhvr>
                                      <p:to>
                                        <p:strVal val="visible"/>
                                      </p:to>
                                    </p:set>
                                    <p:animEffect transition="in" filter="fade">
                                      <p:cBhvr>
                                        <p:cTn id="22" dur="1000"/>
                                        <p:tgtEl>
                                          <p:spTgt spid="1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03">
                                            <p:txEl>
                                              <p:pRg st="4" end="4"/>
                                            </p:txEl>
                                          </p:spTgt>
                                        </p:tgtEl>
                                        <p:attrNameLst>
                                          <p:attrName>style.visibility</p:attrName>
                                        </p:attrNameLst>
                                      </p:cBhvr>
                                      <p:to>
                                        <p:strVal val="visible"/>
                                      </p:to>
                                    </p:set>
                                    <p:animEffect transition="in" filter="fade">
                                      <p:cBhvr>
                                        <p:cTn id="27" dur="1000"/>
                                        <p:tgtEl>
                                          <p:spTgt spid="16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03">
                                            <p:txEl>
                                              <p:pRg st="5" end="5"/>
                                            </p:txEl>
                                          </p:spTgt>
                                        </p:tgtEl>
                                        <p:attrNameLst>
                                          <p:attrName>style.visibility</p:attrName>
                                        </p:attrNameLst>
                                      </p:cBhvr>
                                      <p:to>
                                        <p:strVal val="visible"/>
                                      </p:to>
                                    </p:set>
                                    <p:animEffect transition="in" filter="fade">
                                      <p:cBhvr>
                                        <p:cTn id="32" dur="1000"/>
                                        <p:tgtEl>
                                          <p:spTgt spid="16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03">
                                            <p:txEl>
                                              <p:pRg st="6" end="6"/>
                                            </p:txEl>
                                          </p:spTgt>
                                        </p:tgtEl>
                                        <p:attrNameLst>
                                          <p:attrName>style.visibility</p:attrName>
                                        </p:attrNameLst>
                                      </p:cBhvr>
                                      <p:to>
                                        <p:strVal val="visible"/>
                                      </p:to>
                                    </p:set>
                                    <p:animEffect transition="in" filter="fade">
                                      <p:cBhvr>
                                        <p:cTn id="37" dur="1000"/>
                                        <p:tgtEl>
                                          <p:spTgt spid="16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03">
                                            <p:txEl>
                                              <p:pRg st="7" end="7"/>
                                            </p:txEl>
                                          </p:spTgt>
                                        </p:tgtEl>
                                        <p:attrNameLst>
                                          <p:attrName>style.visibility</p:attrName>
                                        </p:attrNameLst>
                                      </p:cBhvr>
                                      <p:to>
                                        <p:strVal val="visible"/>
                                      </p:to>
                                    </p:set>
                                    <p:animEffect transition="in" filter="fade">
                                      <p:cBhvr>
                                        <p:cTn id="42" dur="1000"/>
                                        <p:tgtEl>
                                          <p:spTgt spid="16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03">
                                            <p:txEl>
                                              <p:pRg st="8" end="8"/>
                                            </p:txEl>
                                          </p:spTgt>
                                        </p:tgtEl>
                                        <p:attrNameLst>
                                          <p:attrName>style.visibility</p:attrName>
                                        </p:attrNameLst>
                                      </p:cBhvr>
                                      <p:to>
                                        <p:strVal val="visible"/>
                                      </p:to>
                                    </p:set>
                                    <p:animEffect transition="in" filter="fade">
                                      <p:cBhvr>
                                        <p:cTn id="47" dur="1000"/>
                                        <p:tgtEl>
                                          <p:spTgt spid="16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03">
                                            <p:txEl>
                                              <p:pRg st="9" end="9"/>
                                            </p:txEl>
                                          </p:spTgt>
                                        </p:tgtEl>
                                        <p:attrNameLst>
                                          <p:attrName>style.visibility</p:attrName>
                                        </p:attrNameLst>
                                      </p:cBhvr>
                                      <p:to>
                                        <p:strVal val="visible"/>
                                      </p:to>
                                    </p:set>
                                    <p:animEffect transition="in" filter="fade">
                                      <p:cBhvr>
                                        <p:cTn id="52" dur="1000"/>
                                        <p:tgtEl>
                                          <p:spTgt spid="160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03">
                                            <p:txEl>
                                              <p:pRg st="10" end="10"/>
                                            </p:txEl>
                                          </p:spTgt>
                                        </p:tgtEl>
                                        <p:attrNameLst>
                                          <p:attrName>style.visibility</p:attrName>
                                        </p:attrNameLst>
                                      </p:cBhvr>
                                      <p:to>
                                        <p:strVal val="visible"/>
                                      </p:to>
                                    </p:set>
                                    <p:animEffect transition="in" filter="fade">
                                      <p:cBhvr>
                                        <p:cTn id="57" dur="1000"/>
                                        <p:tgtEl>
                                          <p:spTgt spid="160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03">
                                            <p:txEl>
                                              <p:pRg st="11" end="11"/>
                                            </p:txEl>
                                          </p:spTgt>
                                        </p:tgtEl>
                                        <p:attrNameLst>
                                          <p:attrName>style.visibility</p:attrName>
                                        </p:attrNameLst>
                                      </p:cBhvr>
                                      <p:to>
                                        <p:strVal val="visible"/>
                                      </p:to>
                                    </p:set>
                                    <p:animEffect transition="in" filter="fade">
                                      <p:cBhvr>
                                        <p:cTn id="62" dur="1000"/>
                                        <p:tgtEl>
                                          <p:spTgt spid="160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03">
                                            <p:txEl>
                                              <p:pRg st="12" end="12"/>
                                            </p:txEl>
                                          </p:spTgt>
                                        </p:tgtEl>
                                        <p:attrNameLst>
                                          <p:attrName>style.visibility</p:attrName>
                                        </p:attrNameLst>
                                      </p:cBhvr>
                                      <p:to>
                                        <p:strVal val="visible"/>
                                      </p:to>
                                    </p:set>
                                    <p:animEffect transition="in" filter="fade">
                                      <p:cBhvr>
                                        <p:cTn id="67" dur="1000"/>
                                        <p:tgtEl>
                                          <p:spTgt spid="160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03">
                                            <p:txEl>
                                              <p:pRg st="13" end="13"/>
                                            </p:txEl>
                                          </p:spTgt>
                                        </p:tgtEl>
                                        <p:attrNameLst>
                                          <p:attrName>style.visibility</p:attrName>
                                        </p:attrNameLst>
                                      </p:cBhvr>
                                      <p:to>
                                        <p:strVal val="visible"/>
                                      </p:to>
                                    </p:set>
                                    <p:animEffect transition="in" filter="fade">
                                      <p:cBhvr>
                                        <p:cTn id="72" dur="1000"/>
                                        <p:tgtEl>
                                          <p:spTgt spid="16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99"/>
          <p:cNvSpPr txBox="1">
            <a:spLocks noGrp="1"/>
          </p:cNvSpPr>
          <p:nvPr>
            <p:ph type="title" idx="4294967295"/>
          </p:nvPr>
        </p:nvSpPr>
        <p:spPr>
          <a:xfrm>
            <a:off x="2656925" y="416350"/>
            <a:ext cx="3721500" cy="76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b="0">
                <a:solidFill>
                  <a:srgbClr val="FF0000"/>
                </a:solidFill>
              </a:rPr>
              <a:t>Types Of Association</a:t>
            </a:r>
            <a:endParaRPr sz="3000" b="0">
              <a:solidFill>
                <a:srgbClr val="FF0000"/>
              </a:solidFill>
            </a:endParaRPr>
          </a:p>
        </p:txBody>
      </p:sp>
      <p:pic>
        <p:nvPicPr>
          <p:cNvPr id="1609" name="Google Shape;1609;p199"/>
          <p:cNvPicPr preferRelativeResize="0"/>
          <p:nvPr/>
        </p:nvPicPr>
        <p:blipFill>
          <a:blip r:embed="rId3">
            <a:alphaModFix/>
          </a:blip>
          <a:stretch>
            <a:fillRect/>
          </a:stretch>
        </p:blipFill>
        <p:spPr>
          <a:xfrm>
            <a:off x="2272327" y="1441850"/>
            <a:ext cx="4207149" cy="28839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9"/>
                                        </p:tgtEl>
                                        <p:attrNameLst>
                                          <p:attrName>style.visibility</p:attrName>
                                        </p:attrNameLst>
                                      </p:cBhvr>
                                      <p:to>
                                        <p:strVal val="visible"/>
                                      </p:to>
                                    </p:set>
                                    <p:animEffect transition="in" filter="fade">
                                      <p:cBhvr>
                                        <p:cTn id="7" dur="1000"/>
                                        <p:tgtEl>
                                          <p:spTgt spid="1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200"/>
          <p:cNvSpPr txBox="1">
            <a:spLocks noGrp="1"/>
          </p:cNvSpPr>
          <p:nvPr>
            <p:ph type="title"/>
          </p:nvPr>
        </p:nvSpPr>
        <p:spPr>
          <a:xfrm>
            <a:off x="1404750" y="17195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3000">
                <a:solidFill>
                  <a:srgbClr val="FF0000"/>
                </a:solidFill>
              </a:rPr>
              <a:t>Aggregation</a:t>
            </a:r>
            <a:endParaRPr sz="3000">
              <a:solidFill>
                <a:srgbClr val="FF0000"/>
              </a:solidFill>
            </a:endParaRPr>
          </a:p>
        </p:txBody>
      </p:sp>
      <p:sp>
        <p:nvSpPr>
          <p:cNvPr id="1615" name="Google Shape;1615;p200"/>
          <p:cNvSpPr txBox="1"/>
          <p:nvPr/>
        </p:nvSpPr>
        <p:spPr>
          <a:xfrm>
            <a:off x="1298375" y="1019700"/>
            <a:ext cx="7117500" cy="2555100"/>
          </a:xfrm>
          <a:prstGeom prst="rect">
            <a:avLst/>
          </a:prstGeom>
          <a:noFill/>
          <a:ln w="9525" cap="flat" cmpd="sng">
            <a:solidFill>
              <a:srgbClr val="2B2B2B"/>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lnSpc>
                <a:spcPct val="100000"/>
              </a:lnSpc>
              <a:spcBef>
                <a:spcPts val="0"/>
              </a:spcBef>
              <a:spcAft>
                <a:spcPts val="0"/>
              </a:spcAft>
              <a:buClr>
                <a:srgbClr val="333333"/>
              </a:buClr>
              <a:buSzPts val="1400"/>
              <a:buFont typeface="Roboto Mono Medium"/>
              <a:buChar char="★"/>
            </a:pPr>
            <a:r>
              <a:rPr lang="en">
                <a:solidFill>
                  <a:srgbClr val="FF0000"/>
                </a:solidFill>
                <a:latin typeface="Roboto Mono Medium"/>
                <a:ea typeface="Roboto Mono Medium"/>
                <a:cs typeface="Roboto Mono Medium"/>
                <a:sym typeface="Roboto Mono Medium"/>
              </a:rPr>
              <a:t>Aggregation </a:t>
            </a:r>
            <a:r>
              <a:rPr lang="en">
                <a:solidFill>
                  <a:srgbClr val="333333"/>
                </a:solidFill>
                <a:latin typeface="Roboto Mono Medium"/>
                <a:ea typeface="Roboto Mono Medium"/>
                <a:cs typeface="Roboto Mono Medium"/>
                <a:sym typeface="Roboto Mono Medium"/>
              </a:rPr>
              <a:t>is often </a:t>
            </a:r>
            <a:r>
              <a:rPr lang="en">
                <a:solidFill>
                  <a:srgbClr val="9900FF"/>
                </a:solidFill>
                <a:latin typeface="Roboto Mono Medium"/>
                <a:ea typeface="Roboto Mono Medium"/>
                <a:cs typeface="Roboto Mono Medium"/>
                <a:sym typeface="Roboto Mono Medium"/>
              </a:rPr>
              <a:t>represented </a:t>
            </a:r>
            <a:r>
              <a:rPr lang="en">
                <a:solidFill>
                  <a:srgbClr val="333333"/>
                </a:solidFill>
                <a:latin typeface="Roboto Mono Medium"/>
                <a:ea typeface="Roboto Mono Medium"/>
                <a:cs typeface="Roboto Mono Medium"/>
                <a:sym typeface="Roboto Mono Medium"/>
              </a:rPr>
              <a:t>using a </a:t>
            </a:r>
            <a:r>
              <a:rPr lang="en">
                <a:solidFill>
                  <a:srgbClr val="B75640"/>
                </a:solidFill>
                <a:latin typeface="Roboto Mono Medium"/>
                <a:ea typeface="Roboto Mono Medium"/>
                <a:cs typeface="Roboto Mono Medium"/>
                <a:sym typeface="Roboto Mono Medium"/>
              </a:rPr>
              <a:t>"has-a" </a:t>
            </a:r>
            <a:r>
              <a:rPr lang="en">
                <a:solidFill>
                  <a:srgbClr val="333333"/>
                </a:solidFill>
                <a:latin typeface="Roboto Mono Medium"/>
                <a:ea typeface="Roboto Mono Medium"/>
                <a:cs typeface="Roboto Mono Medium"/>
                <a:sym typeface="Roboto Mono Medium"/>
              </a:rPr>
              <a:t>relationship. </a:t>
            </a:r>
            <a:endParaRPr>
              <a:solidFill>
                <a:srgbClr val="333333"/>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a:solidFill>
                <a:srgbClr val="333333"/>
              </a:solidFill>
              <a:latin typeface="Roboto Mono Medium"/>
              <a:ea typeface="Roboto Mono Medium"/>
              <a:cs typeface="Roboto Mono Medium"/>
              <a:sym typeface="Roboto Mono Medium"/>
            </a:endParaRPr>
          </a:p>
          <a:p>
            <a:pPr marL="457200" lvl="0" indent="-317500" algn="l" rtl="0">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For example, a car object</a:t>
            </a:r>
            <a:r>
              <a:rPr lang="en">
                <a:solidFill>
                  <a:srgbClr val="FF4000"/>
                </a:solidFill>
                <a:latin typeface="Roboto Mono Medium"/>
                <a:ea typeface="Roboto Mono Medium"/>
                <a:cs typeface="Roboto Mono Medium"/>
                <a:sym typeface="Roboto Mono Medium"/>
              </a:rPr>
              <a:t> </a:t>
            </a:r>
            <a:r>
              <a:rPr lang="en">
                <a:solidFill>
                  <a:srgbClr val="D16349"/>
                </a:solidFill>
                <a:latin typeface="Roboto Mono Medium"/>
                <a:ea typeface="Roboto Mono Medium"/>
                <a:cs typeface="Roboto Mono Medium"/>
                <a:sym typeface="Roboto Mono Medium"/>
              </a:rPr>
              <a:t>"has-a"</a:t>
            </a:r>
            <a:r>
              <a:rPr lang="en">
                <a:solidFill>
                  <a:srgbClr val="9876AA"/>
                </a:solidFill>
                <a:latin typeface="Roboto Mono Medium"/>
                <a:ea typeface="Roboto Mono Medium"/>
                <a:cs typeface="Roboto Mono Medium"/>
                <a:sym typeface="Roboto Mono Medium"/>
              </a:rPr>
              <a:t> </a:t>
            </a:r>
            <a:r>
              <a:rPr lang="en">
                <a:solidFill>
                  <a:srgbClr val="333333"/>
                </a:solidFill>
                <a:latin typeface="Roboto Mono Medium"/>
                <a:ea typeface="Roboto Mono Medium"/>
                <a:cs typeface="Roboto Mono Medium"/>
                <a:sym typeface="Roboto Mono Medium"/>
              </a:rPr>
              <a:t>music player object.</a:t>
            </a:r>
            <a:endParaRPr>
              <a:solidFill>
                <a:srgbClr val="333333"/>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a:solidFill>
                <a:srgbClr val="333333"/>
              </a:solidFill>
              <a:latin typeface="Roboto Mono Medium"/>
              <a:ea typeface="Roboto Mono Medium"/>
              <a:cs typeface="Roboto Mono Medium"/>
              <a:sym typeface="Roboto Mono Medium"/>
            </a:endParaRPr>
          </a:p>
          <a:p>
            <a:pPr marL="457200" lvl="0" indent="-317500" algn="l" rtl="0">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Similarly, a computer object </a:t>
            </a:r>
            <a:r>
              <a:rPr lang="en">
                <a:solidFill>
                  <a:srgbClr val="D16349"/>
                </a:solidFill>
                <a:latin typeface="Roboto Mono Medium"/>
                <a:ea typeface="Roboto Mono Medium"/>
                <a:cs typeface="Roboto Mono Medium"/>
                <a:sym typeface="Roboto Mono Medium"/>
              </a:rPr>
              <a:t>"has-a"</a:t>
            </a:r>
            <a:r>
              <a:rPr lang="en">
                <a:solidFill>
                  <a:srgbClr val="FF4000"/>
                </a:solidFill>
                <a:latin typeface="Roboto Mono Medium"/>
                <a:ea typeface="Roboto Mono Medium"/>
                <a:cs typeface="Roboto Mono Medium"/>
                <a:sym typeface="Roboto Mono Medium"/>
              </a:rPr>
              <a:t> </a:t>
            </a:r>
            <a:r>
              <a:rPr lang="en">
                <a:solidFill>
                  <a:srgbClr val="333333"/>
                </a:solidFill>
                <a:latin typeface="Roboto Mono Medium"/>
                <a:ea typeface="Roboto Mono Medium"/>
                <a:cs typeface="Roboto Mono Medium"/>
                <a:sym typeface="Roboto Mono Medium"/>
              </a:rPr>
              <a:t>hard drive object and so on. </a:t>
            </a:r>
            <a:endParaRPr>
              <a:solidFill>
                <a:srgbClr val="333333"/>
              </a:solidFill>
              <a:latin typeface="Roboto Mono Medium"/>
              <a:ea typeface="Roboto Mono Medium"/>
              <a:cs typeface="Roboto Mono Medium"/>
              <a:sym typeface="Roboto Mono Medium"/>
            </a:endParaRPr>
          </a:p>
          <a:p>
            <a:pPr marL="0" lvl="0" indent="0" algn="l" rtl="0">
              <a:lnSpc>
                <a:spcPct val="100000"/>
              </a:lnSpc>
              <a:spcBef>
                <a:spcPts val="0"/>
              </a:spcBef>
              <a:spcAft>
                <a:spcPts val="0"/>
              </a:spcAft>
              <a:buNone/>
            </a:pPr>
            <a:endParaRPr>
              <a:solidFill>
                <a:srgbClr val="333333"/>
              </a:solidFill>
              <a:latin typeface="Roboto Mono Medium"/>
              <a:ea typeface="Roboto Mono Medium"/>
              <a:cs typeface="Roboto Mono Medium"/>
              <a:sym typeface="Roboto Mono Medium"/>
            </a:endParaRPr>
          </a:p>
          <a:p>
            <a:pPr marL="457200" lvl="0" indent="0" algn="l" rtl="0">
              <a:lnSpc>
                <a:spcPct val="100000"/>
              </a:lnSpc>
              <a:spcBef>
                <a:spcPts val="0"/>
              </a:spcBef>
              <a:spcAft>
                <a:spcPts val="0"/>
              </a:spcAft>
              <a:buNone/>
            </a:pPr>
            <a:endParaRPr>
              <a:solidFill>
                <a:srgbClr val="333333"/>
              </a:solidFill>
              <a:latin typeface="Roboto Mono Medium"/>
              <a:ea typeface="Roboto Mono Medium"/>
              <a:cs typeface="Roboto Mono Medium"/>
              <a:sym typeface="Roboto Mono Medium"/>
            </a:endParaRPr>
          </a:p>
          <a:p>
            <a:pPr marL="457200" lvl="0" indent="-317500" algn="l" rtl="0">
              <a:lnSpc>
                <a:spcPct val="100000"/>
              </a:lnSpc>
              <a:spcBef>
                <a:spcPts val="0"/>
              </a:spcBef>
              <a:spcAft>
                <a:spcPts val="0"/>
              </a:spcAft>
              <a:buClr>
                <a:srgbClr val="333333"/>
              </a:buClr>
              <a:buSzPts val="1400"/>
              <a:buFont typeface="Roboto Mono Medium"/>
              <a:buChar char="★"/>
            </a:pPr>
            <a:r>
              <a:rPr lang="en">
                <a:solidFill>
                  <a:srgbClr val="333333"/>
                </a:solidFill>
                <a:latin typeface="Roboto Mono Medium"/>
                <a:ea typeface="Roboto Mono Medium"/>
                <a:cs typeface="Roboto Mono Medium"/>
                <a:sym typeface="Roboto Mono Medium"/>
              </a:rPr>
              <a:t>In </a:t>
            </a:r>
            <a:r>
              <a:rPr lang="en">
                <a:solidFill>
                  <a:srgbClr val="FF0000"/>
                </a:solidFill>
                <a:latin typeface="Roboto Mono Medium"/>
                <a:ea typeface="Roboto Mono Medium"/>
                <a:cs typeface="Roboto Mono Medium"/>
                <a:sym typeface="Roboto Mono Medium"/>
              </a:rPr>
              <a:t>aggregation</a:t>
            </a:r>
            <a:r>
              <a:rPr lang="en">
                <a:solidFill>
                  <a:srgbClr val="333333"/>
                </a:solidFill>
                <a:latin typeface="Roboto Mono Medium"/>
                <a:ea typeface="Roboto Mono Medium"/>
                <a:cs typeface="Roboto Mono Medium"/>
                <a:sym typeface="Roboto Mono Medium"/>
              </a:rPr>
              <a:t>, the component object can exist </a:t>
            </a:r>
            <a:r>
              <a:rPr lang="en">
                <a:solidFill>
                  <a:srgbClr val="00C3B1"/>
                </a:solidFill>
                <a:latin typeface="Roboto Mono Medium"/>
                <a:ea typeface="Roboto Mono Medium"/>
                <a:cs typeface="Roboto Mono Medium"/>
                <a:sym typeface="Roboto Mono Medium"/>
              </a:rPr>
              <a:t>independently </a:t>
            </a:r>
            <a:r>
              <a:rPr lang="en">
                <a:solidFill>
                  <a:srgbClr val="333333"/>
                </a:solidFill>
                <a:latin typeface="Roboto Mono Medium"/>
                <a:ea typeface="Roboto Mono Medium"/>
                <a:cs typeface="Roboto Mono Medium"/>
                <a:sym typeface="Roboto Mono Medium"/>
              </a:rPr>
              <a:t>of the </a:t>
            </a:r>
            <a:r>
              <a:rPr lang="en">
                <a:solidFill>
                  <a:srgbClr val="FF00FF"/>
                </a:solidFill>
                <a:latin typeface="Roboto Mono Medium"/>
                <a:ea typeface="Roboto Mono Medium"/>
                <a:cs typeface="Roboto Mono Medium"/>
                <a:sym typeface="Roboto Mono Medium"/>
              </a:rPr>
              <a:t>container object.</a:t>
            </a:r>
            <a:endParaRPr>
              <a:solidFill>
                <a:srgbClr val="FF00FF"/>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5">
                                            <p:txEl>
                                              <p:pRg st="0" end="0"/>
                                            </p:txEl>
                                          </p:spTgt>
                                        </p:tgtEl>
                                        <p:attrNameLst>
                                          <p:attrName>style.visibility</p:attrName>
                                        </p:attrNameLst>
                                      </p:cBhvr>
                                      <p:to>
                                        <p:strVal val="visible"/>
                                      </p:to>
                                    </p:set>
                                    <p:animEffect transition="in" filter="fade">
                                      <p:cBhvr>
                                        <p:cTn id="7" dur="1000"/>
                                        <p:tgtEl>
                                          <p:spTgt spid="16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5">
                                            <p:txEl>
                                              <p:pRg st="1" end="1"/>
                                            </p:txEl>
                                          </p:spTgt>
                                        </p:tgtEl>
                                        <p:attrNameLst>
                                          <p:attrName>style.visibility</p:attrName>
                                        </p:attrNameLst>
                                      </p:cBhvr>
                                      <p:to>
                                        <p:strVal val="visible"/>
                                      </p:to>
                                    </p:set>
                                    <p:animEffect transition="in" filter="fade">
                                      <p:cBhvr>
                                        <p:cTn id="12" dur="1000"/>
                                        <p:tgtEl>
                                          <p:spTgt spid="16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5">
                                            <p:txEl>
                                              <p:pRg st="2" end="2"/>
                                            </p:txEl>
                                          </p:spTgt>
                                        </p:tgtEl>
                                        <p:attrNameLst>
                                          <p:attrName>style.visibility</p:attrName>
                                        </p:attrNameLst>
                                      </p:cBhvr>
                                      <p:to>
                                        <p:strVal val="visible"/>
                                      </p:to>
                                    </p:set>
                                    <p:animEffect transition="in" filter="fade">
                                      <p:cBhvr>
                                        <p:cTn id="17" dur="1000"/>
                                        <p:tgtEl>
                                          <p:spTgt spid="16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5">
                                            <p:txEl>
                                              <p:pRg st="3" end="3"/>
                                            </p:txEl>
                                          </p:spTgt>
                                        </p:tgtEl>
                                        <p:attrNameLst>
                                          <p:attrName>style.visibility</p:attrName>
                                        </p:attrNameLst>
                                      </p:cBhvr>
                                      <p:to>
                                        <p:strVal val="visible"/>
                                      </p:to>
                                    </p:set>
                                    <p:animEffect transition="in" filter="fade">
                                      <p:cBhvr>
                                        <p:cTn id="22" dur="1000"/>
                                        <p:tgtEl>
                                          <p:spTgt spid="16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5">
                                            <p:txEl>
                                              <p:pRg st="4" end="4"/>
                                            </p:txEl>
                                          </p:spTgt>
                                        </p:tgtEl>
                                        <p:attrNameLst>
                                          <p:attrName>style.visibility</p:attrName>
                                        </p:attrNameLst>
                                      </p:cBhvr>
                                      <p:to>
                                        <p:strVal val="visible"/>
                                      </p:to>
                                    </p:set>
                                    <p:animEffect transition="in" filter="fade">
                                      <p:cBhvr>
                                        <p:cTn id="27" dur="1000"/>
                                        <p:tgtEl>
                                          <p:spTgt spid="16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5">
                                            <p:txEl>
                                              <p:pRg st="5" end="5"/>
                                            </p:txEl>
                                          </p:spTgt>
                                        </p:tgtEl>
                                        <p:attrNameLst>
                                          <p:attrName>style.visibility</p:attrName>
                                        </p:attrNameLst>
                                      </p:cBhvr>
                                      <p:to>
                                        <p:strVal val="visible"/>
                                      </p:to>
                                    </p:set>
                                    <p:animEffect transition="in" filter="fade">
                                      <p:cBhvr>
                                        <p:cTn id="32" dur="1000"/>
                                        <p:tgtEl>
                                          <p:spTgt spid="16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5">
                                            <p:txEl>
                                              <p:pRg st="6" end="6"/>
                                            </p:txEl>
                                          </p:spTgt>
                                        </p:tgtEl>
                                        <p:attrNameLst>
                                          <p:attrName>style.visibility</p:attrName>
                                        </p:attrNameLst>
                                      </p:cBhvr>
                                      <p:to>
                                        <p:strVal val="visible"/>
                                      </p:to>
                                    </p:set>
                                    <p:animEffect transition="in" filter="fade">
                                      <p:cBhvr>
                                        <p:cTn id="37" dur="1000"/>
                                        <p:tgtEl>
                                          <p:spTgt spid="16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5">
                                            <p:txEl>
                                              <p:pRg st="7" end="7"/>
                                            </p:txEl>
                                          </p:spTgt>
                                        </p:tgtEl>
                                        <p:attrNameLst>
                                          <p:attrName>style.visibility</p:attrName>
                                        </p:attrNameLst>
                                      </p:cBhvr>
                                      <p:to>
                                        <p:strVal val="visible"/>
                                      </p:to>
                                    </p:set>
                                    <p:animEffect transition="in" filter="fade">
                                      <p:cBhvr>
                                        <p:cTn id="42" dur="1000"/>
                                        <p:tgtEl>
                                          <p:spTgt spid="16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pic>
        <p:nvPicPr>
          <p:cNvPr id="1620" name="Google Shape;1620;p201"/>
          <p:cNvPicPr preferRelativeResize="0"/>
          <p:nvPr/>
        </p:nvPicPr>
        <p:blipFill>
          <a:blip r:embed="rId3">
            <a:alphaModFix/>
          </a:blip>
          <a:stretch>
            <a:fillRect/>
          </a:stretch>
        </p:blipFill>
        <p:spPr>
          <a:xfrm rot="-2">
            <a:off x="3007100" y="401626"/>
            <a:ext cx="3366051" cy="1047449"/>
          </a:xfrm>
          <a:prstGeom prst="rect">
            <a:avLst/>
          </a:prstGeom>
          <a:noFill/>
          <a:ln>
            <a:noFill/>
          </a:ln>
          <a:effectLst>
            <a:outerShdw blurRad="57150" dist="19050" dir="5400000" algn="bl" rotWithShape="0">
              <a:srgbClr val="000000">
                <a:alpha val="50000"/>
              </a:srgbClr>
            </a:outerShdw>
          </a:effectLst>
        </p:spPr>
      </p:pic>
      <p:grpSp>
        <p:nvGrpSpPr>
          <p:cNvPr id="1621" name="Google Shape;1621;p201"/>
          <p:cNvGrpSpPr/>
          <p:nvPr/>
        </p:nvGrpSpPr>
        <p:grpSpPr>
          <a:xfrm rot="913793">
            <a:off x="5731012" y="1013045"/>
            <a:ext cx="272896" cy="434101"/>
            <a:chOff x="1312450" y="4093350"/>
            <a:chExt cx="685350" cy="1090200"/>
          </a:xfrm>
        </p:grpSpPr>
        <p:sp>
          <p:nvSpPr>
            <p:cNvPr id="1622" name="Google Shape;1622;p201"/>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1"/>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01"/>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01"/>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201"/>
          <p:cNvSpPr txBox="1">
            <a:spLocks noGrp="1"/>
          </p:cNvSpPr>
          <p:nvPr>
            <p:ph type="title"/>
          </p:nvPr>
        </p:nvSpPr>
        <p:spPr>
          <a:xfrm>
            <a:off x="3199575" y="477825"/>
            <a:ext cx="2856600" cy="1047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
        <p:nvSpPr>
          <p:cNvPr id="1627" name="Google Shape;1627;p201"/>
          <p:cNvSpPr txBox="1">
            <a:spLocks noGrp="1"/>
          </p:cNvSpPr>
          <p:nvPr>
            <p:ph type="body" idx="1"/>
          </p:nvPr>
        </p:nvSpPr>
        <p:spPr>
          <a:xfrm>
            <a:off x="1910450" y="1598625"/>
            <a:ext cx="5562000" cy="29772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rgbClr val="F9CB9C"/>
              </a:solidFill>
              <a:latin typeface="Consolas"/>
              <a:ea typeface="Consolas"/>
              <a:cs typeface="Consolas"/>
              <a:sym typeface="Consolas"/>
            </a:endParaRPr>
          </a:p>
          <a:p>
            <a:pPr marL="0" lvl="0" indent="0" algn="l" rtl="0">
              <a:spcBef>
                <a:spcPts val="0"/>
              </a:spcBef>
              <a:spcAft>
                <a:spcPts val="0"/>
              </a:spcAft>
              <a:buNone/>
            </a:pPr>
            <a:r>
              <a:rPr lang="en" sz="1600">
                <a:solidFill>
                  <a:srgbClr val="A4C2F4"/>
                </a:solidFill>
                <a:latin typeface="Consolas"/>
                <a:ea typeface="Consolas"/>
                <a:cs typeface="Consolas"/>
                <a:sym typeface="Consolas"/>
              </a:rPr>
              <a:t>class MusicPlayer {</a:t>
            </a:r>
            <a:endParaRPr sz="1600">
              <a:solidFill>
                <a:srgbClr val="A4C2F4"/>
              </a:solidFill>
              <a:latin typeface="Consolas"/>
              <a:ea typeface="Consolas"/>
              <a:cs typeface="Consolas"/>
              <a:sym typeface="Consolas"/>
            </a:endParaRPr>
          </a:p>
          <a:p>
            <a:pPr marL="0" lvl="0" indent="457200" algn="l" rtl="0">
              <a:spcBef>
                <a:spcPts val="0"/>
              </a:spcBef>
              <a:spcAft>
                <a:spcPts val="0"/>
              </a:spcAft>
              <a:buNone/>
            </a:pPr>
            <a:r>
              <a:rPr lang="en" sz="1500">
                <a:solidFill>
                  <a:srgbClr val="A4C2F4"/>
                </a:solidFill>
                <a:latin typeface="Consolas"/>
                <a:ea typeface="Consolas"/>
                <a:cs typeface="Consolas"/>
                <a:sym typeface="Consolas"/>
              </a:rPr>
              <a:t>public void start()</a:t>
            </a:r>
            <a:r>
              <a:rPr lang="en" sz="1600">
                <a:solidFill>
                  <a:srgbClr val="A4C2F4"/>
                </a:solidFill>
                <a:latin typeface="Consolas"/>
                <a:ea typeface="Consolas"/>
                <a:cs typeface="Consolas"/>
                <a:sym typeface="Consolas"/>
              </a:rPr>
              <a:t> {</a:t>
            </a:r>
            <a:endParaRPr sz="160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a:solidFill>
                  <a:srgbClr val="A4C2F4"/>
                </a:solidFill>
                <a:latin typeface="Consolas"/>
                <a:ea typeface="Consolas"/>
                <a:cs typeface="Consolas"/>
                <a:sym typeface="Consolas"/>
              </a:rPr>
              <a:t>//Some Code</a:t>
            </a:r>
            <a:endParaRPr sz="1600">
              <a:solidFill>
                <a:srgbClr val="A4C2F4"/>
              </a:solidFill>
              <a:latin typeface="Consolas"/>
              <a:ea typeface="Consolas"/>
              <a:cs typeface="Consolas"/>
              <a:sym typeface="Consolas"/>
            </a:endParaRPr>
          </a:p>
          <a:p>
            <a:pPr marL="0" lvl="0" indent="0" algn="l" rtl="0">
              <a:spcBef>
                <a:spcPts val="0"/>
              </a:spcBef>
              <a:spcAft>
                <a:spcPts val="0"/>
              </a:spcAft>
              <a:buNone/>
            </a:pPr>
            <a:r>
              <a:rPr lang="en" sz="1600">
                <a:solidFill>
                  <a:srgbClr val="A4C2F4"/>
                </a:solidFill>
                <a:latin typeface="Consolas"/>
                <a:ea typeface="Consolas"/>
                <a:cs typeface="Consolas"/>
                <a:sym typeface="Consolas"/>
              </a:rPr>
              <a:t>	}</a:t>
            </a:r>
            <a:endParaRPr sz="1600">
              <a:solidFill>
                <a:srgbClr val="A4C2F4"/>
              </a:solidFill>
              <a:latin typeface="Consolas"/>
              <a:ea typeface="Consolas"/>
              <a:cs typeface="Consolas"/>
              <a:sym typeface="Consolas"/>
            </a:endParaRPr>
          </a:p>
          <a:p>
            <a:pPr marL="0" lvl="0" indent="0" algn="l" rtl="0">
              <a:spcBef>
                <a:spcPts val="0"/>
              </a:spcBef>
              <a:spcAft>
                <a:spcPts val="0"/>
              </a:spcAft>
              <a:buNone/>
            </a:pPr>
            <a:r>
              <a:rPr lang="en" sz="1600">
                <a:solidFill>
                  <a:srgbClr val="A4C2F4"/>
                </a:solidFill>
                <a:latin typeface="Consolas"/>
                <a:ea typeface="Consolas"/>
                <a:cs typeface="Consolas"/>
                <a:sym typeface="Consolas"/>
              </a:rPr>
              <a:t>}</a:t>
            </a:r>
            <a:endParaRPr sz="1600">
              <a:solidFill>
                <a:srgbClr val="A4C2F4"/>
              </a:solidFill>
              <a:latin typeface="Consolas"/>
              <a:ea typeface="Consolas"/>
              <a:cs typeface="Consolas"/>
              <a:sym typeface="Consolas"/>
            </a:endParaRPr>
          </a:p>
          <a:p>
            <a:pPr marL="0" lvl="0" indent="0" algn="l" rtl="0">
              <a:spcBef>
                <a:spcPts val="0"/>
              </a:spcBef>
              <a:spcAft>
                <a:spcPts val="0"/>
              </a:spcAft>
              <a:buNone/>
            </a:pPr>
            <a:endParaRPr sz="16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9CB9C"/>
                </a:solidFill>
                <a:latin typeface="Consolas"/>
                <a:ea typeface="Consolas"/>
                <a:cs typeface="Consolas"/>
                <a:sym typeface="Consolas"/>
              </a:rPr>
              <a:t>class Car {</a:t>
            </a:r>
            <a:endParaRPr sz="1600">
              <a:solidFill>
                <a:srgbClr val="F9CB9C"/>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9CB9C"/>
                </a:solidFill>
                <a:latin typeface="Consolas"/>
                <a:ea typeface="Consolas"/>
                <a:cs typeface="Consolas"/>
                <a:sym typeface="Consolas"/>
              </a:rPr>
              <a:t>	private String name;</a:t>
            </a:r>
            <a:endParaRPr sz="1600">
              <a:solidFill>
                <a:srgbClr val="F9CB9C"/>
              </a:solidFill>
              <a:latin typeface="Consolas"/>
              <a:ea typeface="Consolas"/>
              <a:cs typeface="Consolas"/>
              <a:sym typeface="Consolas"/>
            </a:endParaRPr>
          </a:p>
          <a:p>
            <a:pPr marL="0" lvl="0" indent="457200" algn="l" rtl="0">
              <a:spcBef>
                <a:spcPts val="0"/>
              </a:spcBef>
              <a:spcAft>
                <a:spcPts val="0"/>
              </a:spcAft>
              <a:buNone/>
            </a:pPr>
            <a:r>
              <a:rPr lang="en" sz="1600">
                <a:solidFill>
                  <a:srgbClr val="9FC5E8"/>
                </a:solidFill>
                <a:latin typeface="Consolas"/>
                <a:ea typeface="Consolas"/>
                <a:cs typeface="Consolas"/>
                <a:sym typeface="Consolas"/>
              </a:rPr>
              <a:t>private MusicPlayer player;</a:t>
            </a:r>
            <a:endParaRPr sz="1600">
              <a:solidFill>
                <a:srgbClr val="9FC5E8"/>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9CB9C"/>
                </a:solidFill>
                <a:latin typeface="Consolas"/>
                <a:ea typeface="Consolas"/>
                <a:cs typeface="Consolas"/>
                <a:sym typeface="Consolas"/>
              </a:rPr>
              <a:t>}</a:t>
            </a:r>
            <a:endParaRPr sz="1600">
              <a:solidFill>
                <a:srgbClr val="F9CB9C"/>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7"/>
                                        </p:tgtEl>
                                        <p:attrNameLst>
                                          <p:attrName>style.visibility</p:attrName>
                                        </p:attrNameLst>
                                      </p:cBhvr>
                                      <p:to>
                                        <p:strVal val="visible"/>
                                      </p:to>
                                    </p:set>
                                    <p:animEffect transition="in" filter="fade">
                                      <p:cBhvr>
                                        <p:cTn id="7" dur="1000"/>
                                        <p:tgtEl>
                                          <p:spTgt spid="1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7"/>
          <p:cNvSpPr txBox="1">
            <a:spLocks noGrp="1"/>
          </p:cNvSpPr>
          <p:nvPr>
            <p:ph type="title" idx="4294967295"/>
          </p:nvPr>
        </p:nvSpPr>
        <p:spPr>
          <a:xfrm>
            <a:off x="1029927" y="378550"/>
            <a:ext cx="71031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B44141"/>
                </a:solidFill>
              </a:rPr>
              <a:t>Syntax of Object Oriented Programming </a:t>
            </a:r>
            <a:endParaRPr sz="1800">
              <a:solidFill>
                <a:srgbClr val="B44141"/>
              </a:solidFill>
            </a:endParaRPr>
          </a:p>
        </p:txBody>
      </p:sp>
      <p:sp>
        <p:nvSpPr>
          <p:cNvPr id="498" name="Google Shape;498;p67"/>
          <p:cNvSpPr txBox="1">
            <a:spLocks noGrp="1"/>
          </p:cNvSpPr>
          <p:nvPr>
            <p:ph type="body" idx="4294967295"/>
          </p:nvPr>
        </p:nvSpPr>
        <p:spPr>
          <a:xfrm>
            <a:off x="1310975" y="1249427"/>
            <a:ext cx="7024800" cy="3096300"/>
          </a:xfrm>
          <a:prstGeom prst="rect">
            <a:avLst/>
          </a:prstGeom>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000">
                <a:solidFill>
                  <a:schemeClr val="dk2"/>
                </a:solidFill>
              </a:rPr>
              <a:t>&lt;access modifier&gt; class </a:t>
            </a:r>
            <a:r>
              <a:rPr lang="en" sz="1000"/>
              <a:t>&lt;class Name&gt;</a:t>
            </a:r>
            <a:br>
              <a:rPr lang="en" sz="1000">
                <a:solidFill>
                  <a:schemeClr val="dk2"/>
                </a:solidFill>
              </a:rPr>
            </a:br>
            <a:br>
              <a:rPr lang="en" sz="1000">
                <a:solidFill>
                  <a:schemeClr val="dk2"/>
                </a:solidFill>
              </a:rPr>
            </a:br>
            <a:br>
              <a:rPr lang="en" sz="1000">
                <a:solidFill>
                  <a:schemeClr val="dk2"/>
                </a:solidFill>
              </a:rPr>
            </a:br>
            <a:r>
              <a:rPr lang="en" sz="1000">
                <a:solidFill>
                  <a:schemeClr val="dk2"/>
                </a:solidFill>
              </a:rPr>
              <a:t>{</a:t>
            </a:r>
            <a:endParaRPr sz="1000">
              <a:solidFill>
                <a:schemeClr val="dk2"/>
              </a:solidFill>
            </a:endParaRPr>
          </a:p>
          <a:p>
            <a:pPr marL="0" lvl="0" indent="0" algn="l" rtl="0">
              <a:lnSpc>
                <a:spcPct val="50000"/>
              </a:lnSpc>
              <a:spcBef>
                <a:spcPts val="0"/>
              </a:spcBef>
              <a:spcAft>
                <a:spcPts val="0"/>
              </a:spcAft>
              <a:buNone/>
            </a:pPr>
            <a:endParaRPr sz="1000">
              <a:solidFill>
                <a:schemeClr val="dk2"/>
              </a:solidFill>
            </a:endParaRPr>
          </a:p>
          <a:p>
            <a:pPr marL="0" lvl="0" indent="0" algn="l" rtl="0">
              <a:lnSpc>
                <a:spcPct val="50000"/>
              </a:lnSpc>
              <a:spcBef>
                <a:spcPts val="0"/>
              </a:spcBef>
              <a:spcAft>
                <a:spcPts val="0"/>
              </a:spcAft>
              <a:buNone/>
            </a:pPr>
            <a:endParaRPr sz="1000">
              <a:solidFill>
                <a:schemeClr val="dk2"/>
              </a:solidFill>
            </a:endParaRPr>
          </a:p>
          <a:p>
            <a:pPr marL="0" lvl="0" indent="0" algn="l" rtl="0">
              <a:lnSpc>
                <a:spcPct val="50000"/>
              </a:lnSpc>
              <a:spcBef>
                <a:spcPts val="0"/>
              </a:spcBef>
              <a:spcAft>
                <a:spcPts val="0"/>
              </a:spcAft>
              <a:buNone/>
            </a:pPr>
            <a:r>
              <a:rPr lang="en" sz="1000">
                <a:solidFill>
                  <a:schemeClr val="dk2"/>
                </a:solidFill>
              </a:rPr>
              <a:t>	</a:t>
            </a:r>
            <a:r>
              <a:rPr lang="en" sz="1000">
                <a:solidFill>
                  <a:srgbClr val="6AA84F"/>
                </a:solidFill>
              </a:rPr>
              <a:t>// Declaration of Data Types</a:t>
            </a:r>
            <a:endParaRPr sz="1000">
              <a:solidFill>
                <a:srgbClr val="6AA84F"/>
              </a:solidFill>
            </a:endParaRPr>
          </a:p>
          <a:p>
            <a:pPr marL="0" lvl="0" indent="0" algn="l" rtl="0">
              <a:lnSpc>
                <a:spcPct val="50000"/>
              </a:lnSpc>
              <a:spcBef>
                <a:spcPts val="0"/>
              </a:spcBef>
              <a:spcAft>
                <a:spcPts val="0"/>
              </a:spcAft>
              <a:buNone/>
            </a:pPr>
            <a:r>
              <a:rPr lang="en" sz="1000">
                <a:solidFill>
                  <a:schemeClr val="dk2"/>
                </a:solidFill>
              </a:rPr>
              <a:t>	</a:t>
            </a:r>
            <a:endParaRPr sz="1000">
              <a:solidFill>
                <a:schemeClr val="dk2"/>
              </a:solidFill>
            </a:endParaRPr>
          </a:p>
          <a:p>
            <a:pPr marL="0" lvl="0" indent="0" algn="l" rtl="0">
              <a:lnSpc>
                <a:spcPct val="50000"/>
              </a:lnSpc>
              <a:spcBef>
                <a:spcPts val="0"/>
              </a:spcBef>
              <a:spcAft>
                <a:spcPts val="0"/>
              </a:spcAft>
              <a:buNone/>
            </a:pPr>
            <a:r>
              <a:rPr lang="en" sz="1000">
                <a:solidFill>
                  <a:schemeClr val="dk2"/>
                </a:solidFill>
              </a:rPr>
              <a:t>	</a:t>
            </a:r>
            <a:endParaRPr sz="1000">
              <a:solidFill>
                <a:schemeClr val="dk2"/>
              </a:solidFill>
            </a:endParaRPr>
          </a:p>
          <a:p>
            <a:pPr marL="0" lvl="0" indent="0" algn="l" rtl="0">
              <a:lnSpc>
                <a:spcPct val="50000"/>
              </a:lnSpc>
              <a:spcBef>
                <a:spcPts val="0"/>
              </a:spcBef>
              <a:spcAft>
                <a:spcPts val="0"/>
              </a:spcAft>
              <a:buNone/>
            </a:pPr>
            <a:r>
              <a:rPr lang="en" sz="1000">
                <a:solidFill>
                  <a:schemeClr val="dk2"/>
                </a:solidFill>
              </a:rPr>
              <a:t>	</a:t>
            </a:r>
            <a:r>
              <a:rPr lang="en" sz="1000"/>
              <a:t>&lt;access modifier&gt; &lt;data_Type&gt; &lt;variable_Name&gt;</a:t>
            </a:r>
            <a:r>
              <a:rPr lang="en" sz="1000">
                <a:solidFill>
                  <a:schemeClr val="dk2"/>
                </a:solidFill>
              </a:rPr>
              <a:t> = </a:t>
            </a:r>
            <a:r>
              <a:rPr lang="en" sz="1000">
                <a:solidFill>
                  <a:srgbClr val="3C78D8"/>
                </a:solidFill>
              </a:rPr>
              <a:t>value</a:t>
            </a:r>
            <a:r>
              <a:rPr lang="en" sz="1000">
                <a:solidFill>
                  <a:schemeClr val="dk2"/>
                </a:solidFill>
              </a:rPr>
              <a:t>;</a:t>
            </a:r>
            <a:endParaRPr sz="1000">
              <a:solidFill>
                <a:schemeClr val="dk2"/>
              </a:solidFill>
            </a:endParaRPr>
          </a:p>
          <a:p>
            <a:pPr marL="0" lvl="0" indent="0" algn="l" rtl="0">
              <a:lnSpc>
                <a:spcPct val="50000"/>
              </a:lnSpc>
              <a:spcBef>
                <a:spcPts val="0"/>
              </a:spcBef>
              <a:spcAft>
                <a:spcPts val="0"/>
              </a:spcAft>
              <a:buNone/>
            </a:pPr>
            <a:endParaRPr sz="1000">
              <a:solidFill>
                <a:schemeClr val="dk2"/>
              </a:solidFill>
            </a:endParaRPr>
          </a:p>
          <a:p>
            <a:pPr marL="0" lvl="0" indent="0" algn="l" rtl="0">
              <a:lnSpc>
                <a:spcPct val="50000"/>
              </a:lnSpc>
              <a:spcBef>
                <a:spcPts val="0"/>
              </a:spcBef>
              <a:spcAft>
                <a:spcPts val="0"/>
              </a:spcAft>
              <a:buNone/>
            </a:pPr>
            <a:endParaRPr sz="1000">
              <a:solidFill>
                <a:schemeClr val="dk2"/>
              </a:solidFill>
            </a:endParaRPr>
          </a:p>
          <a:p>
            <a:pPr marL="0" lvl="0" indent="0" algn="l" rtl="0">
              <a:lnSpc>
                <a:spcPct val="50000"/>
              </a:lnSpc>
              <a:spcBef>
                <a:spcPts val="0"/>
              </a:spcBef>
              <a:spcAft>
                <a:spcPts val="0"/>
              </a:spcAft>
              <a:buNone/>
            </a:pPr>
            <a:r>
              <a:rPr lang="en" sz="1000">
                <a:solidFill>
                  <a:schemeClr val="dk2"/>
                </a:solidFill>
              </a:rPr>
              <a:t>	</a:t>
            </a:r>
            <a:r>
              <a:rPr lang="en" sz="1000">
                <a:solidFill>
                  <a:srgbClr val="BF9000"/>
                </a:solidFill>
              </a:rPr>
              <a:t>...............    .........   ............   = .....;</a:t>
            </a:r>
            <a:endParaRPr sz="1000">
              <a:solidFill>
                <a:srgbClr val="BF9000"/>
              </a:solidFill>
            </a:endParaRPr>
          </a:p>
          <a:p>
            <a:pPr marL="0" lvl="0" indent="0" algn="l" rtl="0">
              <a:lnSpc>
                <a:spcPct val="50000"/>
              </a:lnSpc>
              <a:spcBef>
                <a:spcPts val="0"/>
              </a:spcBef>
              <a:spcAft>
                <a:spcPts val="0"/>
              </a:spcAft>
              <a:buNone/>
            </a:pPr>
            <a:endParaRPr sz="1000">
              <a:solidFill>
                <a:srgbClr val="BF9000"/>
              </a:solidFill>
            </a:endParaRPr>
          </a:p>
          <a:p>
            <a:pPr marL="0" lvl="0" indent="0" algn="l" rtl="0">
              <a:lnSpc>
                <a:spcPct val="50000"/>
              </a:lnSpc>
              <a:spcBef>
                <a:spcPts val="0"/>
              </a:spcBef>
              <a:spcAft>
                <a:spcPts val="0"/>
              </a:spcAft>
              <a:buNone/>
            </a:pPr>
            <a:endParaRPr sz="1000">
              <a:solidFill>
                <a:srgbClr val="BF9000"/>
              </a:solidFill>
            </a:endParaRPr>
          </a:p>
          <a:p>
            <a:pPr marL="0" lvl="0" indent="0" algn="l" rtl="0">
              <a:lnSpc>
                <a:spcPct val="50000"/>
              </a:lnSpc>
              <a:spcBef>
                <a:spcPts val="0"/>
              </a:spcBef>
              <a:spcAft>
                <a:spcPts val="0"/>
              </a:spcAft>
              <a:buNone/>
            </a:pPr>
            <a:r>
              <a:rPr lang="en" sz="1000">
                <a:solidFill>
                  <a:srgbClr val="BF9000"/>
                </a:solidFill>
              </a:rPr>
              <a:t>	...............    .........   ............   = .....;</a:t>
            </a:r>
            <a:endParaRPr sz="1000">
              <a:solidFill>
                <a:srgbClr val="BF9000"/>
              </a:solidFill>
            </a:endParaRPr>
          </a:p>
          <a:p>
            <a:pPr marL="0" lvl="0" indent="0" algn="l" rtl="0">
              <a:lnSpc>
                <a:spcPct val="115000"/>
              </a:lnSpc>
              <a:spcBef>
                <a:spcPts val="0"/>
              </a:spcBef>
              <a:spcAft>
                <a:spcPts val="0"/>
              </a:spcAft>
              <a:buNone/>
            </a:pPr>
            <a:endParaRPr sz="1000">
              <a:solidFill>
                <a:schemeClr val="dk2"/>
              </a:solidFill>
            </a:endParaRPr>
          </a:p>
          <a:p>
            <a:pPr marL="0" lvl="0" indent="0" algn="l" rtl="0">
              <a:lnSpc>
                <a:spcPct val="115000"/>
              </a:lnSpc>
              <a:spcBef>
                <a:spcPts val="0"/>
              </a:spcBef>
              <a:spcAft>
                <a:spcPts val="0"/>
              </a:spcAft>
              <a:buNone/>
            </a:pPr>
            <a:endParaRPr sz="1000">
              <a:solidFill>
                <a:schemeClr val="dk2"/>
              </a:solidFill>
            </a:endParaRPr>
          </a:p>
          <a:p>
            <a:pPr marL="0" lvl="0" indent="0" algn="l" rtl="0">
              <a:lnSpc>
                <a:spcPct val="150000"/>
              </a:lnSpc>
              <a:spcBef>
                <a:spcPts val="0"/>
              </a:spcBef>
              <a:spcAft>
                <a:spcPts val="0"/>
              </a:spcAft>
              <a:buNone/>
            </a:pPr>
            <a:r>
              <a:rPr lang="en" sz="1000">
                <a:solidFill>
                  <a:schemeClr val="dk2"/>
                </a:solidFill>
              </a:rPr>
              <a:t>	</a:t>
            </a:r>
            <a:r>
              <a:rPr lang="en" sz="1000">
                <a:solidFill>
                  <a:srgbClr val="6AA84F"/>
                </a:solidFill>
              </a:rPr>
              <a:t>// Declaration of Methods</a:t>
            </a:r>
            <a:endParaRPr sz="1000">
              <a:solidFill>
                <a:srgbClr val="6AA84F"/>
              </a:solidFill>
            </a:endParaRPr>
          </a:p>
          <a:p>
            <a:pPr marL="0" lvl="0" indent="457200" algn="l" rtl="0">
              <a:lnSpc>
                <a:spcPct val="170000"/>
              </a:lnSpc>
              <a:spcBef>
                <a:spcPts val="0"/>
              </a:spcBef>
              <a:spcAft>
                <a:spcPts val="0"/>
              </a:spcAft>
              <a:buNone/>
            </a:pPr>
            <a:r>
              <a:rPr lang="en" sz="1000"/>
              <a:t>&lt;access modifier&gt; &lt;return_Type&gt; &lt;method_Name&gt;</a:t>
            </a:r>
            <a:r>
              <a:rPr lang="en" sz="1000">
                <a:solidFill>
                  <a:schemeClr val="dk2"/>
                </a:solidFill>
              </a:rPr>
              <a:t>( </a:t>
            </a:r>
            <a:r>
              <a:rPr lang="en" sz="1000"/>
              <a:t>&lt;argument_dataType&gt;</a:t>
            </a:r>
            <a:r>
              <a:rPr lang="en" sz="1000">
                <a:solidFill>
                  <a:schemeClr val="dk2"/>
                </a:solidFill>
              </a:rPr>
              <a:t> </a:t>
            </a:r>
            <a:r>
              <a:rPr lang="en" sz="1000">
                <a:solidFill>
                  <a:srgbClr val="3C78D8"/>
                </a:solidFill>
              </a:rPr>
              <a:t>argument</a:t>
            </a:r>
            <a:r>
              <a:rPr lang="en" sz="1000">
                <a:solidFill>
                  <a:schemeClr val="dk2"/>
                </a:solidFill>
              </a:rPr>
              <a:t> )</a:t>
            </a:r>
            <a:endParaRPr sz="1000">
              <a:solidFill>
                <a:schemeClr val="dk2"/>
              </a:solidFill>
            </a:endParaRPr>
          </a:p>
          <a:p>
            <a:pPr marL="0" lvl="0" indent="457200" algn="l" rtl="0">
              <a:lnSpc>
                <a:spcPct val="170000"/>
              </a:lnSpc>
              <a:spcBef>
                <a:spcPts val="0"/>
              </a:spcBef>
              <a:spcAft>
                <a:spcPts val="0"/>
              </a:spcAft>
              <a:buNone/>
            </a:pPr>
            <a:r>
              <a:rPr lang="en" sz="1000">
                <a:solidFill>
                  <a:schemeClr val="dk2"/>
                </a:solidFill>
              </a:rPr>
              <a:t>{</a:t>
            </a:r>
            <a:endParaRPr sz="1000">
              <a:solidFill>
                <a:schemeClr val="dk2"/>
              </a:solidFill>
            </a:endParaRPr>
          </a:p>
          <a:p>
            <a:pPr marL="0" lvl="0" indent="457200" algn="l" rtl="0">
              <a:lnSpc>
                <a:spcPct val="170000"/>
              </a:lnSpc>
              <a:spcBef>
                <a:spcPts val="0"/>
              </a:spcBef>
              <a:spcAft>
                <a:spcPts val="0"/>
              </a:spcAft>
              <a:buNone/>
            </a:pPr>
            <a:r>
              <a:rPr lang="en" sz="1000">
                <a:solidFill>
                  <a:schemeClr val="dk2"/>
                </a:solidFill>
              </a:rPr>
              <a:t>	</a:t>
            </a:r>
            <a:r>
              <a:rPr lang="en" sz="1000">
                <a:solidFill>
                  <a:srgbClr val="6AA84F"/>
                </a:solidFill>
              </a:rPr>
              <a:t>// Method Body</a:t>
            </a:r>
            <a:endParaRPr sz="1000">
              <a:solidFill>
                <a:srgbClr val="6AA84F"/>
              </a:solidFill>
            </a:endParaRPr>
          </a:p>
          <a:p>
            <a:pPr marL="0" lvl="0" indent="457200" algn="l" rtl="0">
              <a:lnSpc>
                <a:spcPct val="170000"/>
              </a:lnSpc>
              <a:spcBef>
                <a:spcPts val="0"/>
              </a:spcBef>
              <a:spcAft>
                <a:spcPts val="0"/>
              </a:spcAft>
              <a:buNone/>
            </a:pPr>
            <a:r>
              <a:rPr lang="en" sz="1000">
                <a:solidFill>
                  <a:schemeClr val="dk2"/>
                </a:solidFill>
              </a:rPr>
              <a:t>}</a:t>
            </a:r>
            <a:endParaRPr sz="1000">
              <a:solidFill>
                <a:schemeClr val="dk2"/>
              </a:solidFill>
            </a:endParaRPr>
          </a:p>
          <a:p>
            <a:pPr marL="0" lvl="0" indent="0" algn="l" rtl="0">
              <a:lnSpc>
                <a:spcPct val="170000"/>
              </a:lnSpc>
              <a:spcBef>
                <a:spcPts val="0"/>
              </a:spcBef>
              <a:spcAft>
                <a:spcPts val="0"/>
              </a:spcAft>
              <a:buNone/>
            </a:pPr>
            <a:r>
              <a:rPr lang="en" sz="1000">
                <a:solidFill>
                  <a:schemeClr val="dk2"/>
                </a:solidFill>
              </a:rPr>
              <a:t>}</a:t>
            </a:r>
            <a:endParaRPr sz="10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02"/>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633" name="Google Shape;1633;p202"/>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Part-28</a:t>
            </a:r>
            <a:endParaRPr sz="4500"/>
          </a:p>
        </p:txBody>
      </p:sp>
      <p:pic>
        <p:nvPicPr>
          <p:cNvPr id="1634" name="Google Shape;1634;p202"/>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635" name="Google Shape;1635;p202"/>
          <p:cNvPicPr preferRelativeResize="0"/>
          <p:nvPr/>
        </p:nvPicPr>
        <p:blipFill rotWithShape="1">
          <a:blip r:embed="rId4">
            <a:alphaModFix/>
          </a:blip>
          <a:srcRect t="16970" r="8892" b="21025"/>
          <a:stretch/>
        </p:blipFill>
        <p:spPr>
          <a:xfrm rot="10800000">
            <a:off x="871500" y="1314750"/>
            <a:ext cx="2430525" cy="1370400"/>
          </a:xfrm>
          <a:prstGeom prst="rect">
            <a:avLst/>
          </a:prstGeom>
          <a:noFill/>
          <a:ln>
            <a:noFill/>
          </a:ln>
        </p:spPr>
      </p:pic>
      <p:sp>
        <p:nvSpPr>
          <p:cNvPr id="1636" name="Google Shape;1636;p202"/>
          <p:cNvSpPr txBox="1">
            <a:spLocks noGrp="1"/>
          </p:cNvSpPr>
          <p:nvPr>
            <p:ph type="subTitle" idx="1"/>
          </p:nvPr>
        </p:nvSpPr>
        <p:spPr>
          <a:xfrm>
            <a:off x="1294150" y="1699575"/>
            <a:ext cx="1585200" cy="681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Types</a:t>
            </a:r>
            <a:endParaRPr sz="1500" b="1">
              <a:solidFill>
                <a:schemeClr val="dk1"/>
              </a:solidFill>
              <a:latin typeface="Roboto Mono"/>
              <a:ea typeface="Roboto Mono"/>
              <a:cs typeface="Roboto Mono"/>
              <a:sym typeface="Roboto Mono"/>
            </a:endParaRPr>
          </a:p>
          <a:p>
            <a:pPr marL="0" lvl="0" indent="0" algn="ctr" rtl="0">
              <a:lnSpc>
                <a:spcPct val="100000"/>
              </a:lnSpc>
              <a:spcBef>
                <a:spcPts val="0"/>
              </a:spcBef>
              <a:spcAft>
                <a:spcPts val="0"/>
              </a:spcAft>
              <a:buNone/>
            </a:pPr>
            <a:r>
              <a:rPr lang="en" sz="1500" b="1">
                <a:solidFill>
                  <a:schemeClr val="dk1"/>
                </a:solidFill>
                <a:latin typeface="Roboto Mono"/>
                <a:ea typeface="Roboto Mono"/>
                <a:cs typeface="Roboto Mono"/>
                <a:sym typeface="Roboto Mono"/>
              </a:rPr>
              <a:t>of</a:t>
            </a:r>
            <a:br>
              <a:rPr lang="en" sz="1500" b="1">
                <a:solidFill>
                  <a:schemeClr val="dk1"/>
                </a:solidFill>
                <a:latin typeface="Roboto Mono"/>
                <a:ea typeface="Roboto Mono"/>
                <a:cs typeface="Roboto Mono"/>
                <a:sym typeface="Roboto Mono"/>
              </a:rPr>
            </a:br>
            <a:r>
              <a:rPr lang="en" sz="1500" b="1">
                <a:solidFill>
                  <a:schemeClr val="dk1"/>
                </a:solidFill>
                <a:latin typeface="Roboto Mono"/>
                <a:ea typeface="Roboto Mono"/>
                <a:cs typeface="Roboto Mono"/>
                <a:sym typeface="Roboto Mono"/>
              </a:rPr>
              <a:t>Association</a:t>
            </a:r>
            <a:endParaRPr sz="1500" b="1">
              <a:solidFill>
                <a:schemeClr val="dk1"/>
              </a:solidFill>
              <a:latin typeface="Roboto Mono"/>
              <a:ea typeface="Roboto Mono"/>
              <a:cs typeface="Roboto Mono"/>
              <a:sym typeface="Roboto Mono"/>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203"/>
          <p:cNvSpPr txBox="1">
            <a:spLocks noGrp="1"/>
          </p:cNvSpPr>
          <p:nvPr>
            <p:ph type="title"/>
          </p:nvPr>
        </p:nvSpPr>
        <p:spPr>
          <a:xfrm>
            <a:off x="1404750" y="171950"/>
            <a:ext cx="6334500" cy="7185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2000"/>
              </a:spcAft>
              <a:buNone/>
            </a:pPr>
            <a:r>
              <a:rPr lang="en" sz="3000">
                <a:solidFill>
                  <a:srgbClr val="FF0000"/>
                </a:solidFill>
              </a:rPr>
              <a:t>Composition</a:t>
            </a:r>
            <a:endParaRPr sz="3000">
              <a:solidFill>
                <a:srgbClr val="FF0000"/>
              </a:solidFill>
            </a:endParaRPr>
          </a:p>
        </p:txBody>
      </p:sp>
      <p:sp>
        <p:nvSpPr>
          <p:cNvPr id="1642" name="Google Shape;1642;p203"/>
          <p:cNvSpPr txBox="1"/>
          <p:nvPr/>
        </p:nvSpPr>
        <p:spPr>
          <a:xfrm>
            <a:off x="1341600" y="976475"/>
            <a:ext cx="7117500" cy="3386400"/>
          </a:xfrm>
          <a:prstGeom prst="rect">
            <a:avLst/>
          </a:prstGeom>
          <a:noFill/>
          <a:ln>
            <a:noFill/>
          </a:ln>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A </a:t>
            </a:r>
            <a:r>
              <a:rPr lang="en" sz="1300">
                <a:solidFill>
                  <a:srgbClr val="FF0000"/>
                </a:solidFill>
                <a:latin typeface="Roboto Mono SemiBold"/>
                <a:ea typeface="Roboto Mono SemiBold"/>
                <a:cs typeface="Roboto Mono SemiBold"/>
                <a:sym typeface="Roboto Mono SemiBold"/>
              </a:rPr>
              <a:t>composition </a:t>
            </a:r>
            <a:r>
              <a:rPr lang="en" sz="1300">
                <a:latin typeface="Roboto Mono SemiBold"/>
                <a:ea typeface="Roboto Mono SemiBold"/>
                <a:cs typeface="Roboto Mono SemiBold"/>
                <a:sym typeface="Roboto Mono SemiBold"/>
              </a:rPr>
              <a:t>in Java between two objects associated with each other exists when there is a </a:t>
            </a:r>
            <a:r>
              <a:rPr lang="en" sz="1300">
                <a:solidFill>
                  <a:srgbClr val="FF00FF"/>
                </a:solidFill>
                <a:latin typeface="Roboto Mono SemiBold"/>
                <a:ea typeface="Roboto Mono SemiBold"/>
                <a:cs typeface="Roboto Mono SemiBold"/>
                <a:sym typeface="Roboto Mono SemiBold"/>
              </a:rPr>
              <a:t>strong relationship</a:t>
            </a:r>
            <a:r>
              <a:rPr lang="en" sz="1300">
                <a:latin typeface="Roboto Mono SemiBold"/>
                <a:ea typeface="Roboto Mono SemiBold"/>
                <a:cs typeface="Roboto Mono SemiBold"/>
                <a:sym typeface="Roboto Mono SemiBold"/>
              </a:rPr>
              <a:t> between one class and another. </a:t>
            </a: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311150" algn="l" rtl="0">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Means contained object cannot exist without the owner or container object. </a:t>
            </a: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311150" algn="l" rtl="0">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For example, A </a:t>
            </a:r>
            <a:r>
              <a:rPr lang="en" sz="1300">
                <a:solidFill>
                  <a:srgbClr val="FF00FF"/>
                </a:solidFill>
                <a:latin typeface="Roboto Mono SemiBold"/>
                <a:ea typeface="Roboto Mono SemiBold"/>
                <a:cs typeface="Roboto Mono SemiBold"/>
                <a:sym typeface="Roboto Mono SemiBold"/>
              </a:rPr>
              <a:t>College</a:t>
            </a:r>
            <a:r>
              <a:rPr lang="en" sz="1300">
                <a:latin typeface="Roboto Mono SemiBold"/>
                <a:ea typeface="Roboto Mono SemiBold"/>
                <a:cs typeface="Roboto Mono SemiBold"/>
                <a:sym typeface="Roboto Mono SemiBold"/>
              </a:rPr>
              <a:t> is a </a:t>
            </a:r>
            <a:r>
              <a:rPr lang="en" sz="1300">
                <a:solidFill>
                  <a:srgbClr val="FF0000"/>
                </a:solidFill>
                <a:latin typeface="Roboto Mono SemiBold"/>
                <a:ea typeface="Roboto Mono SemiBold"/>
                <a:cs typeface="Roboto Mono SemiBold"/>
                <a:sym typeface="Roboto Mono SemiBold"/>
              </a:rPr>
              <a:t>composition </a:t>
            </a:r>
            <a:r>
              <a:rPr lang="en" sz="1300">
                <a:latin typeface="Roboto Mono SemiBold"/>
                <a:ea typeface="Roboto Mono SemiBold"/>
                <a:cs typeface="Roboto Mono SemiBold"/>
                <a:sym typeface="Roboto Mono SemiBold"/>
              </a:rPr>
              <a:t>of </a:t>
            </a:r>
            <a:r>
              <a:rPr lang="en" sz="1300">
                <a:solidFill>
                  <a:srgbClr val="FF00FF"/>
                </a:solidFill>
                <a:latin typeface="Roboto Mono SemiBold"/>
                <a:ea typeface="Roboto Mono SemiBold"/>
                <a:cs typeface="Roboto Mono SemiBold"/>
                <a:sym typeface="Roboto Mono SemiBold"/>
              </a:rPr>
              <a:t>Department</a:t>
            </a:r>
            <a:r>
              <a:rPr lang="en" sz="1300">
                <a:latin typeface="Roboto Mono SemiBold"/>
                <a:ea typeface="Roboto Mono SemiBold"/>
                <a:cs typeface="Roboto Mono SemiBold"/>
                <a:sym typeface="Roboto Mono SemiBold"/>
              </a:rPr>
              <a:t>. If the  College object doesn’t exist or dies then Department object will also not exist</a:t>
            </a: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0" algn="l" rtl="0">
              <a:lnSpc>
                <a:spcPct val="100000"/>
              </a:lnSpc>
              <a:spcBef>
                <a:spcPts val="0"/>
              </a:spcBef>
              <a:spcAft>
                <a:spcPts val="0"/>
              </a:spcAft>
              <a:buNone/>
            </a:pPr>
            <a:endParaRPr sz="1300">
              <a:latin typeface="Roboto Mono SemiBold"/>
              <a:ea typeface="Roboto Mono SemiBold"/>
              <a:cs typeface="Roboto Mono SemiBold"/>
              <a:sym typeface="Roboto Mono SemiBold"/>
            </a:endParaRPr>
          </a:p>
          <a:p>
            <a:pPr marL="457200" lvl="0" indent="-311150" algn="l" rtl="0">
              <a:lnSpc>
                <a:spcPct val="100000"/>
              </a:lnSpc>
              <a:spcBef>
                <a:spcPts val="0"/>
              </a:spcBef>
              <a:spcAft>
                <a:spcPts val="0"/>
              </a:spcAft>
              <a:buSzPts val="1300"/>
              <a:buFont typeface="Roboto Mono SemiBold"/>
              <a:buChar char="➔"/>
            </a:pPr>
            <a:r>
              <a:rPr lang="en" sz="1300">
                <a:latin typeface="Roboto Mono SemiBold"/>
                <a:ea typeface="Roboto Mono SemiBold"/>
                <a:cs typeface="Roboto Mono SemiBold"/>
                <a:sym typeface="Roboto Mono SemiBold"/>
              </a:rPr>
              <a:t>Thus we can say that </a:t>
            </a:r>
            <a:r>
              <a:rPr lang="en" sz="1300">
                <a:solidFill>
                  <a:srgbClr val="FF0000"/>
                </a:solidFill>
                <a:latin typeface="Roboto Mono SemiBold"/>
                <a:ea typeface="Roboto Mono SemiBold"/>
                <a:cs typeface="Roboto Mono SemiBold"/>
                <a:sym typeface="Roboto Mono SemiBold"/>
              </a:rPr>
              <a:t>composition </a:t>
            </a:r>
            <a:r>
              <a:rPr lang="en" sz="1300">
                <a:latin typeface="Roboto Mono SemiBold"/>
                <a:ea typeface="Roboto Mono SemiBold"/>
                <a:cs typeface="Roboto Mono SemiBold"/>
                <a:sym typeface="Roboto Mono SemiBold"/>
              </a:rPr>
              <a:t>is a restricted form of </a:t>
            </a:r>
            <a:r>
              <a:rPr lang="en" sz="1300">
                <a:solidFill>
                  <a:srgbClr val="0000FF"/>
                </a:solidFill>
                <a:latin typeface="Roboto Mono SemiBold"/>
                <a:ea typeface="Roboto Mono SemiBold"/>
                <a:cs typeface="Roboto Mono SemiBold"/>
                <a:sym typeface="Roboto Mono SemiBold"/>
              </a:rPr>
              <a:t>Aggregation</a:t>
            </a:r>
            <a:r>
              <a:rPr lang="en" sz="1300">
                <a:latin typeface="Roboto Mono SemiBold"/>
                <a:ea typeface="Roboto Mono SemiBold"/>
                <a:cs typeface="Roboto Mono SemiBold"/>
                <a:sym typeface="Roboto Mono SemiBold"/>
              </a:rPr>
              <a:t>. </a:t>
            </a:r>
            <a:endParaRPr sz="1300">
              <a:solidFill>
                <a:srgbClr val="FF4000"/>
              </a:solidFill>
              <a:latin typeface="Roboto Mono SemiBold"/>
              <a:ea typeface="Roboto Mono SemiBold"/>
              <a:cs typeface="Roboto Mono SemiBold"/>
              <a:sym typeface="Roboto Mono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2">
                                            <p:txEl>
                                              <p:pRg st="0" end="0"/>
                                            </p:txEl>
                                          </p:spTgt>
                                        </p:tgtEl>
                                        <p:attrNameLst>
                                          <p:attrName>style.visibility</p:attrName>
                                        </p:attrNameLst>
                                      </p:cBhvr>
                                      <p:to>
                                        <p:strVal val="visible"/>
                                      </p:to>
                                    </p:set>
                                    <p:animEffect transition="in" filter="fade">
                                      <p:cBhvr>
                                        <p:cTn id="7" dur="1000"/>
                                        <p:tgtEl>
                                          <p:spTgt spid="1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2">
                                            <p:txEl>
                                              <p:pRg st="1" end="1"/>
                                            </p:txEl>
                                          </p:spTgt>
                                        </p:tgtEl>
                                        <p:attrNameLst>
                                          <p:attrName>style.visibility</p:attrName>
                                        </p:attrNameLst>
                                      </p:cBhvr>
                                      <p:to>
                                        <p:strVal val="visible"/>
                                      </p:to>
                                    </p:set>
                                    <p:animEffect transition="in" filter="fade">
                                      <p:cBhvr>
                                        <p:cTn id="12" dur="1000"/>
                                        <p:tgtEl>
                                          <p:spTgt spid="1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2">
                                            <p:txEl>
                                              <p:pRg st="2" end="2"/>
                                            </p:txEl>
                                          </p:spTgt>
                                        </p:tgtEl>
                                        <p:attrNameLst>
                                          <p:attrName>style.visibility</p:attrName>
                                        </p:attrNameLst>
                                      </p:cBhvr>
                                      <p:to>
                                        <p:strVal val="visible"/>
                                      </p:to>
                                    </p:set>
                                    <p:animEffect transition="in" filter="fade">
                                      <p:cBhvr>
                                        <p:cTn id="17" dur="1000"/>
                                        <p:tgtEl>
                                          <p:spTgt spid="1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42">
                                            <p:txEl>
                                              <p:pRg st="3" end="3"/>
                                            </p:txEl>
                                          </p:spTgt>
                                        </p:tgtEl>
                                        <p:attrNameLst>
                                          <p:attrName>style.visibility</p:attrName>
                                        </p:attrNameLst>
                                      </p:cBhvr>
                                      <p:to>
                                        <p:strVal val="visible"/>
                                      </p:to>
                                    </p:set>
                                    <p:animEffect transition="in" filter="fade">
                                      <p:cBhvr>
                                        <p:cTn id="22" dur="1000"/>
                                        <p:tgtEl>
                                          <p:spTgt spid="16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2">
                                            <p:txEl>
                                              <p:pRg st="4" end="4"/>
                                            </p:txEl>
                                          </p:spTgt>
                                        </p:tgtEl>
                                        <p:attrNameLst>
                                          <p:attrName>style.visibility</p:attrName>
                                        </p:attrNameLst>
                                      </p:cBhvr>
                                      <p:to>
                                        <p:strVal val="visible"/>
                                      </p:to>
                                    </p:set>
                                    <p:animEffect transition="in" filter="fade">
                                      <p:cBhvr>
                                        <p:cTn id="27" dur="1000"/>
                                        <p:tgtEl>
                                          <p:spTgt spid="16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42">
                                            <p:txEl>
                                              <p:pRg st="5" end="5"/>
                                            </p:txEl>
                                          </p:spTgt>
                                        </p:tgtEl>
                                        <p:attrNameLst>
                                          <p:attrName>style.visibility</p:attrName>
                                        </p:attrNameLst>
                                      </p:cBhvr>
                                      <p:to>
                                        <p:strVal val="visible"/>
                                      </p:to>
                                    </p:set>
                                    <p:animEffect transition="in" filter="fade">
                                      <p:cBhvr>
                                        <p:cTn id="32" dur="1000"/>
                                        <p:tgtEl>
                                          <p:spTgt spid="16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42">
                                            <p:txEl>
                                              <p:pRg st="6" end="6"/>
                                            </p:txEl>
                                          </p:spTgt>
                                        </p:tgtEl>
                                        <p:attrNameLst>
                                          <p:attrName>style.visibility</p:attrName>
                                        </p:attrNameLst>
                                      </p:cBhvr>
                                      <p:to>
                                        <p:strVal val="visible"/>
                                      </p:to>
                                    </p:set>
                                    <p:animEffect transition="in" filter="fade">
                                      <p:cBhvr>
                                        <p:cTn id="37" dur="1000"/>
                                        <p:tgtEl>
                                          <p:spTgt spid="16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42">
                                            <p:txEl>
                                              <p:pRg st="7" end="7"/>
                                            </p:txEl>
                                          </p:spTgt>
                                        </p:tgtEl>
                                        <p:attrNameLst>
                                          <p:attrName>style.visibility</p:attrName>
                                        </p:attrNameLst>
                                      </p:cBhvr>
                                      <p:to>
                                        <p:strVal val="visible"/>
                                      </p:to>
                                    </p:set>
                                    <p:animEffect transition="in" filter="fade">
                                      <p:cBhvr>
                                        <p:cTn id="42" dur="1000"/>
                                        <p:tgtEl>
                                          <p:spTgt spid="16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42">
                                            <p:txEl>
                                              <p:pRg st="8" end="8"/>
                                            </p:txEl>
                                          </p:spTgt>
                                        </p:tgtEl>
                                        <p:attrNameLst>
                                          <p:attrName>style.visibility</p:attrName>
                                        </p:attrNameLst>
                                      </p:cBhvr>
                                      <p:to>
                                        <p:strVal val="visible"/>
                                      </p:to>
                                    </p:set>
                                    <p:animEffect transition="in" filter="fade">
                                      <p:cBhvr>
                                        <p:cTn id="47" dur="1000"/>
                                        <p:tgtEl>
                                          <p:spTgt spid="164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42">
                                            <p:txEl>
                                              <p:pRg st="9" end="9"/>
                                            </p:txEl>
                                          </p:spTgt>
                                        </p:tgtEl>
                                        <p:attrNameLst>
                                          <p:attrName>style.visibility</p:attrName>
                                        </p:attrNameLst>
                                      </p:cBhvr>
                                      <p:to>
                                        <p:strVal val="visible"/>
                                      </p:to>
                                    </p:set>
                                    <p:animEffect transition="in" filter="fade">
                                      <p:cBhvr>
                                        <p:cTn id="52" dur="1000"/>
                                        <p:tgtEl>
                                          <p:spTgt spid="164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0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500">
                <a:solidFill>
                  <a:srgbClr val="FF0000"/>
                </a:solidFill>
              </a:rPr>
              <a:t>Implementation of Composition in Java</a:t>
            </a:r>
            <a:endParaRPr sz="2500">
              <a:solidFill>
                <a:srgbClr val="FF0000"/>
              </a:solidFill>
            </a:endParaRPr>
          </a:p>
          <a:p>
            <a:pPr marL="0" lvl="0" indent="0" algn="ctr" rtl="0">
              <a:lnSpc>
                <a:spcPct val="115000"/>
              </a:lnSpc>
              <a:spcBef>
                <a:spcPts val="1500"/>
              </a:spcBef>
              <a:spcAft>
                <a:spcPts val="2000"/>
              </a:spcAft>
              <a:buNone/>
            </a:pPr>
            <a:endParaRPr sz="2500">
              <a:solidFill>
                <a:srgbClr val="FF0000"/>
              </a:solidFill>
            </a:endParaRPr>
          </a:p>
        </p:txBody>
      </p:sp>
      <p:sp>
        <p:nvSpPr>
          <p:cNvPr id="1648" name="Google Shape;1648;p204"/>
          <p:cNvSpPr txBox="1"/>
          <p:nvPr/>
        </p:nvSpPr>
        <p:spPr>
          <a:xfrm>
            <a:off x="1341600" y="1205075"/>
            <a:ext cx="7117500" cy="2955300"/>
          </a:xfrm>
          <a:prstGeom prst="rect">
            <a:avLst/>
          </a:prstGeom>
          <a:noFill/>
          <a:ln>
            <a:noFill/>
          </a:ln>
        </p:spPr>
        <p:txBody>
          <a:bodyPr spcFirstLastPara="1" wrap="square" lIns="91425" tIns="91425" rIns="91425" bIns="91425" anchor="t" anchorCtr="0">
            <a:spAutoFit/>
          </a:bodyPr>
          <a:lstStyle/>
          <a:p>
            <a:pPr marL="457200" lvl="0" indent="-323850" algn="l" rtl="0">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The </a:t>
            </a:r>
            <a:r>
              <a:rPr lang="en" sz="1500">
                <a:solidFill>
                  <a:srgbClr val="9900FF"/>
                </a:solidFill>
                <a:latin typeface="Roboto Mono SemiBold"/>
                <a:ea typeface="Roboto Mono SemiBold"/>
                <a:cs typeface="Roboto Mono SemiBold"/>
                <a:sym typeface="Roboto Mono SemiBold"/>
              </a:rPr>
              <a:t>College </a:t>
            </a:r>
            <a:r>
              <a:rPr lang="en" sz="1500">
                <a:latin typeface="Roboto Mono SemiBold"/>
                <a:ea typeface="Roboto Mono SemiBold"/>
                <a:cs typeface="Roboto Mono SemiBold"/>
                <a:sym typeface="Roboto Mono SemiBold"/>
              </a:rPr>
              <a:t>and</a:t>
            </a:r>
            <a:r>
              <a:rPr lang="en" sz="1500">
                <a:solidFill>
                  <a:srgbClr val="9900FF"/>
                </a:solidFill>
                <a:latin typeface="Roboto Mono SemiBold"/>
                <a:ea typeface="Roboto Mono SemiBold"/>
                <a:cs typeface="Roboto Mono SemiBold"/>
                <a:sym typeface="Roboto Mono SemiBold"/>
              </a:rPr>
              <a:t> Department</a:t>
            </a:r>
            <a:r>
              <a:rPr lang="en" sz="1500">
                <a:latin typeface="Roboto Mono SemiBold"/>
                <a:ea typeface="Roboto Mono SemiBold"/>
                <a:cs typeface="Roboto Mono SemiBold"/>
                <a:sym typeface="Roboto Mono SemiBold"/>
              </a:rPr>
              <a:t> relationship is implemented using the concept of </a:t>
            </a:r>
            <a:r>
              <a:rPr lang="en" sz="1500">
                <a:solidFill>
                  <a:srgbClr val="FF9900"/>
                </a:solidFill>
                <a:latin typeface="Roboto Mono SemiBold"/>
                <a:ea typeface="Roboto Mono SemiBold"/>
                <a:cs typeface="Roboto Mono SemiBold"/>
                <a:sym typeface="Roboto Mono SemiBold"/>
              </a:rPr>
              <a:t>inner class</a:t>
            </a:r>
            <a:r>
              <a:rPr lang="en" sz="1500">
                <a:latin typeface="Roboto Mono SemiBold"/>
                <a:ea typeface="Roboto Mono SemiBold"/>
                <a:cs typeface="Roboto Mono SemiBold"/>
                <a:sym typeface="Roboto Mono SemiBold"/>
              </a:rPr>
              <a:t> in Java. </a:t>
            </a: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457200" lvl="0" indent="-323850" algn="l" rtl="0">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Also we use, the </a:t>
            </a:r>
            <a:r>
              <a:rPr lang="en" sz="1500">
                <a:solidFill>
                  <a:srgbClr val="0000FF"/>
                </a:solidFill>
                <a:latin typeface="Roboto Mono SemiBold"/>
                <a:ea typeface="Roboto Mono SemiBold"/>
                <a:cs typeface="Roboto Mono SemiBold"/>
                <a:sym typeface="Roboto Mono SemiBold"/>
              </a:rPr>
              <a:t>“final”</a:t>
            </a:r>
            <a:r>
              <a:rPr lang="en" sz="1500">
                <a:latin typeface="Roboto Mono SemiBold"/>
                <a:ea typeface="Roboto Mono SemiBold"/>
                <a:cs typeface="Roboto Mono SemiBold"/>
                <a:sym typeface="Roboto Mono SemiBold"/>
              </a:rPr>
              <a:t> keyword while representing </a:t>
            </a:r>
            <a:r>
              <a:rPr lang="en" sz="1500">
                <a:solidFill>
                  <a:srgbClr val="FF00FF"/>
                </a:solidFill>
                <a:latin typeface="Roboto Mono SemiBold"/>
                <a:ea typeface="Roboto Mono SemiBold"/>
                <a:cs typeface="Roboto Mono SemiBold"/>
                <a:sym typeface="Roboto Mono SemiBold"/>
              </a:rPr>
              <a:t>composition</a:t>
            </a:r>
            <a:r>
              <a:rPr lang="en" sz="1500">
                <a:latin typeface="Roboto Mono SemiBold"/>
                <a:ea typeface="Roboto Mono SemiBold"/>
                <a:cs typeface="Roboto Mono SemiBold"/>
                <a:sym typeface="Roboto Mono SemiBold"/>
              </a:rPr>
              <a:t>. </a:t>
            </a: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914400" lvl="0" indent="0" algn="l" rtl="0">
              <a:lnSpc>
                <a:spcPct val="100000"/>
              </a:lnSpc>
              <a:spcBef>
                <a:spcPts val="0"/>
              </a:spcBef>
              <a:spcAft>
                <a:spcPts val="0"/>
              </a:spcAft>
              <a:buNone/>
            </a:pPr>
            <a:endParaRPr sz="1500">
              <a:latin typeface="Roboto Mono SemiBold"/>
              <a:ea typeface="Roboto Mono SemiBold"/>
              <a:cs typeface="Roboto Mono SemiBold"/>
              <a:sym typeface="Roboto Mono SemiBold"/>
            </a:endParaRPr>
          </a:p>
          <a:p>
            <a:pPr marL="457200" lvl="0" indent="-323850" algn="l" rtl="0">
              <a:lnSpc>
                <a:spcPct val="100000"/>
              </a:lnSpc>
              <a:spcBef>
                <a:spcPts val="0"/>
              </a:spcBef>
              <a:spcAft>
                <a:spcPts val="0"/>
              </a:spcAft>
              <a:buSzPts val="1500"/>
              <a:buFont typeface="Roboto Mono SemiBold"/>
              <a:buChar char="➔"/>
            </a:pPr>
            <a:r>
              <a:rPr lang="en" sz="1500">
                <a:latin typeface="Roboto Mono SemiBold"/>
                <a:ea typeface="Roboto Mono SemiBold"/>
                <a:cs typeface="Roboto Mono SemiBold"/>
                <a:sym typeface="Roboto Mono SemiBold"/>
              </a:rPr>
              <a:t>This is because the </a:t>
            </a:r>
            <a:r>
              <a:rPr lang="en" sz="1500">
                <a:solidFill>
                  <a:srgbClr val="00C3B1"/>
                </a:solidFill>
                <a:latin typeface="Roboto Mono SemiBold"/>
                <a:ea typeface="Roboto Mono SemiBold"/>
                <a:cs typeface="Roboto Mono SemiBold"/>
                <a:sym typeface="Roboto Mono SemiBold"/>
              </a:rPr>
              <a:t>‘Owner’ </a:t>
            </a:r>
            <a:r>
              <a:rPr lang="en" sz="1500">
                <a:latin typeface="Roboto Mono SemiBold"/>
                <a:ea typeface="Roboto Mono SemiBold"/>
                <a:cs typeface="Roboto Mono SemiBold"/>
                <a:sym typeface="Roboto Mono SemiBold"/>
              </a:rPr>
              <a:t>object expects a part object to be available and function by making it </a:t>
            </a:r>
            <a:r>
              <a:rPr lang="en" sz="1500">
                <a:solidFill>
                  <a:srgbClr val="0000FF"/>
                </a:solidFill>
                <a:latin typeface="Roboto Mono SemiBold"/>
                <a:ea typeface="Roboto Mono SemiBold"/>
                <a:cs typeface="Roboto Mono SemiBold"/>
                <a:sym typeface="Roboto Mono SemiBold"/>
              </a:rPr>
              <a:t>“final”</a:t>
            </a:r>
            <a:r>
              <a:rPr lang="en" sz="1500">
                <a:latin typeface="Roboto Mono SemiBold"/>
                <a:ea typeface="Roboto Mono SemiBold"/>
                <a:cs typeface="Roboto Mono SemiBold"/>
                <a:sym typeface="Roboto Mono SemiBold"/>
              </a:rPr>
              <a:t>.</a:t>
            </a:r>
            <a:endParaRPr sz="1500">
              <a:latin typeface="Roboto Mono SemiBold"/>
              <a:ea typeface="Roboto Mono SemiBold"/>
              <a:cs typeface="Roboto Mono SemiBold"/>
              <a:sym typeface="Roboto Mono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8"/>
                                        </p:tgtEl>
                                        <p:attrNameLst>
                                          <p:attrName>style.visibility</p:attrName>
                                        </p:attrNameLst>
                                      </p:cBhvr>
                                      <p:to>
                                        <p:strVal val="visible"/>
                                      </p:to>
                                    </p:set>
                                    <p:animEffect transition="in" filter="fade">
                                      <p:cBhvr>
                                        <p:cTn id="7" dur="1000"/>
                                        <p:tgtEl>
                                          <p:spTgt spid="1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pic>
        <p:nvPicPr>
          <p:cNvPr id="1653" name="Google Shape;1653;p20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68"/>
          <p:cNvPicPr preferRelativeResize="0"/>
          <p:nvPr/>
        </p:nvPicPr>
        <p:blipFill>
          <a:blip r:embed="rId3">
            <a:alphaModFix/>
          </a:blip>
          <a:stretch>
            <a:fillRect/>
          </a:stretch>
        </p:blipFill>
        <p:spPr>
          <a:xfrm rot="-2">
            <a:off x="639675" y="628251"/>
            <a:ext cx="3524700" cy="1162623"/>
          </a:xfrm>
          <a:prstGeom prst="rect">
            <a:avLst/>
          </a:prstGeom>
          <a:noFill/>
          <a:ln>
            <a:noFill/>
          </a:ln>
          <a:effectLst>
            <a:outerShdw blurRad="57150" dist="19050" dir="5400000" algn="bl" rotWithShape="0">
              <a:srgbClr val="000000">
                <a:alpha val="50000"/>
              </a:srgbClr>
            </a:outerShdw>
          </a:effectLst>
        </p:spPr>
      </p:pic>
      <p:sp>
        <p:nvSpPr>
          <p:cNvPr id="504" name="Google Shape;504;p68"/>
          <p:cNvSpPr txBox="1">
            <a:spLocks noGrp="1"/>
          </p:cNvSpPr>
          <p:nvPr>
            <p:ph type="title" idx="4"/>
          </p:nvPr>
        </p:nvSpPr>
        <p:spPr>
          <a:xfrm rot="-336">
            <a:off x="830375" y="1010148"/>
            <a:ext cx="3070200" cy="6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2"/>
                </a:solidFill>
                <a:latin typeface="Anonymous Pro"/>
                <a:ea typeface="Anonymous Pro"/>
                <a:cs typeface="Anonymous Pro"/>
                <a:sym typeface="Anonymous Pro"/>
              </a:rPr>
              <a:t>Sample code of Object Oriented programming</a:t>
            </a:r>
            <a:endParaRPr sz="1600">
              <a:solidFill>
                <a:schemeClr val="dk2"/>
              </a:solidFill>
              <a:latin typeface="Anonymous Pro"/>
              <a:ea typeface="Anonymous Pro"/>
              <a:cs typeface="Anonymous Pro"/>
              <a:sym typeface="Anonymous Pro"/>
            </a:endParaRPr>
          </a:p>
        </p:txBody>
      </p:sp>
      <p:grpSp>
        <p:nvGrpSpPr>
          <p:cNvPr id="505" name="Google Shape;505;p68"/>
          <p:cNvGrpSpPr/>
          <p:nvPr/>
        </p:nvGrpSpPr>
        <p:grpSpPr>
          <a:xfrm rot="913793">
            <a:off x="3402862" y="1100145"/>
            <a:ext cx="272896" cy="434101"/>
            <a:chOff x="1312450" y="4093350"/>
            <a:chExt cx="685350" cy="1090200"/>
          </a:xfrm>
        </p:grpSpPr>
        <p:sp>
          <p:nvSpPr>
            <p:cNvPr id="506" name="Google Shape;506;p68"/>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8"/>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8"/>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8"/>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68"/>
          <p:cNvSpPr txBox="1">
            <a:spLocks noGrp="1"/>
          </p:cNvSpPr>
          <p:nvPr>
            <p:ph type="body" idx="4294967295"/>
          </p:nvPr>
        </p:nvSpPr>
        <p:spPr>
          <a:xfrm>
            <a:off x="823000" y="2685418"/>
            <a:ext cx="3524700" cy="1602900"/>
          </a:xfrm>
          <a:prstGeom prst="rect">
            <a:avLst/>
          </a:prstGeom>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400">
                <a:solidFill>
                  <a:schemeClr val="dk2"/>
                </a:solidFill>
              </a:rPr>
              <a:t>class </a:t>
            </a:r>
            <a:r>
              <a:rPr lang="en" sz="1400"/>
              <a:t>Student</a:t>
            </a:r>
            <a:br>
              <a:rPr lang="en" sz="1400">
                <a:solidFill>
                  <a:schemeClr val="dk2"/>
                </a:solidFill>
              </a:rPr>
            </a:br>
            <a:br>
              <a:rPr lang="en" sz="1400">
                <a:solidFill>
                  <a:schemeClr val="dk2"/>
                </a:solidFill>
              </a:rPr>
            </a:br>
            <a:br>
              <a:rPr lang="en" sz="1400">
                <a:solidFill>
                  <a:schemeClr val="dk2"/>
                </a:solidFill>
              </a:rPr>
            </a:br>
            <a:r>
              <a:rPr lang="en" sz="1400">
                <a:solidFill>
                  <a:schemeClr val="dk2"/>
                </a:solidFill>
              </a:rPr>
              <a:t>{</a:t>
            </a: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r>
              <a:rPr lang="en" sz="1400">
                <a:solidFill>
                  <a:schemeClr val="dk2"/>
                </a:solidFill>
              </a:rPr>
              <a:t>	</a:t>
            </a:r>
            <a:r>
              <a:rPr lang="en" sz="1400">
                <a:solidFill>
                  <a:srgbClr val="1155CC"/>
                </a:solidFill>
              </a:rPr>
              <a:t>int</a:t>
            </a:r>
            <a:r>
              <a:rPr lang="en" sz="1400">
                <a:solidFill>
                  <a:schemeClr val="dk2"/>
                </a:solidFill>
              </a:rPr>
              <a:t> </a:t>
            </a:r>
            <a:r>
              <a:rPr lang="en" sz="1400">
                <a:solidFill>
                  <a:srgbClr val="BF9000"/>
                </a:solidFill>
              </a:rPr>
              <a:t>roll</a:t>
            </a:r>
            <a:r>
              <a:rPr lang="en" sz="1400">
                <a:solidFill>
                  <a:schemeClr val="dk2"/>
                </a:solidFill>
              </a:rPr>
              <a:t>;</a:t>
            </a: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r>
              <a:rPr lang="en" sz="1400">
                <a:solidFill>
                  <a:schemeClr val="dk2"/>
                </a:solidFill>
              </a:rPr>
              <a:t>	</a:t>
            </a:r>
            <a:r>
              <a:rPr lang="en" sz="1400">
                <a:solidFill>
                  <a:srgbClr val="1155CC"/>
                </a:solidFill>
              </a:rPr>
              <a:t>String</a:t>
            </a:r>
            <a:r>
              <a:rPr lang="en" sz="1400">
                <a:solidFill>
                  <a:schemeClr val="dk2"/>
                </a:solidFill>
              </a:rPr>
              <a:t> </a:t>
            </a:r>
            <a:r>
              <a:rPr lang="en" sz="1400">
                <a:solidFill>
                  <a:srgbClr val="BF9000"/>
                </a:solidFill>
              </a:rPr>
              <a:t>name</a:t>
            </a:r>
            <a:r>
              <a:rPr lang="en" sz="1400">
                <a:solidFill>
                  <a:schemeClr val="dk2"/>
                </a:solidFill>
              </a:rPr>
              <a:t>;</a:t>
            </a: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r>
              <a:rPr lang="en" sz="1400">
                <a:solidFill>
                  <a:schemeClr val="dk2"/>
                </a:solidFill>
              </a:rPr>
              <a:t>	</a:t>
            </a:r>
            <a:r>
              <a:rPr lang="en" sz="1400">
                <a:solidFill>
                  <a:srgbClr val="1155CC"/>
                </a:solidFill>
              </a:rPr>
              <a:t>double</a:t>
            </a:r>
            <a:r>
              <a:rPr lang="en" sz="1400">
                <a:solidFill>
                  <a:schemeClr val="dk2"/>
                </a:solidFill>
              </a:rPr>
              <a:t> </a:t>
            </a:r>
            <a:r>
              <a:rPr lang="en" sz="1400">
                <a:solidFill>
                  <a:srgbClr val="BF9000"/>
                </a:solidFill>
              </a:rPr>
              <a:t>per</a:t>
            </a:r>
            <a:r>
              <a:rPr lang="en" sz="1400">
                <a:solidFill>
                  <a:schemeClr val="dk2"/>
                </a:solidFill>
              </a:rPr>
              <a:t>;</a:t>
            </a: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50000"/>
              </a:lnSpc>
              <a:spcBef>
                <a:spcPts val="0"/>
              </a:spcBef>
              <a:spcAft>
                <a:spcPts val="0"/>
              </a:spcAft>
              <a:buNone/>
            </a:pPr>
            <a:endParaRPr sz="1400">
              <a:solidFill>
                <a:schemeClr val="dk2"/>
              </a:solidFill>
            </a:endParaRPr>
          </a:p>
          <a:p>
            <a:pPr marL="0" lvl="0" indent="0" algn="l" rtl="0">
              <a:lnSpc>
                <a:spcPct val="170000"/>
              </a:lnSpc>
              <a:spcBef>
                <a:spcPts val="0"/>
              </a:spcBef>
              <a:spcAft>
                <a:spcPts val="0"/>
              </a:spcAft>
              <a:buNone/>
            </a:pPr>
            <a:r>
              <a:rPr lang="en" sz="1400">
                <a:solidFill>
                  <a:schemeClr val="dk2"/>
                </a:solidFill>
              </a:rPr>
              <a:t>}</a:t>
            </a:r>
            <a:endParaRPr sz="1400">
              <a:solidFill>
                <a:schemeClr val="dk2"/>
              </a:solidFill>
            </a:endParaRPr>
          </a:p>
        </p:txBody>
      </p:sp>
      <p:sp>
        <p:nvSpPr>
          <p:cNvPr id="511" name="Google Shape;511;p68"/>
          <p:cNvSpPr txBox="1">
            <a:spLocks noGrp="1"/>
          </p:cNvSpPr>
          <p:nvPr>
            <p:ph type="body" idx="4294967295"/>
          </p:nvPr>
        </p:nvSpPr>
        <p:spPr>
          <a:xfrm>
            <a:off x="4844475" y="1292500"/>
            <a:ext cx="4080300" cy="2820600"/>
          </a:xfrm>
          <a:prstGeom prst="rect">
            <a:avLst/>
          </a:prstGeom>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000">
                <a:solidFill>
                  <a:schemeClr val="dk2"/>
                </a:solidFill>
              </a:rPr>
              <a:t>class </a:t>
            </a:r>
            <a:r>
              <a:rPr lang="en" sz="1000"/>
              <a:t>UseStudent</a:t>
            </a:r>
            <a:br>
              <a:rPr lang="en" sz="1000">
                <a:solidFill>
                  <a:schemeClr val="dk2"/>
                </a:solidFill>
              </a:rPr>
            </a:br>
            <a:br>
              <a:rPr lang="en" sz="1000">
                <a:solidFill>
                  <a:schemeClr val="dk2"/>
                </a:solidFill>
              </a:rPr>
            </a:br>
            <a:br>
              <a:rPr lang="en" sz="1000">
                <a:solidFill>
                  <a:schemeClr val="dk2"/>
                </a:solidFill>
              </a:rPr>
            </a:br>
            <a:r>
              <a:rPr lang="en" sz="1000">
                <a:solidFill>
                  <a:schemeClr val="dk2"/>
                </a:solidFill>
              </a:rPr>
              <a:t>{</a:t>
            </a:r>
            <a:endParaRPr sz="1000">
              <a:solidFill>
                <a:schemeClr val="dk2"/>
              </a:solidFill>
            </a:endParaRPr>
          </a:p>
          <a:p>
            <a:pPr marL="0" lvl="0" indent="0" algn="l" rtl="0">
              <a:lnSpc>
                <a:spcPct val="170000"/>
              </a:lnSpc>
              <a:spcBef>
                <a:spcPts val="0"/>
              </a:spcBef>
              <a:spcAft>
                <a:spcPts val="0"/>
              </a:spcAft>
              <a:buNone/>
            </a:pPr>
            <a:r>
              <a:rPr lang="en" sz="1000">
                <a:solidFill>
                  <a:schemeClr val="dk2"/>
                </a:solidFill>
              </a:rPr>
              <a:t>	public static void </a:t>
            </a:r>
            <a:r>
              <a:rPr lang="en" sz="1000">
                <a:solidFill>
                  <a:srgbClr val="1155CC"/>
                </a:solidFill>
              </a:rPr>
              <a:t>main</a:t>
            </a:r>
            <a:r>
              <a:rPr lang="en" sz="1000">
                <a:solidFill>
                  <a:schemeClr val="dk2"/>
                </a:solidFill>
              </a:rPr>
              <a:t>(</a:t>
            </a:r>
            <a:r>
              <a:rPr lang="en" sz="1000"/>
              <a:t>String</a:t>
            </a:r>
            <a:r>
              <a:rPr lang="en" sz="1000">
                <a:solidFill>
                  <a:schemeClr val="dk2"/>
                </a:solidFill>
              </a:rPr>
              <a:t> [] args)</a:t>
            </a:r>
            <a:endParaRPr sz="1000">
              <a:solidFill>
                <a:schemeClr val="dk2"/>
              </a:solidFill>
            </a:endParaRPr>
          </a:p>
          <a:p>
            <a:pPr marL="0" lvl="0" indent="457200" algn="l" rtl="0">
              <a:lnSpc>
                <a:spcPct val="170000"/>
              </a:lnSpc>
              <a:spcBef>
                <a:spcPts val="0"/>
              </a:spcBef>
              <a:spcAft>
                <a:spcPts val="0"/>
              </a:spcAft>
              <a:buNone/>
            </a:pPr>
            <a:r>
              <a:rPr lang="en" sz="1000">
                <a:solidFill>
                  <a:schemeClr val="dk2"/>
                </a:solidFill>
              </a:rPr>
              <a:t>{ </a:t>
            </a:r>
            <a:endParaRPr sz="1000">
              <a:solidFill>
                <a:schemeClr val="dk2"/>
              </a:solidFill>
            </a:endParaRPr>
          </a:p>
          <a:p>
            <a:pPr marL="457200" lvl="0" indent="457200" algn="l" rtl="0">
              <a:lnSpc>
                <a:spcPct val="170000"/>
              </a:lnSpc>
              <a:spcBef>
                <a:spcPts val="0"/>
              </a:spcBef>
              <a:spcAft>
                <a:spcPts val="0"/>
              </a:spcAft>
              <a:buNone/>
            </a:pPr>
            <a:r>
              <a:rPr lang="en" sz="1000"/>
              <a:t>Student</a:t>
            </a:r>
            <a:r>
              <a:rPr lang="en" sz="1000">
                <a:solidFill>
                  <a:schemeClr val="dk2"/>
                </a:solidFill>
              </a:rPr>
              <a:t> </a:t>
            </a:r>
            <a:r>
              <a:rPr lang="en" sz="1000">
                <a:solidFill>
                  <a:srgbClr val="BF9000"/>
                </a:solidFill>
              </a:rPr>
              <a:t>s</a:t>
            </a:r>
            <a:r>
              <a:rPr lang="en" sz="1000">
                <a:solidFill>
                  <a:schemeClr val="dk2"/>
                </a:solidFill>
              </a:rPr>
              <a:t>;</a:t>
            </a:r>
            <a:endParaRPr sz="1000">
              <a:solidFill>
                <a:schemeClr val="dk2"/>
              </a:solidFill>
            </a:endParaRPr>
          </a:p>
          <a:p>
            <a:pPr marL="457200" lvl="0" indent="457200" algn="l" rtl="0">
              <a:lnSpc>
                <a:spcPct val="170000"/>
              </a:lnSpc>
              <a:spcBef>
                <a:spcPts val="0"/>
              </a:spcBef>
              <a:spcAft>
                <a:spcPts val="0"/>
              </a:spcAft>
              <a:buNone/>
            </a:pPr>
            <a:r>
              <a:rPr lang="en" sz="1000">
                <a:solidFill>
                  <a:srgbClr val="BF9000"/>
                </a:solidFill>
              </a:rPr>
              <a:t>s</a:t>
            </a:r>
            <a:r>
              <a:rPr lang="en" sz="1000">
                <a:solidFill>
                  <a:schemeClr val="dk2"/>
                </a:solidFill>
              </a:rPr>
              <a:t>=new </a:t>
            </a:r>
            <a:r>
              <a:rPr lang="en" sz="1000">
                <a:solidFill>
                  <a:srgbClr val="B44141"/>
                </a:solidFill>
              </a:rPr>
              <a:t>Student</a:t>
            </a:r>
            <a:r>
              <a:rPr lang="en" sz="1000">
                <a:solidFill>
                  <a:schemeClr val="dk2"/>
                </a:solidFill>
              </a:rPr>
              <a:t>();</a:t>
            </a:r>
            <a:endParaRPr sz="1000">
              <a:solidFill>
                <a:schemeClr val="dk2"/>
              </a:solidFill>
            </a:endParaRPr>
          </a:p>
          <a:p>
            <a:pPr marL="457200" lvl="0" indent="457200" algn="l" rtl="0">
              <a:lnSpc>
                <a:spcPct val="170000"/>
              </a:lnSpc>
              <a:spcBef>
                <a:spcPts val="0"/>
              </a:spcBef>
              <a:spcAft>
                <a:spcPts val="0"/>
              </a:spcAft>
              <a:buNone/>
            </a:pPr>
            <a:r>
              <a:rPr lang="en" sz="1000">
                <a:solidFill>
                  <a:schemeClr val="dk2"/>
                </a:solidFill>
              </a:rPr>
              <a:t>S.roll = 101;</a:t>
            </a:r>
            <a:endParaRPr sz="1000">
              <a:solidFill>
                <a:schemeClr val="dk2"/>
              </a:solidFill>
            </a:endParaRPr>
          </a:p>
          <a:p>
            <a:pPr marL="457200" lvl="0" indent="457200" algn="l" rtl="0">
              <a:lnSpc>
                <a:spcPct val="170000"/>
              </a:lnSpc>
              <a:spcBef>
                <a:spcPts val="0"/>
              </a:spcBef>
              <a:spcAft>
                <a:spcPts val="0"/>
              </a:spcAft>
              <a:buNone/>
            </a:pPr>
            <a:r>
              <a:rPr lang="en" sz="1000">
                <a:solidFill>
                  <a:schemeClr val="dk2"/>
                </a:solidFill>
              </a:rPr>
              <a:t>S.name = “Amit”;</a:t>
            </a:r>
            <a:endParaRPr sz="1000">
              <a:solidFill>
                <a:schemeClr val="dk2"/>
              </a:solidFill>
            </a:endParaRPr>
          </a:p>
          <a:p>
            <a:pPr marL="457200" lvl="0" indent="457200" algn="l" rtl="0">
              <a:lnSpc>
                <a:spcPct val="170000"/>
              </a:lnSpc>
              <a:spcBef>
                <a:spcPts val="0"/>
              </a:spcBef>
              <a:spcAft>
                <a:spcPts val="0"/>
              </a:spcAft>
              <a:buNone/>
            </a:pPr>
            <a:r>
              <a:rPr lang="en" sz="1000">
                <a:solidFill>
                  <a:schemeClr val="dk2"/>
                </a:solidFill>
              </a:rPr>
              <a:t>S.per = 82.9;</a:t>
            </a:r>
            <a:endParaRPr sz="1000">
              <a:solidFill>
                <a:schemeClr val="dk2"/>
              </a:solidFill>
            </a:endParaRPr>
          </a:p>
          <a:p>
            <a:pPr marL="457200" lvl="0" indent="457200" algn="l" rtl="0">
              <a:lnSpc>
                <a:spcPct val="170000"/>
              </a:lnSpc>
              <a:spcBef>
                <a:spcPts val="0"/>
              </a:spcBef>
              <a:spcAft>
                <a:spcPts val="0"/>
              </a:spcAft>
              <a:buNone/>
            </a:pPr>
            <a:r>
              <a:rPr lang="en" sz="1000">
                <a:solidFill>
                  <a:schemeClr val="dk2"/>
                </a:solidFill>
              </a:rPr>
              <a:t>System.out.println(“Roll:” + s.roll);</a:t>
            </a:r>
            <a:endParaRPr sz="1000">
              <a:solidFill>
                <a:schemeClr val="dk2"/>
              </a:solidFill>
            </a:endParaRPr>
          </a:p>
          <a:p>
            <a:pPr marL="457200" lvl="0" indent="457200" algn="l" rtl="0">
              <a:lnSpc>
                <a:spcPct val="170000"/>
              </a:lnSpc>
              <a:spcBef>
                <a:spcPts val="0"/>
              </a:spcBef>
              <a:spcAft>
                <a:spcPts val="0"/>
              </a:spcAft>
              <a:buNone/>
            </a:pPr>
            <a:r>
              <a:rPr lang="en" sz="1000">
                <a:solidFill>
                  <a:schemeClr val="dk1"/>
                </a:solidFill>
              </a:rPr>
              <a:t>System.out.println(“Name:” + s.name);</a:t>
            </a:r>
            <a:endParaRPr sz="1000">
              <a:solidFill>
                <a:schemeClr val="dk1"/>
              </a:solidFill>
            </a:endParaRPr>
          </a:p>
          <a:p>
            <a:pPr marL="457200" lvl="0" indent="457200" algn="l" rtl="0">
              <a:lnSpc>
                <a:spcPct val="170000"/>
              </a:lnSpc>
              <a:spcBef>
                <a:spcPts val="0"/>
              </a:spcBef>
              <a:spcAft>
                <a:spcPts val="0"/>
              </a:spcAft>
              <a:buNone/>
            </a:pPr>
            <a:r>
              <a:rPr lang="en" sz="1000">
                <a:solidFill>
                  <a:schemeClr val="dk1"/>
                </a:solidFill>
              </a:rPr>
              <a:t>System.out.println(“Per:” + s.per);</a:t>
            </a:r>
            <a:endParaRPr sz="1000">
              <a:solidFill>
                <a:schemeClr val="dk2"/>
              </a:solidFill>
            </a:endParaRPr>
          </a:p>
          <a:p>
            <a:pPr marL="0" lvl="0" indent="457200" algn="l" rtl="0">
              <a:lnSpc>
                <a:spcPct val="170000"/>
              </a:lnSpc>
              <a:spcBef>
                <a:spcPts val="0"/>
              </a:spcBef>
              <a:spcAft>
                <a:spcPts val="0"/>
              </a:spcAft>
              <a:buNone/>
            </a:pPr>
            <a:r>
              <a:rPr lang="en" sz="1000">
                <a:solidFill>
                  <a:schemeClr val="dk2"/>
                </a:solidFill>
              </a:rPr>
              <a:t>}</a:t>
            </a:r>
            <a:endParaRPr sz="1000">
              <a:solidFill>
                <a:schemeClr val="dk2"/>
              </a:solidFill>
            </a:endParaRPr>
          </a:p>
          <a:p>
            <a:pPr marL="0" lvl="0" indent="0" algn="l" rtl="0">
              <a:lnSpc>
                <a:spcPct val="170000"/>
              </a:lnSpc>
              <a:spcBef>
                <a:spcPts val="0"/>
              </a:spcBef>
              <a:spcAft>
                <a:spcPts val="0"/>
              </a:spcAft>
              <a:buNone/>
            </a:pPr>
            <a:r>
              <a:rPr lang="en" sz="1000">
                <a:solidFill>
                  <a:schemeClr val="dk2"/>
                </a:solidFill>
              </a:rPr>
              <a:t>}</a:t>
            </a:r>
            <a:endParaRPr sz="1000">
              <a:solidFill>
                <a:schemeClr val="dk2"/>
              </a:solidFill>
            </a:endParaRPr>
          </a:p>
        </p:txBody>
      </p:sp>
      <p:sp>
        <p:nvSpPr>
          <p:cNvPr id="512" name="Google Shape;512;p68"/>
          <p:cNvSpPr txBox="1">
            <a:spLocks noGrp="1"/>
          </p:cNvSpPr>
          <p:nvPr>
            <p:ph type="title" idx="2"/>
          </p:nvPr>
        </p:nvSpPr>
        <p:spPr>
          <a:xfrm>
            <a:off x="746800" y="2141963"/>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513" name="Google Shape;513;p68"/>
          <p:cNvSpPr txBox="1">
            <a:spLocks noGrp="1"/>
          </p:cNvSpPr>
          <p:nvPr>
            <p:ph type="title" idx="2"/>
          </p:nvPr>
        </p:nvSpPr>
        <p:spPr>
          <a:xfrm>
            <a:off x="4996875" y="6801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animEffect transition="in" filter="fade">
                                      <p:cBhvr>
                                        <p:cTn id="7" dur="1000"/>
                                        <p:tgtEl>
                                          <p:spTgt spid="512"/>
                                        </p:tgtEl>
                                      </p:cBhvr>
                                    </p:animEffect>
                                  </p:childTnLst>
                                </p:cTn>
                              </p:par>
                              <p:par>
                                <p:cTn id="8" presetID="10" presetClass="entr" presetSubtype="0" fill="hold" nodeType="withEffect">
                                  <p:stCondLst>
                                    <p:cond delay="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1000"/>
                                        <p:tgtEl>
                                          <p:spTgt spid="5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Effect transition="in" filter="fade">
                                      <p:cBhvr>
                                        <p:cTn id="15" dur="1000"/>
                                        <p:tgtEl>
                                          <p:spTgt spid="513"/>
                                        </p:tgtEl>
                                      </p:cBhvr>
                                    </p:animEffect>
                                  </p:childTnLst>
                                </p:cTn>
                              </p:par>
                              <p:par>
                                <p:cTn id="16" presetID="10" presetClass="entr" presetSubtype="0" fill="hold" nodeType="withEffect">
                                  <p:stCondLst>
                                    <p:cond delay="0"/>
                                  </p:stCondLst>
                                  <p:childTnLst>
                                    <p:set>
                                      <p:cBhvr>
                                        <p:cTn id="17" dur="1" fill="hold">
                                          <p:stCondLst>
                                            <p:cond delay="0"/>
                                          </p:stCondLst>
                                        </p:cTn>
                                        <p:tgtEl>
                                          <p:spTgt spid="511"/>
                                        </p:tgtEl>
                                        <p:attrNameLst>
                                          <p:attrName>style.visibility</p:attrName>
                                        </p:attrNameLst>
                                      </p:cBhvr>
                                      <p:to>
                                        <p:strVal val="visible"/>
                                      </p:to>
                                    </p:set>
                                    <p:animEffect transition="in" filter="fade">
                                      <p:cBhvr>
                                        <p:cTn id="18" dur="10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9"/>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519" name="Google Shape;519;p69"/>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Part-3</a:t>
            </a:r>
            <a:endParaRPr/>
          </a:p>
        </p:txBody>
      </p:sp>
      <p:pic>
        <p:nvPicPr>
          <p:cNvPr id="520" name="Google Shape;520;p69"/>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521" name="Google Shape;521;p69"/>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522" name="Google Shape;522;p69"/>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523" name="Google Shape;523;p69"/>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- 3</a:t>
            </a:r>
            <a:endParaRPr sz="1400" b="1">
              <a:latin typeface="Roboto Mono"/>
              <a:ea typeface="Roboto Mono"/>
              <a:cs typeface="Roboto Mono"/>
              <a:sym typeface="Roboto Mono"/>
            </a:endParaRPr>
          </a:p>
        </p:txBody>
      </p:sp>
      <p:sp>
        <p:nvSpPr>
          <p:cNvPr id="524" name="Google Shape;524;p69"/>
          <p:cNvSpPr txBox="1">
            <a:spLocks noGrp="1"/>
          </p:cNvSpPr>
          <p:nvPr>
            <p:ph type="subTitle" idx="1"/>
          </p:nvPr>
        </p:nvSpPr>
        <p:spPr>
          <a:xfrm>
            <a:off x="1055075" y="1982075"/>
            <a:ext cx="16608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Encapsulation</a:t>
            </a:r>
            <a:endParaRPr sz="1400" b="1">
              <a:solidFill>
                <a:srgbClr val="595959"/>
              </a:solidFill>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animEffect transition="in" filter="fade">
                                      <p:cBhvr>
                                        <p:cTn id="7" dur="1000"/>
                                        <p:tgtEl>
                                          <p:spTgt spid="5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body" idx="1"/>
          </p:nvPr>
        </p:nvSpPr>
        <p:spPr>
          <a:xfrm>
            <a:off x="1499675" y="1290800"/>
            <a:ext cx="7065900" cy="31344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1200"/>
              </a:spcBef>
              <a:spcAft>
                <a:spcPts val="0"/>
              </a:spcAft>
              <a:buClr>
                <a:schemeClr val="accent2"/>
              </a:buClr>
              <a:buSzPts val="1500"/>
              <a:buFont typeface="Concert One"/>
              <a:buAutoNum type="arabicPeriod"/>
            </a:pPr>
            <a:r>
              <a:rPr lang="en" sz="1500"/>
              <a:t>Encapsulation is the process of binding or wrapping the data and the codes that operates on the data into a single entity</a:t>
            </a:r>
            <a:endParaRPr sz="1500"/>
          </a:p>
          <a:p>
            <a:pPr marL="457200" lvl="0" indent="0" algn="l" rtl="0">
              <a:lnSpc>
                <a:spcPct val="150000"/>
              </a:lnSpc>
              <a:spcBef>
                <a:spcPts val="0"/>
              </a:spcBef>
              <a:spcAft>
                <a:spcPts val="0"/>
              </a:spcAft>
              <a:buNone/>
            </a:pPr>
            <a:endParaRPr sz="1500"/>
          </a:p>
          <a:p>
            <a:pPr marL="0" lvl="0" indent="0" algn="l" rtl="0">
              <a:lnSpc>
                <a:spcPct val="170000"/>
              </a:lnSpc>
              <a:spcBef>
                <a:spcPts val="1200"/>
              </a:spcBef>
              <a:spcAft>
                <a:spcPts val="0"/>
              </a:spcAft>
              <a:buNone/>
            </a:pPr>
            <a:endParaRPr sz="1500"/>
          </a:p>
          <a:p>
            <a:pPr marL="457200" lvl="0" indent="-323850" algn="l" rtl="0">
              <a:lnSpc>
                <a:spcPct val="150000"/>
              </a:lnSpc>
              <a:spcBef>
                <a:spcPts val="0"/>
              </a:spcBef>
              <a:spcAft>
                <a:spcPts val="0"/>
              </a:spcAft>
              <a:buClr>
                <a:schemeClr val="accent2"/>
              </a:buClr>
              <a:buSzPts val="1500"/>
              <a:buFont typeface="Concert One"/>
              <a:buAutoNum type="arabicPeriod"/>
            </a:pPr>
            <a:r>
              <a:rPr lang="en" sz="1500"/>
              <a:t>Another way to think about encapsulation is, that it is a protective shield that prevents the data from being accessed by the code outside this shield.</a:t>
            </a:r>
            <a:endParaRPr sz="1500"/>
          </a:p>
          <a:p>
            <a:pPr marL="0" lvl="0" indent="0" algn="l" rtl="0">
              <a:lnSpc>
                <a:spcPct val="150000"/>
              </a:lnSpc>
              <a:spcBef>
                <a:spcPts val="0"/>
              </a:spcBef>
              <a:spcAft>
                <a:spcPts val="0"/>
              </a:spcAft>
              <a:buNone/>
            </a:pPr>
            <a:endParaRPr sz="1300"/>
          </a:p>
          <a:p>
            <a:pPr marL="0" lvl="0" indent="0" algn="l" rtl="0">
              <a:lnSpc>
                <a:spcPct val="150000"/>
              </a:lnSpc>
              <a:spcBef>
                <a:spcPts val="0"/>
              </a:spcBef>
              <a:spcAft>
                <a:spcPts val="0"/>
              </a:spcAft>
              <a:buNone/>
            </a:pPr>
            <a:endParaRPr sz="1300"/>
          </a:p>
          <a:p>
            <a:pPr marL="457200" lvl="0" indent="0" algn="l" rtl="0">
              <a:lnSpc>
                <a:spcPct val="150000"/>
              </a:lnSpc>
              <a:spcBef>
                <a:spcPts val="0"/>
              </a:spcBef>
              <a:spcAft>
                <a:spcPts val="0"/>
              </a:spcAft>
              <a:buNone/>
            </a:pPr>
            <a:endParaRPr sz="1250"/>
          </a:p>
        </p:txBody>
      </p:sp>
      <p:sp>
        <p:nvSpPr>
          <p:cNvPr id="530" name="Google Shape;530;p70"/>
          <p:cNvSpPr txBox="1">
            <a:spLocks noGrp="1"/>
          </p:cNvSpPr>
          <p:nvPr>
            <p:ph type="title"/>
          </p:nvPr>
        </p:nvSpPr>
        <p:spPr>
          <a:xfrm>
            <a:off x="1836900" y="406375"/>
            <a:ext cx="54702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a:solidFill>
                  <a:srgbClr val="B44141"/>
                </a:solidFill>
                <a:latin typeface="Livvic Medium"/>
                <a:ea typeface="Livvic Medium"/>
                <a:cs typeface="Livvic Medium"/>
                <a:sym typeface="Livvic Medium"/>
              </a:rPr>
              <a:t>What </a:t>
            </a:r>
            <a:r>
              <a:rPr lang="en">
                <a:solidFill>
                  <a:srgbClr val="B44141"/>
                </a:solidFill>
                <a:latin typeface="Livvic Medium"/>
                <a:ea typeface="Livvic Medium"/>
                <a:cs typeface="Livvic Medium"/>
                <a:sym typeface="Livvic Medium"/>
              </a:rPr>
              <a:t>I</a:t>
            </a:r>
            <a:r>
              <a:rPr lang="en" sz="3200">
                <a:solidFill>
                  <a:srgbClr val="B44141"/>
                </a:solidFill>
                <a:latin typeface="Livvic Medium"/>
                <a:ea typeface="Livvic Medium"/>
                <a:cs typeface="Livvic Medium"/>
                <a:sym typeface="Livvic Medium"/>
              </a:rPr>
              <a:t>s Encapsulation ?</a:t>
            </a:r>
            <a:endParaRPr sz="2400">
              <a:solidFill>
                <a:srgbClr val="B44141"/>
              </a:solidFill>
              <a:latin typeface="Livvic Medium"/>
              <a:ea typeface="Livvic Medium"/>
              <a:cs typeface="Livvic Medium"/>
              <a:sym typeface="Livvic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fade">
                                      <p:cBhvr>
                                        <p:cTn id="7" dur="1000"/>
                                        <p:tgtEl>
                                          <p:spTgt spid="5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xEl>
                                              <p:pRg st="1" end="1"/>
                                            </p:txEl>
                                          </p:spTgt>
                                        </p:tgtEl>
                                        <p:attrNameLst>
                                          <p:attrName>style.visibility</p:attrName>
                                        </p:attrNameLst>
                                      </p:cBhvr>
                                      <p:to>
                                        <p:strVal val="visible"/>
                                      </p:to>
                                    </p:set>
                                    <p:animEffect transition="in" filter="fade">
                                      <p:cBhvr>
                                        <p:cTn id="12" dur="1000"/>
                                        <p:tgtEl>
                                          <p:spTgt spid="5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9">
                                            <p:txEl>
                                              <p:pRg st="2" end="2"/>
                                            </p:txEl>
                                          </p:spTgt>
                                        </p:tgtEl>
                                        <p:attrNameLst>
                                          <p:attrName>style.visibility</p:attrName>
                                        </p:attrNameLst>
                                      </p:cBhvr>
                                      <p:to>
                                        <p:strVal val="visible"/>
                                      </p:to>
                                    </p:set>
                                    <p:animEffect transition="in" filter="fade">
                                      <p:cBhvr>
                                        <p:cTn id="17" dur="1000"/>
                                        <p:tgtEl>
                                          <p:spTgt spid="5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9">
                                            <p:txEl>
                                              <p:pRg st="3" end="3"/>
                                            </p:txEl>
                                          </p:spTgt>
                                        </p:tgtEl>
                                        <p:attrNameLst>
                                          <p:attrName>style.visibility</p:attrName>
                                        </p:attrNameLst>
                                      </p:cBhvr>
                                      <p:to>
                                        <p:strVal val="visible"/>
                                      </p:to>
                                    </p:set>
                                    <p:animEffect transition="in" filter="fade">
                                      <p:cBhvr>
                                        <p:cTn id="22" dur="1000"/>
                                        <p:tgtEl>
                                          <p:spTgt spid="5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9">
                                            <p:txEl>
                                              <p:pRg st="4" end="4"/>
                                            </p:txEl>
                                          </p:spTgt>
                                        </p:tgtEl>
                                        <p:attrNameLst>
                                          <p:attrName>style.visibility</p:attrName>
                                        </p:attrNameLst>
                                      </p:cBhvr>
                                      <p:to>
                                        <p:strVal val="visible"/>
                                      </p:to>
                                    </p:set>
                                    <p:animEffect transition="in" filter="fade">
                                      <p:cBhvr>
                                        <p:cTn id="27" dur="1000"/>
                                        <p:tgtEl>
                                          <p:spTgt spid="5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9">
                                            <p:txEl>
                                              <p:pRg st="5" end="5"/>
                                            </p:txEl>
                                          </p:spTgt>
                                        </p:tgtEl>
                                        <p:attrNameLst>
                                          <p:attrName>style.visibility</p:attrName>
                                        </p:attrNameLst>
                                      </p:cBhvr>
                                      <p:to>
                                        <p:strVal val="visible"/>
                                      </p:to>
                                    </p:set>
                                    <p:animEffect transition="in" filter="fade">
                                      <p:cBhvr>
                                        <p:cTn id="32" dur="1000"/>
                                        <p:tgtEl>
                                          <p:spTgt spid="5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9">
                                            <p:txEl>
                                              <p:pRg st="6" end="6"/>
                                            </p:txEl>
                                          </p:spTgt>
                                        </p:tgtEl>
                                        <p:attrNameLst>
                                          <p:attrName>style.visibility</p:attrName>
                                        </p:attrNameLst>
                                      </p:cBhvr>
                                      <p:to>
                                        <p:strVal val="visible"/>
                                      </p:to>
                                    </p:set>
                                    <p:animEffect transition="in" filter="fade">
                                      <p:cBhvr>
                                        <p:cTn id="37" dur="1000"/>
                                        <p:tgtEl>
                                          <p:spTgt spid="5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1"/>
          <p:cNvSpPr txBox="1">
            <a:spLocks noGrp="1"/>
          </p:cNvSpPr>
          <p:nvPr>
            <p:ph type="title"/>
          </p:nvPr>
        </p:nvSpPr>
        <p:spPr>
          <a:xfrm>
            <a:off x="1348700" y="279400"/>
            <a:ext cx="6387300" cy="50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Livvic Medium"/>
                <a:ea typeface="Livvic Medium"/>
                <a:cs typeface="Livvic Medium"/>
                <a:sym typeface="Livvic Medium"/>
              </a:rPr>
              <a:t>According </a:t>
            </a:r>
            <a:r>
              <a:rPr lang="en">
                <a:solidFill>
                  <a:srgbClr val="00FF00"/>
                </a:solidFill>
                <a:latin typeface="Livvic Medium"/>
                <a:ea typeface="Livvic Medium"/>
                <a:cs typeface="Livvic Medium"/>
                <a:sym typeface="Livvic Medium"/>
              </a:rPr>
              <a:t>To</a:t>
            </a:r>
            <a:r>
              <a:rPr lang="en">
                <a:latin typeface="Livvic Medium"/>
                <a:ea typeface="Livvic Medium"/>
                <a:cs typeface="Livvic Medium"/>
                <a:sym typeface="Livvic Medium"/>
              </a:rPr>
              <a:t> </a:t>
            </a:r>
            <a:r>
              <a:rPr lang="en">
                <a:solidFill>
                  <a:srgbClr val="CC0000"/>
                </a:solidFill>
                <a:latin typeface="Livvic Medium"/>
                <a:ea typeface="Livvic Medium"/>
                <a:cs typeface="Livvic Medium"/>
                <a:sym typeface="Livvic Medium"/>
              </a:rPr>
              <a:t>Encapsulation. . . </a:t>
            </a:r>
            <a:endParaRPr>
              <a:solidFill>
                <a:srgbClr val="CC0000"/>
              </a:solidFill>
              <a:latin typeface="Livvic Medium"/>
              <a:ea typeface="Livvic Medium"/>
              <a:cs typeface="Livvic Medium"/>
              <a:sym typeface="Livvic Medium"/>
            </a:endParaRPr>
          </a:p>
        </p:txBody>
      </p:sp>
      <p:pic>
        <p:nvPicPr>
          <p:cNvPr id="536" name="Google Shape;536;p71"/>
          <p:cNvPicPr preferRelativeResize="0"/>
          <p:nvPr/>
        </p:nvPicPr>
        <p:blipFill>
          <a:blip r:embed="rId3">
            <a:alphaModFix/>
          </a:blip>
          <a:stretch>
            <a:fillRect/>
          </a:stretch>
        </p:blipFill>
        <p:spPr>
          <a:xfrm>
            <a:off x="2268125" y="2116225"/>
            <a:ext cx="5124450" cy="2600500"/>
          </a:xfrm>
          <a:prstGeom prst="rect">
            <a:avLst/>
          </a:prstGeom>
          <a:noFill/>
          <a:ln>
            <a:noFill/>
          </a:ln>
        </p:spPr>
      </p:pic>
      <p:sp>
        <p:nvSpPr>
          <p:cNvPr id="537" name="Google Shape;537;p71"/>
          <p:cNvSpPr txBox="1">
            <a:spLocks noGrp="1"/>
          </p:cNvSpPr>
          <p:nvPr>
            <p:ph type="body" idx="1"/>
          </p:nvPr>
        </p:nvSpPr>
        <p:spPr>
          <a:xfrm>
            <a:off x="1348700" y="790013"/>
            <a:ext cx="6963300" cy="1236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solidFill>
                  <a:srgbClr val="0000FF"/>
                </a:solidFill>
              </a:rPr>
              <a:t>Data</a:t>
            </a:r>
            <a:r>
              <a:rPr lang="en" sz="1500"/>
              <a:t> :- </a:t>
            </a:r>
            <a:r>
              <a:rPr lang="en" sz="1500">
                <a:solidFill>
                  <a:srgbClr val="595959"/>
                </a:solidFill>
              </a:rPr>
              <a:t>Data members must</a:t>
            </a:r>
            <a:r>
              <a:rPr lang="en" sz="1500"/>
              <a:t> be kept </a:t>
            </a:r>
            <a:r>
              <a:rPr lang="en" sz="1500">
                <a:solidFill>
                  <a:srgbClr val="B44141"/>
                </a:solidFill>
              </a:rPr>
              <a:t>private</a:t>
            </a:r>
            <a:r>
              <a:rPr lang="en" sz="1500">
                <a:solidFill>
                  <a:srgbClr val="20124D"/>
                </a:solidFill>
              </a:rPr>
              <a:t>.</a:t>
            </a:r>
            <a:endParaRPr sz="1500">
              <a:solidFill>
                <a:srgbClr val="20124D"/>
              </a:solidFill>
            </a:endParaRPr>
          </a:p>
          <a:p>
            <a:pPr marL="457200" lvl="0" indent="0" algn="l" rtl="0">
              <a:lnSpc>
                <a:spcPct val="10000"/>
              </a:lnSpc>
              <a:spcBef>
                <a:spcPts val="1600"/>
              </a:spcBef>
              <a:spcAft>
                <a:spcPts val="0"/>
              </a:spcAft>
              <a:buNone/>
            </a:pPr>
            <a:endParaRPr sz="1500">
              <a:solidFill>
                <a:srgbClr val="20124D"/>
              </a:solidFill>
            </a:endParaRPr>
          </a:p>
          <a:p>
            <a:pPr marL="457200" lvl="0" indent="-323850" algn="l" rtl="0">
              <a:spcBef>
                <a:spcPts val="1600"/>
              </a:spcBef>
              <a:spcAft>
                <a:spcPts val="0"/>
              </a:spcAft>
              <a:buClr>
                <a:schemeClr val="dk1"/>
              </a:buClr>
              <a:buSzPts val="1500"/>
              <a:buChar char="●"/>
            </a:pPr>
            <a:r>
              <a:rPr lang="en" sz="1500">
                <a:solidFill>
                  <a:srgbClr val="FF0000"/>
                </a:solidFill>
              </a:rPr>
              <a:t>Methods </a:t>
            </a:r>
            <a:r>
              <a:rPr lang="en" sz="1500">
                <a:solidFill>
                  <a:schemeClr val="dk1"/>
                </a:solidFill>
              </a:rPr>
              <a:t>:- </a:t>
            </a:r>
            <a:r>
              <a:rPr lang="en" sz="1500">
                <a:solidFill>
                  <a:srgbClr val="595959"/>
                </a:solidFill>
              </a:rPr>
              <a:t>Methods</a:t>
            </a:r>
            <a:r>
              <a:rPr lang="en" sz="1500">
                <a:solidFill>
                  <a:srgbClr val="CC0000"/>
                </a:solidFill>
              </a:rPr>
              <a:t> </a:t>
            </a:r>
            <a:r>
              <a:rPr lang="en" sz="1500">
                <a:solidFill>
                  <a:schemeClr val="dk1"/>
                </a:solidFill>
              </a:rPr>
              <a:t>only can access these data </a:t>
            </a:r>
            <a:r>
              <a:rPr lang="en" sz="1500">
                <a:solidFill>
                  <a:srgbClr val="595959"/>
                </a:solidFill>
              </a:rPr>
              <a:t>members and these methods can be made</a:t>
            </a:r>
            <a:r>
              <a:rPr lang="en" sz="1500">
                <a:solidFill>
                  <a:srgbClr val="5B0F00"/>
                </a:solidFill>
              </a:rPr>
              <a:t> </a:t>
            </a:r>
            <a:r>
              <a:rPr lang="en" sz="1500">
                <a:solidFill>
                  <a:srgbClr val="B44141"/>
                </a:solidFill>
              </a:rPr>
              <a:t>public</a:t>
            </a:r>
            <a:r>
              <a:rPr lang="en" sz="1500">
                <a:solidFill>
                  <a:srgbClr val="5B0F00"/>
                </a:solidFill>
              </a:rPr>
              <a:t>.</a:t>
            </a:r>
            <a:endParaRPr sz="1500">
              <a:solidFill>
                <a:srgbClr val="5B0F00"/>
              </a:solidFill>
            </a:endParaRPr>
          </a:p>
          <a:p>
            <a:pPr marL="457200" lvl="0" indent="0" algn="l" rtl="0">
              <a:spcBef>
                <a:spcPts val="1600"/>
              </a:spcBef>
              <a:spcAft>
                <a:spcPts val="0"/>
              </a:spcAft>
              <a:buNone/>
            </a:pPr>
            <a:endParaRPr sz="1500">
              <a:solidFill>
                <a:schemeClr val="accent2"/>
              </a:solidFill>
            </a:endParaRPr>
          </a:p>
          <a:p>
            <a:pPr marL="457200" lvl="0" indent="0" algn="l" rtl="0">
              <a:spcBef>
                <a:spcPts val="1600"/>
              </a:spcBef>
              <a:spcAft>
                <a:spcPts val="0"/>
              </a:spcAft>
              <a:buNone/>
            </a:pPr>
            <a:endParaRPr sz="1500"/>
          </a:p>
          <a:p>
            <a:pPr marL="0" lvl="0" indent="0" algn="l" rtl="0">
              <a:spcBef>
                <a:spcPts val="1600"/>
              </a:spcBef>
              <a:spcAft>
                <a:spcPts val="1600"/>
              </a:spcAft>
              <a:buNone/>
            </a:pP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animEffect transition="in" filter="fade">
                                      <p:cBhvr>
                                        <p:cTn id="7" dur="1000"/>
                                        <p:tgtEl>
                                          <p:spTgt spid="5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7">
                                            <p:txEl>
                                              <p:pRg st="1" end="1"/>
                                            </p:txEl>
                                          </p:spTgt>
                                        </p:tgtEl>
                                        <p:attrNameLst>
                                          <p:attrName>style.visibility</p:attrName>
                                        </p:attrNameLst>
                                      </p:cBhvr>
                                      <p:to>
                                        <p:strVal val="visible"/>
                                      </p:to>
                                    </p:set>
                                    <p:animEffect transition="in" filter="fade">
                                      <p:cBhvr>
                                        <p:cTn id="12" dur="1000"/>
                                        <p:tgtEl>
                                          <p:spTgt spid="5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7">
                                            <p:txEl>
                                              <p:pRg st="2" end="2"/>
                                            </p:txEl>
                                          </p:spTgt>
                                        </p:tgtEl>
                                        <p:attrNameLst>
                                          <p:attrName>style.visibility</p:attrName>
                                        </p:attrNameLst>
                                      </p:cBhvr>
                                      <p:to>
                                        <p:strVal val="visible"/>
                                      </p:to>
                                    </p:set>
                                    <p:animEffect transition="in" filter="fade">
                                      <p:cBhvr>
                                        <p:cTn id="17" dur="1000"/>
                                        <p:tgtEl>
                                          <p:spTgt spid="5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7">
                                            <p:txEl>
                                              <p:pRg st="3" end="3"/>
                                            </p:txEl>
                                          </p:spTgt>
                                        </p:tgtEl>
                                        <p:attrNameLst>
                                          <p:attrName>style.visibility</p:attrName>
                                        </p:attrNameLst>
                                      </p:cBhvr>
                                      <p:to>
                                        <p:strVal val="visible"/>
                                      </p:to>
                                    </p:set>
                                    <p:animEffect transition="in" filter="fade">
                                      <p:cBhvr>
                                        <p:cTn id="22" dur="1000"/>
                                        <p:tgtEl>
                                          <p:spTgt spid="5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7">
                                            <p:txEl>
                                              <p:pRg st="4" end="4"/>
                                            </p:txEl>
                                          </p:spTgt>
                                        </p:tgtEl>
                                        <p:attrNameLst>
                                          <p:attrName>style.visibility</p:attrName>
                                        </p:attrNameLst>
                                      </p:cBhvr>
                                      <p:to>
                                        <p:strVal val="visible"/>
                                      </p:to>
                                    </p:set>
                                    <p:animEffect transition="in" filter="fade">
                                      <p:cBhvr>
                                        <p:cTn id="27" dur="1000"/>
                                        <p:tgtEl>
                                          <p:spTgt spid="5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7">
                                            <p:txEl>
                                              <p:pRg st="5" end="5"/>
                                            </p:txEl>
                                          </p:spTgt>
                                        </p:tgtEl>
                                        <p:attrNameLst>
                                          <p:attrName>style.visibility</p:attrName>
                                        </p:attrNameLst>
                                      </p:cBhvr>
                                      <p:to>
                                        <p:strVal val="visible"/>
                                      </p:to>
                                    </p:set>
                                    <p:animEffect transition="in" filter="fade">
                                      <p:cBhvr>
                                        <p:cTn id="32" dur="1000"/>
                                        <p:tgtEl>
                                          <p:spTgt spid="5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6"/>
                                        </p:tgtEl>
                                        <p:attrNameLst>
                                          <p:attrName>style.visibility</p:attrName>
                                        </p:attrNameLst>
                                      </p:cBhvr>
                                      <p:to>
                                        <p:strVal val="visible"/>
                                      </p:to>
                                    </p:set>
                                    <p:animEffect transition="in" filter="fade">
                                      <p:cBhvr>
                                        <p:cTn id="37" dur="11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4"/>
          <p:cNvSpPr txBox="1">
            <a:spLocks noGrp="1"/>
          </p:cNvSpPr>
          <p:nvPr>
            <p:ph type="body" idx="1"/>
          </p:nvPr>
        </p:nvSpPr>
        <p:spPr>
          <a:xfrm>
            <a:off x="1310976" y="1027685"/>
            <a:ext cx="7024800" cy="3252000"/>
          </a:xfrm>
          <a:prstGeom prst="rect">
            <a:avLst/>
          </a:prstGeom>
        </p:spPr>
        <p:txBody>
          <a:bodyPr spcFirstLastPara="1" wrap="square" lIns="91425" tIns="91425" rIns="91425" bIns="91425" anchor="t" anchorCtr="0">
            <a:noAutofit/>
          </a:bodyPr>
          <a:lstStyle/>
          <a:p>
            <a:pPr marL="457200" lvl="0" indent="-314325" algn="just" rtl="0">
              <a:lnSpc>
                <a:spcPct val="170000"/>
              </a:lnSpc>
              <a:spcBef>
                <a:spcPts val="1200"/>
              </a:spcBef>
              <a:spcAft>
                <a:spcPts val="0"/>
              </a:spcAft>
              <a:buClr>
                <a:schemeClr val="accent2"/>
              </a:buClr>
              <a:buSzPts val="1350"/>
              <a:buFont typeface="Concert One"/>
              <a:buAutoNum type="arabicPeriod"/>
            </a:pPr>
            <a:r>
              <a:rPr lang="en" sz="1350"/>
              <a:t>It is one of the most popular programming paradigm.</a:t>
            </a:r>
            <a:endParaRPr sz="1350"/>
          </a:p>
          <a:p>
            <a:pPr marL="457200" lvl="0" indent="0" algn="just" rtl="0">
              <a:lnSpc>
                <a:spcPct val="170000"/>
              </a:lnSpc>
              <a:spcBef>
                <a:spcPts val="1200"/>
              </a:spcBef>
              <a:spcAft>
                <a:spcPts val="0"/>
              </a:spcAft>
              <a:buNone/>
            </a:pPr>
            <a:endParaRPr sz="1350"/>
          </a:p>
          <a:p>
            <a:pPr marL="457200" lvl="0" indent="-314325" algn="l" rtl="0">
              <a:lnSpc>
                <a:spcPct val="150000"/>
              </a:lnSpc>
              <a:spcBef>
                <a:spcPts val="0"/>
              </a:spcBef>
              <a:spcAft>
                <a:spcPts val="0"/>
              </a:spcAft>
              <a:buClr>
                <a:schemeClr val="accent2"/>
              </a:buClr>
              <a:buSzPts val="1350"/>
              <a:buFont typeface="Concert One"/>
              <a:buAutoNum type="arabicPeriod"/>
            </a:pPr>
            <a:r>
              <a:rPr lang="en" sz="1400"/>
              <a:t>In simple words, it is a programming pattern that resolves around objects or entities.</a:t>
            </a:r>
            <a:endParaRPr sz="1400"/>
          </a:p>
          <a:p>
            <a:pPr marL="0" lvl="0" indent="0" algn="l" rtl="0">
              <a:lnSpc>
                <a:spcPct val="150000"/>
              </a:lnSpc>
              <a:spcBef>
                <a:spcPts val="0"/>
              </a:spcBef>
              <a:spcAft>
                <a:spcPts val="0"/>
              </a:spcAft>
              <a:buNone/>
            </a:pPr>
            <a:endParaRPr sz="1400"/>
          </a:p>
          <a:p>
            <a:pPr marL="0" lvl="0" indent="0" algn="l" rtl="0">
              <a:lnSpc>
                <a:spcPct val="150000"/>
              </a:lnSpc>
              <a:spcBef>
                <a:spcPts val="0"/>
              </a:spcBef>
              <a:spcAft>
                <a:spcPts val="0"/>
              </a:spcAft>
              <a:buNone/>
            </a:pPr>
            <a:endParaRPr sz="1400"/>
          </a:p>
          <a:p>
            <a:pPr marL="457200" lvl="0" indent="-314325" algn="l" rtl="0">
              <a:lnSpc>
                <a:spcPct val="150000"/>
              </a:lnSpc>
              <a:spcBef>
                <a:spcPts val="0"/>
              </a:spcBef>
              <a:spcAft>
                <a:spcPts val="0"/>
              </a:spcAft>
              <a:buClr>
                <a:schemeClr val="accent2"/>
              </a:buClr>
              <a:buSzPts val="1350"/>
              <a:buFont typeface="Concert One"/>
              <a:buAutoNum type="arabicPeriod"/>
            </a:pPr>
            <a:r>
              <a:rPr lang="en" sz="1400">
                <a:solidFill>
                  <a:schemeClr val="accent2"/>
                </a:solidFill>
              </a:rPr>
              <a:t>Object-oriented programming</a:t>
            </a:r>
            <a:r>
              <a:rPr lang="en" sz="1400"/>
              <a:t> teaches us how to build software by closely imitating the real world objects or entities.</a:t>
            </a:r>
            <a:endParaRPr sz="1350"/>
          </a:p>
        </p:txBody>
      </p:sp>
      <p:sp>
        <p:nvSpPr>
          <p:cNvPr id="347" name="Google Shape;347;p54"/>
          <p:cNvSpPr txBox="1">
            <a:spLocks noGrp="1"/>
          </p:cNvSpPr>
          <p:nvPr>
            <p:ph type="title"/>
          </p:nvPr>
        </p:nvSpPr>
        <p:spPr>
          <a:xfrm>
            <a:off x="1433200" y="302349"/>
            <a:ext cx="62517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b="0">
                <a:solidFill>
                  <a:srgbClr val="B44141"/>
                </a:solidFill>
              </a:rPr>
              <a:t>W</a:t>
            </a:r>
            <a:r>
              <a:rPr lang="en" sz="2400" b="0">
                <a:solidFill>
                  <a:srgbClr val="B44141"/>
                </a:solidFill>
              </a:rPr>
              <a:t>hat is </a:t>
            </a:r>
            <a:r>
              <a:rPr lang="en" sz="2400">
                <a:solidFill>
                  <a:srgbClr val="B44141"/>
                </a:solidFill>
              </a:rPr>
              <a:t>object-oriented programming?</a:t>
            </a:r>
            <a:endParaRPr sz="2400">
              <a:solidFill>
                <a:srgbClr val="B4414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animEffect transition="in" filter="fade">
                                      <p:cBhvr>
                                        <p:cTn id="7" dur="1000"/>
                                        <p:tgtEl>
                                          <p:spTgt spid="3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xEl>
                                              <p:pRg st="1" end="1"/>
                                            </p:txEl>
                                          </p:spTgt>
                                        </p:tgtEl>
                                        <p:attrNameLst>
                                          <p:attrName>style.visibility</p:attrName>
                                        </p:attrNameLst>
                                      </p:cBhvr>
                                      <p:to>
                                        <p:strVal val="visible"/>
                                      </p:to>
                                    </p:set>
                                    <p:animEffect transition="in" filter="fade">
                                      <p:cBhvr>
                                        <p:cTn id="12" dur="1000"/>
                                        <p:tgtEl>
                                          <p:spTgt spid="3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6">
                                            <p:txEl>
                                              <p:pRg st="2" end="2"/>
                                            </p:txEl>
                                          </p:spTgt>
                                        </p:tgtEl>
                                        <p:attrNameLst>
                                          <p:attrName>style.visibility</p:attrName>
                                        </p:attrNameLst>
                                      </p:cBhvr>
                                      <p:to>
                                        <p:strVal val="visible"/>
                                      </p:to>
                                    </p:set>
                                    <p:animEffect transition="in" filter="fade">
                                      <p:cBhvr>
                                        <p:cTn id="17" dur="1000"/>
                                        <p:tgtEl>
                                          <p:spTgt spid="3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6">
                                            <p:txEl>
                                              <p:pRg st="3" end="3"/>
                                            </p:txEl>
                                          </p:spTgt>
                                        </p:tgtEl>
                                        <p:attrNameLst>
                                          <p:attrName>style.visibility</p:attrName>
                                        </p:attrNameLst>
                                      </p:cBhvr>
                                      <p:to>
                                        <p:strVal val="visible"/>
                                      </p:to>
                                    </p:set>
                                    <p:animEffect transition="in" filter="fade">
                                      <p:cBhvr>
                                        <p:cTn id="22" dur="1000"/>
                                        <p:tgtEl>
                                          <p:spTgt spid="3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6">
                                            <p:txEl>
                                              <p:pRg st="4" end="4"/>
                                            </p:txEl>
                                          </p:spTgt>
                                        </p:tgtEl>
                                        <p:attrNameLst>
                                          <p:attrName>style.visibility</p:attrName>
                                        </p:attrNameLst>
                                      </p:cBhvr>
                                      <p:to>
                                        <p:strVal val="visible"/>
                                      </p:to>
                                    </p:set>
                                    <p:animEffect transition="in" filter="fade">
                                      <p:cBhvr>
                                        <p:cTn id="27" dur="1000"/>
                                        <p:tgtEl>
                                          <p:spTgt spid="3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6">
                                            <p:txEl>
                                              <p:pRg st="5" end="5"/>
                                            </p:txEl>
                                          </p:spTgt>
                                        </p:tgtEl>
                                        <p:attrNameLst>
                                          <p:attrName>style.visibility</p:attrName>
                                        </p:attrNameLst>
                                      </p:cBhvr>
                                      <p:to>
                                        <p:strVal val="visible"/>
                                      </p:to>
                                    </p:set>
                                    <p:animEffect transition="in" filter="fade">
                                      <p:cBhvr>
                                        <p:cTn id="32" dur="1000"/>
                                        <p:tgtEl>
                                          <p:spTgt spid="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2"/>
          <p:cNvSpPr txBox="1">
            <a:spLocks noGrp="1"/>
          </p:cNvSpPr>
          <p:nvPr>
            <p:ph type="title"/>
          </p:nvPr>
        </p:nvSpPr>
        <p:spPr>
          <a:xfrm>
            <a:off x="1836900" y="330175"/>
            <a:ext cx="547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Real world example of Encapsulation</a:t>
            </a:r>
            <a:endParaRPr/>
          </a:p>
        </p:txBody>
      </p:sp>
      <p:sp>
        <p:nvSpPr>
          <p:cNvPr id="543" name="Google Shape;543;p72"/>
          <p:cNvSpPr txBox="1">
            <a:spLocks noGrp="1"/>
          </p:cNvSpPr>
          <p:nvPr>
            <p:ph type="body" idx="1"/>
          </p:nvPr>
        </p:nvSpPr>
        <p:spPr>
          <a:xfrm>
            <a:off x="1398275" y="1236900"/>
            <a:ext cx="6963300" cy="3273600"/>
          </a:xfrm>
          <a:prstGeom prst="rect">
            <a:avLst/>
          </a:prstGeom>
          <a:noFill/>
        </p:spPr>
        <p:txBody>
          <a:bodyPr spcFirstLastPara="1" wrap="square" lIns="91425" tIns="91425" rIns="91425" bIns="91425" anchor="t" anchorCtr="0">
            <a:noAutofit/>
          </a:bodyPr>
          <a:lstStyle/>
          <a:p>
            <a:pPr marL="457200" lvl="0" indent="-307975" algn="l" rtl="0">
              <a:lnSpc>
                <a:spcPct val="150000"/>
              </a:lnSpc>
              <a:spcBef>
                <a:spcPts val="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Suppose you have an account in the bank. Is it possible for anyone obtain your account details like your </a:t>
            </a:r>
            <a:r>
              <a:rPr lang="en" sz="1250">
                <a:solidFill>
                  <a:schemeClr val="accent2"/>
                </a:solidFill>
                <a:latin typeface="Roboto Mono"/>
                <a:ea typeface="Roboto Mono"/>
                <a:cs typeface="Roboto Mono"/>
                <a:sym typeface="Roboto Mono"/>
              </a:rPr>
              <a:t>account balance, transactions done</a:t>
            </a:r>
            <a:r>
              <a:rPr lang="en" sz="1250">
                <a:solidFill>
                  <a:srgbClr val="000000"/>
                </a:solidFill>
                <a:latin typeface="Roboto Mono"/>
                <a:ea typeface="Roboto Mono"/>
                <a:cs typeface="Roboto Mono"/>
                <a:sym typeface="Roboto Mono"/>
              </a:rPr>
              <a:t> etc.? Obviously No.   </a:t>
            </a:r>
            <a:endParaRPr sz="1250">
              <a:solidFill>
                <a:srgbClr val="000000"/>
              </a:solidFill>
              <a:latin typeface="Roboto Mono"/>
              <a:ea typeface="Roboto Mono"/>
              <a:cs typeface="Roboto Mono"/>
              <a:sym typeface="Roboto Mono"/>
            </a:endParaRPr>
          </a:p>
          <a:p>
            <a:pPr marL="457200" lvl="0" indent="0" algn="l" rtl="0">
              <a:lnSpc>
                <a:spcPct val="150000"/>
              </a:lnSpc>
              <a:spcBef>
                <a:spcPts val="800"/>
              </a:spcBef>
              <a:spcAft>
                <a:spcPts val="0"/>
              </a:spcAft>
              <a:buNone/>
            </a:pPr>
            <a:endParaRPr sz="1250">
              <a:solidFill>
                <a:srgbClr val="000000"/>
              </a:solidFill>
              <a:latin typeface="Roboto Mono"/>
              <a:ea typeface="Roboto Mono"/>
              <a:cs typeface="Roboto Mono"/>
              <a:sym typeface="Roboto Mono"/>
            </a:endParaRPr>
          </a:p>
          <a:p>
            <a:pPr marL="457200" lvl="0" indent="-307975" algn="l" rtl="0">
              <a:lnSpc>
                <a:spcPct val="150000"/>
              </a:lnSpc>
              <a:spcBef>
                <a:spcPts val="80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This means that your bank details are </a:t>
            </a:r>
            <a:r>
              <a:rPr lang="en" sz="1250">
                <a:solidFill>
                  <a:srgbClr val="B44141"/>
                </a:solidFill>
                <a:latin typeface="Roboto Mono"/>
                <a:ea typeface="Roboto Mono"/>
                <a:cs typeface="Roboto Mono"/>
                <a:sym typeface="Roboto Mono"/>
              </a:rPr>
              <a:t>private</a:t>
            </a:r>
            <a:r>
              <a:rPr lang="en" sz="1250">
                <a:solidFill>
                  <a:srgbClr val="000000"/>
                </a:solidFill>
                <a:latin typeface="Roboto Mono"/>
                <a:ea typeface="Roboto Mono"/>
                <a:cs typeface="Roboto Mono"/>
                <a:sym typeface="Roboto Mono"/>
              </a:rPr>
              <a:t>, so that anyone cannot see your account details.</a:t>
            </a:r>
            <a:endParaRPr sz="1250">
              <a:solidFill>
                <a:srgbClr val="000000"/>
              </a:solidFill>
              <a:latin typeface="Roboto Mono"/>
              <a:ea typeface="Roboto Mono"/>
              <a:cs typeface="Roboto Mono"/>
              <a:sym typeface="Roboto Mono"/>
            </a:endParaRPr>
          </a:p>
          <a:p>
            <a:pPr marL="457200" lvl="0" indent="0" algn="l" rtl="0">
              <a:lnSpc>
                <a:spcPct val="150000"/>
              </a:lnSpc>
              <a:spcBef>
                <a:spcPts val="800"/>
              </a:spcBef>
              <a:spcAft>
                <a:spcPts val="0"/>
              </a:spcAft>
              <a:buNone/>
            </a:pPr>
            <a:endParaRPr sz="1250">
              <a:solidFill>
                <a:srgbClr val="000000"/>
              </a:solidFill>
              <a:latin typeface="Roboto Mono"/>
              <a:ea typeface="Roboto Mono"/>
              <a:cs typeface="Roboto Mono"/>
              <a:sym typeface="Roboto Mono"/>
            </a:endParaRPr>
          </a:p>
          <a:p>
            <a:pPr marL="457200" lvl="0" indent="-307975" algn="l" rtl="0">
              <a:lnSpc>
                <a:spcPct val="150000"/>
              </a:lnSpc>
              <a:spcBef>
                <a:spcPts val="800"/>
              </a:spcBef>
              <a:spcAft>
                <a:spcPts val="0"/>
              </a:spcAft>
              <a:buClr>
                <a:srgbClr val="000000"/>
              </a:buClr>
              <a:buSzPts val="1250"/>
              <a:buFont typeface="Roboto Mono"/>
              <a:buChar char="●"/>
            </a:pPr>
            <a:r>
              <a:rPr lang="en" sz="1250">
                <a:solidFill>
                  <a:srgbClr val="000000"/>
                </a:solidFill>
                <a:latin typeface="Roboto Mono"/>
                <a:ea typeface="Roboto Mono"/>
                <a:cs typeface="Roboto Mono"/>
                <a:sym typeface="Roboto Mono"/>
              </a:rPr>
              <a:t>Only you will have access to your account details and that too using method defined inside that class and this </a:t>
            </a:r>
            <a:r>
              <a:rPr lang="en" sz="1250">
                <a:solidFill>
                  <a:schemeClr val="accent2"/>
                </a:solidFill>
                <a:latin typeface="Roboto Mono"/>
                <a:ea typeface="Roboto Mono"/>
                <a:cs typeface="Roboto Mono"/>
                <a:sym typeface="Roboto Mono"/>
              </a:rPr>
              <a:t>method</a:t>
            </a:r>
            <a:r>
              <a:rPr lang="en" sz="1250">
                <a:solidFill>
                  <a:srgbClr val="000000"/>
                </a:solidFill>
                <a:latin typeface="Roboto Mono"/>
                <a:ea typeface="Roboto Mono"/>
                <a:cs typeface="Roboto Mono"/>
                <a:sym typeface="Roboto Mono"/>
              </a:rPr>
              <a:t> will ask y</a:t>
            </a:r>
            <a:r>
              <a:rPr lang="en" sz="1250">
                <a:solidFill>
                  <a:schemeClr val="accent2"/>
                </a:solidFill>
                <a:latin typeface="Roboto Mono"/>
                <a:ea typeface="Roboto Mono"/>
                <a:cs typeface="Roboto Mono"/>
                <a:sym typeface="Roboto Mono"/>
              </a:rPr>
              <a:t>our account id and password</a:t>
            </a:r>
            <a:r>
              <a:rPr lang="en" sz="1250">
                <a:solidFill>
                  <a:srgbClr val="000000"/>
                </a:solidFill>
                <a:latin typeface="Roboto Mono"/>
                <a:ea typeface="Roboto Mono"/>
                <a:cs typeface="Roboto Mono"/>
                <a:sym typeface="Roboto Mono"/>
              </a:rPr>
              <a:t> for authentication.</a:t>
            </a:r>
            <a:endParaRPr sz="1650">
              <a:solidFill>
                <a:srgbClr val="232629"/>
              </a:solidFill>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10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xEl>
                                              <p:pRg st="1" end="1"/>
                                            </p:txEl>
                                          </p:spTgt>
                                        </p:tgtEl>
                                        <p:attrNameLst>
                                          <p:attrName>style.visibility</p:attrName>
                                        </p:attrNameLst>
                                      </p:cBhvr>
                                      <p:to>
                                        <p:strVal val="visible"/>
                                      </p:to>
                                    </p:set>
                                    <p:animEffect transition="in" filter="fade">
                                      <p:cBhvr>
                                        <p:cTn id="12" dur="1000"/>
                                        <p:tgtEl>
                                          <p:spTgt spid="5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3">
                                            <p:txEl>
                                              <p:pRg st="2" end="2"/>
                                            </p:txEl>
                                          </p:spTgt>
                                        </p:tgtEl>
                                        <p:attrNameLst>
                                          <p:attrName>style.visibility</p:attrName>
                                        </p:attrNameLst>
                                      </p:cBhvr>
                                      <p:to>
                                        <p:strVal val="visible"/>
                                      </p:to>
                                    </p:set>
                                    <p:animEffect transition="in" filter="fade">
                                      <p:cBhvr>
                                        <p:cTn id="17" dur="1000"/>
                                        <p:tgtEl>
                                          <p:spTgt spid="5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3">
                                            <p:txEl>
                                              <p:pRg st="3" end="3"/>
                                            </p:txEl>
                                          </p:spTgt>
                                        </p:tgtEl>
                                        <p:attrNameLst>
                                          <p:attrName>style.visibility</p:attrName>
                                        </p:attrNameLst>
                                      </p:cBhvr>
                                      <p:to>
                                        <p:strVal val="visible"/>
                                      </p:to>
                                    </p:set>
                                    <p:animEffect transition="in" filter="fade">
                                      <p:cBhvr>
                                        <p:cTn id="22" dur="1000"/>
                                        <p:tgtEl>
                                          <p:spTgt spid="5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3">
                                            <p:txEl>
                                              <p:pRg st="4" end="4"/>
                                            </p:txEl>
                                          </p:spTgt>
                                        </p:tgtEl>
                                        <p:attrNameLst>
                                          <p:attrName>style.visibility</p:attrName>
                                        </p:attrNameLst>
                                      </p:cBhvr>
                                      <p:to>
                                        <p:strVal val="visible"/>
                                      </p:to>
                                    </p:set>
                                    <p:animEffect transition="in" filter="fade">
                                      <p:cBhvr>
                                        <p:cTn id="27" dur="1000"/>
                                        <p:tgtEl>
                                          <p:spTgt spid="5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3"/>
          <p:cNvSpPr txBox="1">
            <a:spLocks noGrp="1"/>
          </p:cNvSpPr>
          <p:nvPr>
            <p:ph type="title"/>
          </p:nvPr>
        </p:nvSpPr>
        <p:spPr>
          <a:xfrm>
            <a:off x="1836900" y="558775"/>
            <a:ext cx="547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achieve or implement Encapsulation in Java</a:t>
            </a:r>
            <a:endParaRPr/>
          </a:p>
        </p:txBody>
      </p:sp>
      <p:sp>
        <p:nvSpPr>
          <p:cNvPr id="549" name="Google Shape;549;p73"/>
          <p:cNvSpPr txBox="1">
            <a:spLocks noGrp="1"/>
          </p:cNvSpPr>
          <p:nvPr>
            <p:ph type="body" idx="1"/>
          </p:nvPr>
        </p:nvSpPr>
        <p:spPr>
          <a:xfrm>
            <a:off x="1169675" y="1575075"/>
            <a:ext cx="7088400" cy="2740800"/>
          </a:xfrm>
          <a:prstGeom prst="rect">
            <a:avLst/>
          </a:prstGeom>
        </p:spPr>
        <p:txBody>
          <a:bodyPr spcFirstLastPara="1" wrap="square" lIns="91425" tIns="91425" rIns="91425" bIns="91425" anchor="t" anchorCtr="0">
            <a:noAutofit/>
          </a:bodyPr>
          <a:lstStyle/>
          <a:p>
            <a:pPr marL="457200" lvl="0" indent="-320675" algn="l" rtl="0">
              <a:spcBef>
                <a:spcPts val="0"/>
              </a:spcBef>
              <a:spcAft>
                <a:spcPts val="0"/>
              </a:spcAft>
              <a:buSzPts val="1450"/>
              <a:buChar char="❖"/>
            </a:pPr>
            <a:r>
              <a:rPr lang="en" sz="1450"/>
              <a:t>There are </a:t>
            </a:r>
            <a:r>
              <a:rPr lang="en" sz="1450">
                <a:solidFill>
                  <a:schemeClr val="accent2"/>
                </a:solidFill>
              </a:rPr>
              <a:t>two steps</a:t>
            </a:r>
            <a:r>
              <a:rPr lang="en" sz="1450"/>
              <a:t> </a:t>
            </a:r>
            <a:r>
              <a:rPr lang="en" sz="1450">
                <a:solidFill>
                  <a:schemeClr val="accent2"/>
                </a:solidFill>
              </a:rPr>
              <a:t>required</a:t>
            </a:r>
            <a:r>
              <a:rPr lang="en" sz="1450"/>
              <a:t> to achieve or implement encapsulation in Java program.</a:t>
            </a:r>
            <a:endParaRPr sz="1450"/>
          </a:p>
          <a:p>
            <a:pPr marL="457200" lvl="0" indent="0" algn="l" rtl="0">
              <a:spcBef>
                <a:spcPts val="1600"/>
              </a:spcBef>
              <a:spcAft>
                <a:spcPts val="0"/>
              </a:spcAft>
              <a:buNone/>
            </a:pPr>
            <a:endParaRPr sz="1450"/>
          </a:p>
          <a:p>
            <a:pPr marL="457200" lvl="1" indent="-320675" algn="l" rtl="0">
              <a:spcBef>
                <a:spcPts val="1600"/>
              </a:spcBef>
              <a:spcAft>
                <a:spcPts val="0"/>
              </a:spcAft>
              <a:buSzPts val="1450"/>
              <a:buChar char="➢"/>
            </a:pPr>
            <a:r>
              <a:rPr lang="en" sz="1450"/>
              <a:t>Declaring the instance variable of the class as </a:t>
            </a:r>
            <a:r>
              <a:rPr lang="en" sz="1450">
                <a:solidFill>
                  <a:schemeClr val="accent2"/>
                </a:solidFill>
              </a:rPr>
              <a:t>private</a:t>
            </a:r>
            <a:r>
              <a:rPr lang="en" sz="1450"/>
              <a:t> so that it cannot be accessed directly by anyone from outside the class.</a:t>
            </a:r>
            <a:endParaRPr sz="1450"/>
          </a:p>
          <a:p>
            <a:pPr marL="457200" lvl="0" indent="0" algn="l" rtl="0">
              <a:lnSpc>
                <a:spcPct val="100000"/>
              </a:lnSpc>
              <a:spcBef>
                <a:spcPts val="1600"/>
              </a:spcBef>
              <a:spcAft>
                <a:spcPts val="0"/>
              </a:spcAft>
              <a:buNone/>
            </a:pPr>
            <a:endParaRPr sz="1450"/>
          </a:p>
          <a:p>
            <a:pPr marL="457200" lvl="1" indent="-320675" algn="l" rtl="0">
              <a:spcBef>
                <a:spcPts val="0"/>
              </a:spcBef>
              <a:spcAft>
                <a:spcPts val="0"/>
              </a:spcAft>
              <a:buSzPts val="1450"/>
              <a:buChar char="➢"/>
            </a:pPr>
            <a:r>
              <a:rPr lang="en" sz="1450"/>
              <a:t>Provide the </a:t>
            </a:r>
            <a:r>
              <a:rPr lang="en" sz="1450">
                <a:solidFill>
                  <a:schemeClr val="accent2"/>
                </a:solidFill>
              </a:rPr>
              <a:t>public setter and getter methods</a:t>
            </a:r>
            <a:r>
              <a:rPr lang="en" sz="1450"/>
              <a:t> in the class to set/modify the values of the variable/fields.</a:t>
            </a:r>
            <a:endParaRPr sz="14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xEl>
                                              <p:pRg st="0" end="0"/>
                                            </p:txEl>
                                          </p:spTgt>
                                        </p:tgtEl>
                                        <p:attrNameLst>
                                          <p:attrName>style.visibility</p:attrName>
                                        </p:attrNameLst>
                                      </p:cBhvr>
                                      <p:to>
                                        <p:strVal val="visible"/>
                                      </p:to>
                                    </p:set>
                                    <p:animEffect transition="in" filter="fade">
                                      <p:cBhvr>
                                        <p:cTn id="7" dur="1000"/>
                                        <p:tgtEl>
                                          <p:spTgt spid="5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9">
                                            <p:txEl>
                                              <p:pRg st="1" end="1"/>
                                            </p:txEl>
                                          </p:spTgt>
                                        </p:tgtEl>
                                        <p:attrNameLst>
                                          <p:attrName>style.visibility</p:attrName>
                                        </p:attrNameLst>
                                      </p:cBhvr>
                                      <p:to>
                                        <p:strVal val="visible"/>
                                      </p:to>
                                    </p:set>
                                    <p:animEffect transition="in" filter="fade">
                                      <p:cBhvr>
                                        <p:cTn id="12" dur="1000"/>
                                        <p:tgtEl>
                                          <p:spTgt spid="5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9">
                                            <p:txEl>
                                              <p:pRg st="2" end="2"/>
                                            </p:txEl>
                                          </p:spTgt>
                                        </p:tgtEl>
                                        <p:attrNameLst>
                                          <p:attrName>style.visibility</p:attrName>
                                        </p:attrNameLst>
                                      </p:cBhvr>
                                      <p:to>
                                        <p:strVal val="visible"/>
                                      </p:to>
                                    </p:set>
                                    <p:animEffect transition="in" filter="fade">
                                      <p:cBhvr>
                                        <p:cTn id="17" dur="1000"/>
                                        <p:tgtEl>
                                          <p:spTgt spid="5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9">
                                            <p:txEl>
                                              <p:pRg st="3" end="3"/>
                                            </p:txEl>
                                          </p:spTgt>
                                        </p:tgtEl>
                                        <p:attrNameLst>
                                          <p:attrName>style.visibility</p:attrName>
                                        </p:attrNameLst>
                                      </p:cBhvr>
                                      <p:to>
                                        <p:strVal val="visible"/>
                                      </p:to>
                                    </p:set>
                                    <p:animEffect transition="in" filter="fade">
                                      <p:cBhvr>
                                        <p:cTn id="22" dur="1000"/>
                                        <p:tgtEl>
                                          <p:spTgt spid="5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9">
                                            <p:txEl>
                                              <p:pRg st="4" end="4"/>
                                            </p:txEl>
                                          </p:spTgt>
                                        </p:tgtEl>
                                        <p:attrNameLst>
                                          <p:attrName>style.visibility</p:attrName>
                                        </p:attrNameLst>
                                      </p:cBhvr>
                                      <p:to>
                                        <p:strVal val="visible"/>
                                      </p:to>
                                    </p:set>
                                    <p:animEffect transition="in" filter="fade">
                                      <p:cBhvr>
                                        <p:cTn id="27" dur="1000"/>
                                        <p:tgtEl>
                                          <p:spTgt spid="5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4"/>
          <p:cNvSpPr txBox="1">
            <a:spLocks noGrp="1"/>
          </p:cNvSpPr>
          <p:nvPr>
            <p:ph type="body" idx="1"/>
          </p:nvPr>
        </p:nvSpPr>
        <p:spPr>
          <a:xfrm>
            <a:off x="1371250" y="1214600"/>
            <a:ext cx="6706800" cy="33684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CC7832"/>
                </a:solidFill>
                <a:latin typeface="Courier New"/>
                <a:ea typeface="Courier New"/>
                <a:cs typeface="Courier New"/>
                <a:sym typeface="Courier New"/>
              </a:rPr>
              <a:t>class </a:t>
            </a:r>
            <a:r>
              <a:rPr lang="en" sz="1800" b="1">
                <a:solidFill>
                  <a:srgbClr val="A9B7C6"/>
                </a:solidFill>
                <a:latin typeface="Courier New"/>
                <a:ea typeface="Courier New"/>
                <a:cs typeface="Courier New"/>
                <a:sym typeface="Courier New"/>
              </a:rPr>
              <a:t>Student {</a:t>
            </a:r>
            <a:endParaRPr sz="18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8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rgbClr val="A9B7C6"/>
                </a:solidFill>
                <a:latin typeface="Courier New"/>
                <a:ea typeface="Courier New"/>
                <a:cs typeface="Courier New"/>
                <a:sym typeface="Courier New"/>
              </a:rPr>
              <a:t>   </a:t>
            </a:r>
            <a:r>
              <a:rPr lang="en" sz="1800" b="1">
                <a:solidFill>
                  <a:srgbClr val="CC7832"/>
                </a:solidFill>
                <a:latin typeface="Courier New"/>
                <a:ea typeface="Courier New"/>
                <a:cs typeface="Courier New"/>
                <a:sym typeface="Courier New"/>
              </a:rPr>
              <a:t>int </a:t>
            </a:r>
            <a:r>
              <a:rPr lang="en" sz="1800" b="1">
                <a:solidFill>
                  <a:srgbClr val="9876AA"/>
                </a:solidFill>
                <a:latin typeface="Courier New"/>
                <a:ea typeface="Courier New"/>
                <a:cs typeface="Courier New"/>
                <a:sym typeface="Courier New"/>
              </a:rPr>
              <a:t>roll</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rgbClr val="CC7832"/>
                </a:solidFill>
                <a:latin typeface="Courier New"/>
                <a:ea typeface="Courier New"/>
                <a:cs typeface="Courier New"/>
                <a:sym typeface="Courier New"/>
              </a:rPr>
              <a:t>   </a:t>
            </a:r>
            <a:r>
              <a:rPr lang="en" sz="1800" b="1">
                <a:solidFill>
                  <a:srgbClr val="A9B7C6"/>
                </a:solidFill>
                <a:latin typeface="Courier New"/>
                <a:ea typeface="Courier New"/>
                <a:cs typeface="Courier New"/>
                <a:sym typeface="Courier New"/>
              </a:rPr>
              <a:t>String </a:t>
            </a:r>
            <a:r>
              <a:rPr lang="en" sz="1800" b="1">
                <a:solidFill>
                  <a:srgbClr val="9876AA"/>
                </a:solidFill>
                <a:latin typeface="Courier New"/>
                <a:ea typeface="Courier New"/>
                <a:cs typeface="Courier New"/>
                <a:sym typeface="Courier New"/>
              </a:rPr>
              <a:t>name</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rgbClr val="CC7832"/>
                </a:solidFill>
                <a:latin typeface="Courier New"/>
                <a:ea typeface="Courier New"/>
                <a:cs typeface="Courier New"/>
                <a:sym typeface="Courier New"/>
              </a:rPr>
              <a:t>   double </a:t>
            </a:r>
            <a:r>
              <a:rPr lang="en" sz="1800" b="1">
                <a:solidFill>
                  <a:srgbClr val="9876AA"/>
                </a:solidFill>
                <a:latin typeface="Courier New"/>
                <a:ea typeface="Courier New"/>
                <a:cs typeface="Courier New"/>
                <a:sym typeface="Courier New"/>
              </a:rPr>
              <a:t>per</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8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800" b="1">
                <a:solidFill>
                  <a:srgbClr val="A9B7C6"/>
                </a:solidFill>
                <a:latin typeface="Courier New"/>
                <a:ea typeface="Courier New"/>
                <a:cs typeface="Courier New"/>
                <a:sym typeface="Courier New"/>
              </a:rPr>
              <a:t>}</a:t>
            </a:r>
            <a:endParaRPr sz="18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3700" b="1">
              <a:solidFill>
                <a:schemeClr val="dk1"/>
              </a:solidFill>
              <a:latin typeface="Roboto Mono"/>
              <a:ea typeface="Roboto Mono"/>
              <a:cs typeface="Roboto Mono"/>
              <a:sym typeface="Roboto Mono"/>
            </a:endParaRPr>
          </a:p>
        </p:txBody>
      </p:sp>
      <p:sp>
        <p:nvSpPr>
          <p:cNvPr id="555" name="Google Shape;555;p74"/>
          <p:cNvSpPr txBox="1">
            <a:spLocks noGrp="1"/>
          </p:cNvSpPr>
          <p:nvPr>
            <p:ph type="title"/>
          </p:nvPr>
        </p:nvSpPr>
        <p:spPr>
          <a:xfrm>
            <a:off x="1371250" y="228525"/>
            <a:ext cx="6925800" cy="5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Livvic"/>
                <a:ea typeface="Livvic"/>
                <a:cs typeface="Livvic"/>
                <a:sym typeface="Livvic"/>
              </a:rPr>
              <a:t>Entity Class (Without Encapsulation)</a:t>
            </a:r>
            <a:endParaRPr>
              <a:solidFill>
                <a:srgbClr val="FF0000"/>
              </a:solidFill>
              <a:latin typeface="Livvic"/>
              <a:ea typeface="Livvic"/>
              <a:cs typeface="Livvic"/>
              <a:sym typeface="Livv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559"/>
        <p:cNvGrpSpPr/>
        <p:nvPr/>
      </p:nvGrpSpPr>
      <p:grpSpPr>
        <a:xfrm>
          <a:off x="0" y="0"/>
          <a:ext cx="0" cy="0"/>
          <a:chOff x="0" y="0"/>
          <a:chExt cx="0" cy="0"/>
        </a:xfrm>
      </p:grpSpPr>
      <p:sp>
        <p:nvSpPr>
          <p:cNvPr id="560" name="Google Shape;560;p75"/>
          <p:cNvSpPr txBox="1">
            <a:spLocks noGrp="1"/>
          </p:cNvSpPr>
          <p:nvPr>
            <p:ph type="body" idx="1"/>
          </p:nvPr>
        </p:nvSpPr>
        <p:spPr>
          <a:xfrm>
            <a:off x="1319275" y="909075"/>
            <a:ext cx="6838800" cy="3721200"/>
          </a:xfrm>
          <a:prstGeom prst="rect">
            <a:avLst/>
          </a:prstGeom>
          <a:solidFill>
            <a:srgbClr val="2B2B2B"/>
          </a:solid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class </a:t>
            </a:r>
            <a:r>
              <a:rPr lang="en" sz="1600" b="1">
                <a:solidFill>
                  <a:srgbClr val="A9B7C6"/>
                </a:solidFill>
                <a:latin typeface="Courier New"/>
                <a:ea typeface="Courier New"/>
                <a:cs typeface="Courier New"/>
                <a:sym typeface="Courier New"/>
              </a:rPr>
              <a:t>UseStudent</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A9B7C6"/>
                </a:solidFill>
                <a:latin typeface="Courier New"/>
                <a:ea typeface="Courier New"/>
                <a:cs typeface="Courier New"/>
                <a:sym typeface="Courier New"/>
              </a:rPr>
              <a:t>{</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A9B7C6"/>
                </a:solidFill>
                <a:latin typeface="Courier New"/>
                <a:ea typeface="Courier New"/>
                <a:cs typeface="Courier New"/>
                <a:sym typeface="Courier New"/>
              </a:rPr>
              <a:t>   </a:t>
            </a:r>
            <a:r>
              <a:rPr lang="en" sz="1600" b="1">
                <a:solidFill>
                  <a:srgbClr val="CC7832"/>
                </a:solidFill>
                <a:latin typeface="Courier New"/>
                <a:ea typeface="Courier New"/>
                <a:cs typeface="Courier New"/>
                <a:sym typeface="Courier New"/>
              </a:rPr>
              <a:t>public static void </a:t>
            </a:r>
            <a:r>
              <a:rPr lang="en" sz="1600" b="1">
                <a:solidFill>
                  <a:srgbClr val="FFC66D"/>
                </a:solidFill>
                <a:latin typeface="Courier New"/>
                <a:ea typeface="Courier New"/>
                <a:cs typeface="Courier New"/>
                <a:sym typeface="Courier New"/>
              </a:rPr>
              <a:t>main</a:t>
            </a:r>
            <a:r>
              <a:rPr lang="en" sz="1600" b="1">
                <a:solidFill>
                  <a:srgbClr val="A9B7C6"/>
                </a:solidFill>
                <a:latin typeface="Courier New"/>
                <a:ea typeface="Courier New"/>
                <a:cs typeface="Courier New"/>
                <a:sym typeface="Courier New"/>
              </a:rPr>
              <a:t>(String [] args)</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A9B7C6"/>
                </a:solidFill>
                <a:latin typeface="Courier New"/>
                <a:ea typeface="Courier New"/>
                <a:cs typeface="Courier New"/>
                <a:sym typeface="Courier New"/>
              </a:rPr>
              <a:t>   {</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A9B7C6"/>
                </a:solidFill>
                <a:latin typeface="Courier New"/>
                <a:ea typeface="Courier New"/>
                <a:cs typeface="Courier New"/>
                <a:sym typeface="Courier New"/>
              </a:rPr>
              <a:t>       Student s</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a:t>
            </a:r>
            <a:r>
              <a:rPr lang="en" sz="1600" b="1">
                <a:solidFill>
                  <a:srgbClr val="CC7832"/>
                </a:solidFill>
                <a:latin typeface="Courier New"/>
                <a:ea typeface="Courier New"/>
                <a:cs typeface="Courier New"/>
                <a:sym typeface="Courier New"/>
              </a:rPr>
              <a:t>new </a:t>
            </a:r>
            <a:r>
              <a:rPr lang="en" sz="1600" b="1">
                <a:solidFill>
                  <a:srgbClr val="A9B7C6"/>
                </a:solidFill>
                <a:latin typeface="Courier New"/>
                <a:ea typeface="Courier New"/>
                <a:cs typeface="Courier New"/>
                <a:sym typeface="Courier New"/>
              </a:rPr>
              <a:t>Student()</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s.roll = </a:t>
            </a:r>
            <a:r>
              <a:rPr lang="en" sz="1600" b="1">
                <a:solidFill>
                  <a:srgbClr val="6897BB"/>
                </a:solidFill>
                <a:latin typeface="Courier New"/>
                <a:ea typeface="Courier New"/>
                <a:cs typeface="Courier New"/>
                <a:sym typeface="Courier New"/>
              </a:rPr>
              <a:t>101</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s.name = “Amit”</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s.per = </a:t>
            </a:r>
            <a:r>
              <a:rPr lang="en" sz="1600" b="1">
                <a:solidFill>
                  <a:srgbClr val="6897BB"/>
                </a:solidFill>
                <a:latin typeface="Courier New"/>
                <a:ea typeface="Courier New"/>
                <a:cs typeface="Courier New"/>
                <a:sym typeface="Courier New"/>
              </a:rPr>
              <a:t>82.9</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System.</a:t>
            </a:r>
            <a:r>
              <a:rPr lang="en" sz="1600" b="1" i="1">
                <a:solidFill>
                  <a:srgbClr val="9876AA"/>
                </a:solidFill>
                <a:latin typeface="Courier New"/>
                <a:ea typeface="Courier New"/>
                <a:cs typeface="Courier New"/>
                <a:sym typeface="Courier New"/>
              </a:rPr>
              <a:t>out</a:t>
            </a:r>
            <a:r>
              <a:rPr lang="en" sz="1600" b="1">
                <a:solidFill>
                  <a:srgbClr val="A9B7C6"/>
                </a:solidFill>
                <a:latin typeface="Courier New"/>
                <a:ea typeface="Courier New"/>
                <a:cs typeface="Courier New"/>
                <a:sym typeface="Courier New"/>
              </a:rPr>
              <a:t>.println(“Roll:” + s.roll)</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System.</a:t>
            </a:r>
            <a:r>
              <a:rPr lang="en" sz="1600" b="1" i="1">
                <a:solidFill>
                  <a:srgbClr val="9876AA"/>
                </a:solidFill>
                <a:latin typeface="Courier New"/>
                <a:ea typeface="Courier New"/>
                <a:cs typeface="Courier New"/>
                <a:sym typeface="Courier New"/>
              </a:rPr>
              <a:t>out</a:t>
            </a:r>
            <a:r>
              <a:rPr lang="en" sz="1600" b="1">
                <a:solidFill>
                  <a:srgbClr val="A9B7C6"/>
                </a:solidFill>
                <a:latin typeface="Courier New"/>
                <a:ea typeface="Courier New"/>
                <a:cs typeface="Courier New"/>
                <a:sym typeface="Courier New"/>
              </a:rPr>
              <a:t>.println(“Name:” + s.name)</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System.</a:t>
            </a:r>
            <a:r>
              <a:rPr lang="en" sz="1600" b="1" i="1">
                <a:solidFill>
                  <a:srgbClr val="9876AA"/>
                </a:solidFill>
                <a:latin typeface="Courier New"/>
                <a:ea typeface="Courier New"/>
                <a:cs typeface="Courier New"/>
                <a:sym typeface="Courier New"/>
              </a:rPr>
              <a:t>out</a:t>
            </a:r>
            <a:r>
              <a:rPr lang="en" sz="1600" b="1">
                <a:solidFill>
                  <a:srgbClr val="A9B7C6"/>
                </a:solidFill>
                <a:latin typeface="Courier New"/>
                <a:ea typeface="Courier New"/>
                <a:cs typeface="Courier New"/>
                <a:sym typeface="Courier New"/>
              </a:rPr>
              <a:t>.println(“Per:”  + s.per)</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600" b="1">
                <a:solidFill>
                  <a:srgbClr val="A9B7C6"/>
                </a:solidFill>
                <a:latin typeface="Courier New"/>
                <a:ea typeface="Courier New"/>
                <a:cs typeface="Courier New"/>
                <a:sym typeface="Courier New"/>
              </a:rPr>
              <a:t>}</a:t>
            </a: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b="1">
              <a:solidFill>
                <a:srgbClr val="A9B7C6"/>
              </a:solidFill>
              <a:latin typeface="Courier New"/>
              <a:ea typeface="Courier New"/>
              <a:cs typeface="Courier New"/>
              <a:sym typeface="Courier New"/>
            </a:endParaRPr>
          </a:p>
          <a:p>
            <a:pPr marL="457200" lvl="0" indent="0" algn="l" rtl="0">
              <a:lnSpc>
                <a:spcPct val="100000"/>
              </a:lnSpc>
              <a:spcBef>
                <a:spcPts val="0"/>
              </a:spcBef>
              <a:spcAft>
                <a:spcPts val="0"/>
              </a:spcAft>
              <a:buNone/>
            </a:pPr>
            <a:endParaRPr sz="2200" b="1">
              <a:solidFill>
                <a:schemeClr val="dk1"/>
              </a:solidFill>
              <a:latin typeface="Roboto Mono"/>
              <a:ea typeface="Roboto Mono"/>
              <a:cs typeface="Roboto Mono"/>
              <a:sym typeface="Roboto Mono"/>
            </a:endParaRPr>
          </a:p>
        </p:txBody>
      </p:sp>
      <p:sp>
        <p:nvSpPr>
          <p:cNvPr id="561" name="Google Shape;561;p75"/>
          <p:cNvSpPr txBox="1">
            <a:spLocks noGrp="1"/>
          </p:cNvSpPr>
          <p:nvPr>
            <p:ph type="title"/>
          </p:nvPr>
        </p:nvSpPr>
        <p:spPr>
          <a:xfrm>
            <a:off x="1319275" y="242925"/>
            <a:ext cx="6146100" cy="5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Livvic Medium"/>
                <a:ea typeface="Livvic Medium"/>
                <a:cs typeface="Livvic Medium"/>
                <a:sym typeface="Livvic Medium"/>
              </a:rPr>
              <a:t>Driver Class</a:t>
            </a:r>
            <a:endParaRPr>
              <a:solidFill>
                <a:srgbClr val="FF0000"/>
              </a:solidFill>
              <a:latin typeface="Livvic Medium"/>
              <a:ea typeface="Livvic Medium"/>
              <a:cs typeface="Livvic Medium"/>
              <a:sym typeface="Livvic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1000"/>
                                        <p:tgtEl>
                                          <p:spTgt spid="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body" idx="1"/>
          </p:nvPr>
        </p:nvSpPr>
        <p:spPr>
          <a:xfrm>
            <a:off x="1393625" y="933875"/>
            <a:ext cx="6752700" cy="3721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C7832"/>
                </a:solidFill>
                <a:latin typeface="Courier New"/>
                <a:ea typeface="Courier New"/>
                <a:cs typeface="Courier New"/>
                <a:sym typeface="Courier New"/>
              </a:rPr>
              <a:t>class </a:t>
            </a:r>
            <a:r>
              <a:rPr lang="en" sz="1800" b="1">
                <a:solidFill>
                  <a:srgbClr val="A9B7C6"/>
                </a:solidFill>
                <a:latin typeface="Courier New"/>
                <a:ea typeface="Courier New"/>
                <a:cs typeface="Courier New"/>
                <a:sym typeface="Courier New"/>
              </a:rPr>
              <a:t>Student{</a:t>
            </a:r>
            <a:endParaRPr sz="18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800" b="1">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800" b="1">
                <a:solidFill>
                  <a:srgbClr val="A9B7C6"/>
                </a:solidFill>
                <a:latin typeface="Courier New"/>
                <a:ea typeface="Courier New"/>
                <a:cs typeface="Courier New"/>
                <a:sym typeface="Courier New"/>
              </a:rPr>
              <a:t>   </a:t>
            </a:r>
            <a:r>
              <a:rPr lang="en" sz="1800" b="1">
                <a:solidFill>
                  <a:srgbClr val="CC7832"/>
                </a:solidFill>
                <a:latin typeface="Courier New"/>
                <a:ea typeface="Courier New"/>
                <a:cs typeface="Courier New"/>
                <a:sym typeface="Courier New"/>
              </a:rPr>
              <a:t>private int </a:t>
            </a:r>
            <a:r>
              <a:rPr lang="en" sz="1800" b="1">
                <a:solidFill>
                  <a:srgbClr val="9876AA"/>
                </a:solidFill>
                <a:latin typeface="Courier New"/>
                <a:ea typeface="Courier New"/>
                <a:cs typeface="Courier New"/>
                <a:sym typeface="Courier New"/>
              </a:rPr>
              <a:t>roll</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800" b="1">
                <a:solidFill>
                  <a:srgbClr val="CC7832"/>
                </a:solidFill>
                <a:latin typeface="Courier New"/>
                <a:ea typeface="Courier New"/>
                <a:cs typeface="Courier New"/>
                <a:sym typeface="Courier New"/>
              </a:rPr>
              <a:t>   private </a:t>
            </a:r>
            <a:r>
              <a:rPr lang="en" sz="1800" b="1">
                <a:solidFill>
                  <a:srgbClr val="A9B7C6"/>
                </a:solidFill>
                <a:latin typeface="Courier New"/>
                <a:ea typeface="Courier New"/>
                <a:cs typeface="Courier New"/>
                <a:sym typeface="Courier New"/>
              </a:rPr>
              <a:t>String </a:t>
            </a:r>
            <a:r>
              <a:rPr lang="en" sz="1800" b="1">
                <a:solidFill>
                  <a:srgbClr val="9876AA"/>
                </a:solidFill>
                <a:latin typeface="Courier New"/>
                <a:ea typeface="Courier New"/>
                <a:cs typeface="Courier New"/>
                <a:sym typeface="Courier New"/>
              </a:rPr>
              <a:t>name</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800" b="1">
                <a:solidFill>
                  <a:srgbClr val="CC7832"/>
                </a:solidFill>
                <a:latin typeface="Courier New"/>
                <a:ea typeface="Courier New"/>
                <a:cs typeface="Courier New"/>
                <a:sym typeface="Courier New"/>
              </a:rPr>
              <a:t>   private double </a:t>
            </a:r>
            <a:r>
              <a:rPr lang="en" sz="1800" b="1">
                <a:solidFill>
                  <a:srgbClr val="9876AA"/>
                </a:solidFill>
                <a:latin typeface="Courier New"/>
                <a:ea typeface="Courier New"/>
                <a:cs typeface="Courier New"/>
                <a:sym typeface="Courier New"/>
              </a:rPr>
              <a:t>per</a:t>
            </a:r>
            <a:r>
              <a:rPr lang="en" sz="1800" b="1">
                <a:solidFill>
                  <a:srgbClr val="CC7832"/>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a:p>
            <a:pPr marL="0" lvl="0" indent="0" algn="l" rtl="0">
              <a:spcBef>
                <a:spcPts val="0"/>
              </a:spcBef>
              <a:spcAft>
                <a:spcPts val="0"/>
              </a:spcAft>
              <a:buNone/>
            </a:pPr>
            <a:endParaRPr sz="1800" b="1">
              <a:solidFill>
                <a:srgbClr val="CC7832"/>
              </a:solidFill>
              <a:latin typeface="Courier New"/>
              <a:ea typeface="Courier New"/>
              <a:cs typeface="Courier New"/>
              <a:sym typeface="Courier New"/>
            </a:endParaRPr>
          </a:p>
          <a:p>
            <a:pPr marL="0" lvl="0" indent="0" algn="l" rtl="0">
              <a:spcBef>
                <a:spcPts val="0"/>
              </a:spcBef>
              <a:spcAft>
                <a:spcPts val="0"/>
              </a:spcAft>
              <a:buNone/>
            </a:pPr>
            <a:endParaRPr sz="18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CC7832"/>
                </a:solidFill>
                <a:latin typeface="Courier New"/>
                <a:ea typeface="Courier New"/>
                <a:cs typeface="Courier New"/>
                <a:sym typeface="Courier New"/>
              </a:rPr>
              <a:t>public void </a:t>
            </a:r>
            <a:r>
              <a:rPr lang="en" sz="1600" b="1">
                <a:solidFill>
                  <a:srgbClr val="A9B7C6"/>
                </a:solidFill>
                <a:latin typeface="Courier New"/>
                <a:ea typeface="Courier New"/>
                <a:cs typeface="Courier New"/>
                <a:sym typeface="Courier New"/>
              </a:rPr>
              <a:t>setData(</a:t>
            </a:r>
            <a:r>
              <a:rPr lang="en" sz="1400" b="1">
                <a:solidFill>
                  <a:srgbClr val="A9B7C6"/>
                </a:solidFill>
                <a:latin typeface="Courier New"/>
                <a:ea typeface="Courier New"/>
                <a:cs typeface="Courier New"/>
                <a:sym typeface="Courier New"/>
              </a:rPr>
              <a:t>int r, String n, double p</a:t>
            </a:r>
            <a:r>
              <a:rPr lang="en" sz="1600" b="1">
                <a:solidFill>
                  <a:srgbClr val="A9B7C6"/>
                </a:solidFill>
                <a:latin typeface="Courier New"/>
                <a:ea typeface="Courier New"/>
                <a:cs typeface="Courier New"/>
                <a:sym typeface="Courier New"/>
              </a:rPr>
              <a:t>){</a:t>
            </a:r>
            <a:endParaRPr sz="1600" b="1">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A9B7C6"/>
                </a:solidFill>
                <a:latin typeface="Courier New"/>
                <a:ea typeface="Courier New"/>
                <a:cs typeface="Courier New"/>
                <a:sym typeface="Courier New"/>
              </a:rPr>
              <a:t>    roll=</a:t>
            </a:r>
            <a:r>
              <a:rPr lang="en" sz="1600" b="1">
                <a:solidFill>
                  <a:srgbClr val="6897BB"/>
                </a:solidFill>
                <a:latin typeface="Courier New"/>
                <a:ea typeface="Courier New"/>
                <a:cs typeface="Courier New"/>
                <a:sym typeface="Courier New"/>
              </a:rPr>
              <a:t>r</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CC7832"/>
                </a:solidFill>
                <a:latin typeface="Courier New"/>
                <a:ea typeface="Courier New"/>
                <a:cs typeface="Courier New"/>
                <a:sym typeface="Courier New"/>
              </a:rPr>
              <a:t>    </a:t>
            </a:r>
            <a:r>
              <a:rPr lang="en" sz="1600" b="1">
                <a:solidFill>
                  <a:srgbClr val="A9B7C6"/>
                </a:solidFill>
                <a:latin typeface="Courier New"/>
                <a:ea typeface="Courier New"/>
                <a:cs typeface="Courier New"/>
                <a:sym typeface="Courier New"/>
              </a:rPr>
              <a:t>name=n</a:t>
            </a:r>
            <a:r>
              <a:rPr lang="en" sz="1600" b="1">
                <a:solidFill>
                  <a:srgbClr val="B45F06"/>
                </a:solidFill>
                <a:latin typeface="Courier New"/>
                <a:ea typeface="Courier New"/>
                <a:cs typeface="Courier New"/>
                <a:sym typeface="Courier New"/>
              </a:rPr>
              <a:t>;</a:t>
            </a:r>
            <a:endParaRPr sz="1600" b="1">
              <a:solidFill>
                <a:srgbClr val="B45F06"/>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A9B7C6"/>
                </a:solidFill>
                <a:latin typeface="Courier New"/>
                <a:ea typeface="Courier New"/>
                <a:cs typeface="Courier New"/>
                <a:sym typeface="Courier New"/>
              </a:rPr>
              <a:t>    per=</a:t>
            </a:r>
            <a:r>
              <a:rPr lang="en" sz="1600" b="1">
                <a:solidFill>
                  <a:srgbClr val="6897BB"/>
                </a:solidFill>
                <a:latin typeface="Courier New"/>
                <a:ea typeface="Courier New"/>
                <a:cs typeface="Courier New"/>
                <a:sym typeface="Courier New"/>
              </a:rPr>
              <a:t>p</a:t>
            </a:r>
            <a:r>
              <a:rPr lang="en" sz="1600" b="1">
                <a:solidFill>
                  <a:srgbClr val="CC7832"/>
                </a:solidFill>
                <a:latin typeface="Courier New"/>
                <a:ea typeface="Courier New"/>
                <a:cs typeface="Courier New"/>
                <a:sym typeface="Courier New"/>
              </a:rPr>
              <a:t>;</a:t>
            </a:r>
            <a:endParaRPr sz="16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600" b="1">
                <a:solidFill>
                  <a:srgbClr val="A9B7C6"/>
                </a:solidFill>
                <a:latin typeface="Courier New"/>
                <a:ea typeface="Courier New"/>
                <a:cs typeface="Courier New"/>
                <a:sym typeface="Courier New"/>
              </a:rPr>
              <a:t>}</a:t>
            </a:r>
            <a:endParaRPr sz="1800" b="1">
              <a:solidFill>
                <a:srgbClr val="CC7832"/>
              </a:solidFill>
              <a:latin typeface="Courier New"/>
              <a:ea typeface="Courier New"/>
              <a:cs typeface="Courier New"/>
              <a:sym typeface="Courier New"/>
            </a:endParaRPr>
          </a:p>
        </p:txBody>
      </p:sp>
      <p:sp>
        <p:nvSpPr>
          <p:cNvPr id="567" name="Google Shape;567;p76"/>
          <p:cNvSpPr txBox="1">
            <a:spLocks noGrp="1"/>
          </p:cNvSpPr>
          <p:nvPr>
            <p:ph type="title"/>
          </p:nvPr>
        </p:nvSpPr>
        <p:spPr>
          <a:xfrm>
            <a:off x="1393625" y="239775"/>
            <a:ext cx="6146100" cy="5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a:spLocks noGrp="1"/>
          </p:cNvSpPr>
          <p:nvPr>
            <p:ph type="body" idx="1"/>
          </p:nvPr>
        </p:nvSpPr>
        <p:spPr>
          <a:xfrm>
            <a:off x="1393625" y="933875"/>
            <a:ext cx="6752700" cy="3721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CC7832"/>
                </a:solidFill>
                <a:latin typeface="Courier New"/>
                <a:ea typeface="Courier New"/>
                <a:cs typeface="Courier New"/>
                <a:sym typeface="Courier New"/>
              </a:rPr>
              <a:t>public void </a:t>
            </a:r>
            <a:r>
              <a:rPr lang="en" sz="1700" b="1">
                <a:solidFill>
                  <a:srgbClr val="A9B7C6"/>
                </a:solidFill>
                <a:latin typeface="Courier New"/>
                <a:ea typeface="Courier New"/>
                <a:cs typeface="Courier New"/>
                <a:sym typeface="Courier New"/>
              </a:rPr>
              <a:t>showData( ) {</a:t>
            </a: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A9B7C6"/>
                </a:solidFill>
                <a:latin typeface="Courier New"/>
                <a:ea typeface="Courier New"/>
                <a:cs typeface="Courier New"/>
                <a:sym typeface="Courier New"/>
              </a:rPr>
              <a:t>    System.out.println(“Roll no is ”   +roll)</a:t>
            </a:r>
            <a:r>
              <a:rPr lang="en" sz="1700" b="1">
                <a:solidFill>
                  <a:srgbClr val="CC7832"/>
                </a:solidFill>
                <a:latin typeface="Courier New"/>
                <a:ea typeface="Courier New"/>
                <a:cs typeface="Courier New"/>
                <a:sym typeface="Courier New"/>
              </a:rPr>
              <a:t>;</a:t>
            </a:r>
            <a:endParaRPr sz="17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CC7832"/>
                </a:solidFill>
                <a:latin typeface="Courier New"/>
                <a:ea typeface="Courier New"/>
                <a:cs typeface="Courier New"/>
                <a:sym typeface="Courier New"/>
              </a:rPr>
              <a:t>    </a:t>
            </a:r>
            <a:r>
              <a:rPr lang="en" sz="1700" b="1">
                <a:solidFill>
                  <a:srgbClr val="A9B7C6"/>
                </a:solidFill>
                <a:latin typeface="Courier New"/>
                <a:ea typeface="Courier New"/>
                <a:cs typeface="Courier New"/>
                <a:sym typeface="Courier New"/>
              </a:rPr>
              <a:t>System.out.println(“Name is ”     +name)</a:t>
            </a:r>
            <a:r>
              <a:rPr lang="en" sz="1700" b="1">
                <a:solidFill>
                  <a:srgbClr val="CC7832"/>
                </a:solidFill>
                <a:latin typeface="Courier New"/>
                <a:ea typeface="Courier New"/>
                <a:cs typeface="Courier New"/>
                <a:sym typeface="Courier New"/>
              </a:rPr>
              <a:t>;             </a:t>
            </a:r>
            <a:r>
              <a:rPr lang="en" sz="1700" b="1">
                <a:solidFill>
                  <a:srgbClr val="A9B7C6"/>
                </a:solidFill>
                <a:latin typeface="Courier New"/>
                <a:ea typeface="Courier New"/>
                <a:cs typeface="Courier New"/>
                <a:sym typeface="Courier New"/>
              </a:rPr>
              <a:t>           </a:t>
            </a: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A9B7C6"/>
                </a:solidFill>
                <a:latin typeface="Courier New"/>
                <a:ea typeface="Courier New"/>
                <a:cs typeface="Courier New"/>
                <a:sym typeface="Courier New"/>
              </a:rPr>
              <a:t>    System.out.println(“Percentage is ”+per)</a:t>
            </a:r>
            <a:r>
              <a:rPr lang="en" sz="1700" b="1">
                <a:solidFill>
                  <a:srgbClr val="CC7832"/>
                </a:solidFill>
                <a:latin typeface="Courier New"/>
                <a:ea typeface="Courier New"/>
                <a:cs typeface="Courier New"/>
                <a:sym typeface="Courier New"/>
              </a:rPr>
              <a:t>;</a:t>
            </a:r>
            <a:endParaRPr sz="1700" b="1">
              <a:solidFill>
                <a:srgbClr val="CC7832"/>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CC7832"/>
                </a:solidFill>
                <a:latin typeface="Courier New"/>
                <a:ea typeface="Courier New"/>
                <a:cs typeface="Courier New"/>
                <a:sym typeface="Courier New"/>
              </a:rPr>
              <a:t>  </a:t>
            </a:r>
            <a:r>
              <a:rPr lang="en" sz="1700" b="1">
                <a:solidFill>
                  <a:srgbClr val="A9B7C6"/>
                </a:solidFill>
                <a:latin typeface="Courier New"/>
                <a:ea typeface="Courier New"/>
                <a:cs typeface="Courier New"/>
                <a:sym typeface="Courier New"/>
              </a:rPr>
              <a:t>}</a:t>
            </a: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r>
              <a:rPr lang="en" sz="1700" b="1">
                <a:solidFill>
                  <a:srgbClr val="A9B7C6"/>
                </a:solidFill>
                <a:latin typeface="Courier New"/>
                <a:ea typeface="Courier New"/>
                <a:cs typeface="Courier New"/>
                <a:sym typeface="Courier New"/>
              </a:rPr>
              <a:t>}</a:t>
            </a: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1700" b="1">
              <a:solidFill>
                <a:srgbClr val="A9B7C6"/>
              </a:solidFill>
              <a:latin typeface="Courier New"/>
              <a:ea typeface="Courier New"/>
              <a:cs typeface="Courier New"/>
              <a:sym typeface="Courier New"/>
            </a:endParaRPr>
          </a:p>
          <a:p>
            <a:pPr marL="0" lvl="0" indent="0" algn="l" rtl="0">
              <a:spcBef>
                <a:spcPts val="0"/>
              </a:spcBef>
              <a:spcAft>
                <a:spcPts val="0"/>
              </a:spcAft>
              <a:buNone/>
            </a:pPr>
            <a:endParaRPr sz="2500" b="1">
              <a:solidFill>
                <a:schemeClr val="dk1"/>
              </a:solidFill>
              <a:latin typeface="Times New Roman"/>
              <a:ea typeface="Times New Roman"/>
              <a:cs typeface="Times New Roman"/>
              <a:sym typeface="Times New Roman"/>
            </a:endParaRPr>
          </a:p>
        </p:txBody>
      </p:sp>
      <p:sp>
        <p:nvSpPr>
          <p:cNvPr id="573" name="Google Shape;573;p77"/>
          <p:cNvSpPr txBox="1">
            <a:spLocks noGrp="1"/>
          </p:cNvSpPr>
          <p:nvPr>
            <p:ph type="title"/>
          </p:nvPr>
        </p:nvSpPr>
        <p:spPr>
          <a:xfrm>
            <a:off x="1393625" y="239750"/>
            <a:ext cx="6146100" cy="49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8"/>
          <p:cNvSpPr txBox="1">
            <a:spLocks noGrp="1"/>
          </p:cNvSpPr>
          <p:nvPr>
            <p:ph type="body" idx="1"/>
          </p:nvPr>
        </p:nvSpPr>
        <p:spPr>
          <a:xfrm>
            <a:off x="1393625" y="1010075"/>
            <a:ext cx="6752700" cy="3721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b="1">
                <a:solidFill>
                  <a:srgbClr val="CC7832"/>
                </a:solidFill>
                <a:latin typeface="Courier New"/>
                <a:ea typeface="Courier New"/>
                <a:cs typeface="Courier New"/>
                <a:sym typeface="Courier New"/>
              </a:rPr>
              <a:t>class </a:t>
            </a:r>
            <a:r>
              <a:rPr lang="en" sz="1900" b="1">
                <a:solidFill>
                  <a:srgbClr val="A9B7C6"/>
                </a:solidFill>
                <a:latin typeface="Courier New"/>
                <a:ea typeface="Courier New"/>
                <a:cs typeface="Courier New"/>
                <a:sym typeface="Courier New"/>
              </a:rPr>
              <a:t>UseStudent</a:t>
            </a:r>
            <a:endParaRPr sz="19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A9B7C6"/>
                </a:solidFill>
                <a:latin typeface="Courier New"/>
                <a:ea typeface="Courier New"/>
                <a:cs typeface="Courier New"/>
                <a:sym typeface="Courier New"/>
              </a:rPr>
              <a:t>{</a:t>
            </a:r>
            <a:endParaRPr sz="19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A9B7C6"/>
                </a:solidFill>
                <a:latin typeface="Courier New"/>
                <a:ea typeface="Courier New"/>
                <a:cs typeface="Courier New"/>
                <a:sym typeface="Courier New"/>
              </a:rPr>
              <a:t>   </a:t>
            </a:r>
            <a:r>
              <a:rPr lang="en" sz="1900" b="1">
                <a:solidFill>
                  <a:srgbClr val="CC7832"/>
                </a:solidFill>
                <a:latin typeface="Courier New"/>
                <a:ea typeface="Courier New"/>
                <a:cs typeface="Courier New"/>
                <a:sym typeface="Courier New"/>
              </a:rPr>
              <a:t>public static void </a:t>
            </a:r>
            <a:r>
              <a:rPr lang="en" sz="1900" b="1">
                <a:solidFill>
                  <a:srgbClr val="FFC66D"/>
                </a:solidFill>
                <a:latin typeface="Courier New"/>
                <a:ea typeface="Courier New"/>
                <a:cs typeface="Courier New"/>
                <a:sym typeface="Courier New"/>
              </a:rPr>
              <a:t>main</a:t>
            </a:r>
            <a:r>
              <a:rPr lang="en" sz="1900" b="1">
                <a:solidFill>
                  <a:srgbClr val="A9B7C6"/>
                </a:solidFill>
                <a:latin typeface="Courier New"/>
                <a:ea typeface="Courier New"/>
                <a:cs typeface="Courier New"/>
                <a:sym typeface="Courier New"/>
              </a:rPr>
              <a:t>(String [] args)</a:t>
            </a:r>
            <a:endParaRPr sz="19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A9B7C6"/>
                </a:solidFill>
                <a:latin typeface="Courier New"/>
                <a:ea typeface="Courier New"/>
                <a:cs typeface="Courier New"/>
                <a:sym typeface="Courier New"/>
              </a:rPr>
              <a:t>   {</a:t>
            </a:r>
            <a:endParaRPr sz="18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A9B7C6"/>
                </a:solidFill>
                <a:latin typeface="Courier New"/>
                <a:ea typeface="Courier New"/>
                <a:cs typeface="Courier New"/>
                <a:sym typeface="Courier New"/>
              </a:rPr>
              <a:t>       Student s</a:t>
            </a:r>
            <a:r>
              <a:rPr lang="en" sz="1900" b="1">
                <a:solidFill>
                  <a:srgbClr val="CC7832"/>
                </a:solidFill>
                <a:latin typeface="Courier New"/>
                <a:ea typeface="Courier New"/>
                <a:cs typeface="Courier New"/>
                <a:sym typeface="Courier New"/>
              </a:rPr>
              <a:t>;</a:t>
            </a:r>
            <a:endParaRPr sz="19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CC7832"/>
                </a:solidFill>
                <a:latin typeface="Courier New"/>
                <a:ea typeface="Courier New"/>
                <a:cs typeface="Courier New"/>
                <a:sym typeface="Courier New"/>
              </a:rPr>
              <a:t>       </a:t>
            </a:r>
            <a:r>
              <a:rPr lang="en" sz="1900" b="1">
                <a:solidFill>
                  <a:srgbClr val="A9B7C6"/>
                </a:solidFill>
                <a:latin typeface="Courier New"/>
                <a:ea typeface="Courier New"/>
                <a:cs typeface="Courier New"/>
                <a:sym typeface="Courier New"/>
              </a:rPr>
              <a:t>s=</a:t>
            </a:r>
            <a:r>
              <a:rPr lang="en" sz="1900" b="1">
                <a:solidFill>
                  <a:srgbClr val="CC7832"/>
                </a:solidFill>
                <a:latin typeface="Courier New"/>
                <a:ea typeface="Courier New"/>
                <a:cs typeface="Courier New"/>
                <a:sym typeface="Courier New"/>
              </a:rPr>
              <a:t>new </a:t>
            </a:r>
            <a:r>
              <a:rPr lang="en" sz="1900" b="1">
                <a:solidFill>
                  <a:srgbClr val="A9B7C6"/>
                </a:solidFill>
                <a:latin typeface="Courier New"/>
                <a:ea typeface="Courier New"/>
                <a:cs typeface="Courier New"/>
                <a:sym typeface="Courier New"/>
              </a:rPr>
              <a:t>Student()</a:t>
            </a:r>
            <a:r>
              <a:rPr lang="en" sz="1900" b="1">
                <a:solidFill>
                  <a:srgbClr val="CC7832"/>
                </a:solidFill>
                <a:latin typeface="Courier New"/>
                <a:ea typeface="Courier New"/>
                <a:cs typeface="Courier New"/>
                <a:sym typeface="Courier New"/>
              </a:rPr>
              <a:t>;</a:t>
            </a:r>
            <a:endParaRPr sz="19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CC7832"/>
                </a:solidFill>
                <a:latin typeface="Courier New"/>
                <a:ea typeface="Courier New"/>
                <a:cs typeface="Courier New"/>
                <a:sym typeface="Courier New"/>
              </a:rPr>
              <a:t>       </a:t>
            </a:r>
            <a:r>
              <a:rPr lang="en" sz="1900" b="1">
                <a:solidFill>
                  <a:srgbClr val="A9B7C6"/>
                </a:solidFill>
                <a:latin typeface="Courier New"/>
                <a:ea typeface="Courier New"/>
                <a:cs typeface="Courier New"/>
                <a:sym typeface="Courier New"/>
              </a:rPr>
              <a:t>s.setData(</a:t>
            </a:r>
            <a:r>
              <a:rPr lang="en" sz="1900" b="1">
                <a:solidFill>
                  <a:srgbClr val="6897BB"/>
                </a:solidFill>
                <a:latin typeface="Courier New"/>
                <a:ea typeface="Courier New"/>
                <a:cs typeface="Courier New"/>
                <a:sym typeface="Courier New"/>
              </a:rPr>
              <a:t>101</a:t>
            </a:r>
            <a:r>
              <a:rPr lang="en" sz="1900" b="1">
                <a:solidFill>
                  <a:srgbClr val="CC7832"/>
                </a:solidFill>
                <a:latin typeface="Courier New"/>
                <a:ea typeface="Courier New"/>
                <a:cs typeface="Courier New"/>
                <a:sym typeface="Courier New"/>
              </a:rPr>
              <a:t>, </a:t>
            </a:r>
            <a:r>
              <a:rPr lang="en" sz="1900" b="1">
                <a:solidFill>
                  <a:srgbClr val="A9B7C6"/>
                </a:solidFill>
                <a:latin typeface="Courier New"/>
                <a:ea typeface="Courier New"/>
                <a:cs typeface="Courier New"/>
                <a:sym typeface="Courier New"/>
              </a:rPr>
              <a:t>“Amit”</a:t>
            </a:r>
            <a:r>
              <a:rPr lang="en" sz="1900" b="1">
                <a:solidFill>
                  <a:srgbClr val="CC7832"/>
                </a:solidFill>
                <a:latin typeface="Courier New"/>
                <a:ea typeface="Courier New"/>
                <a:cs typeface="Courier New"/>
                <a:sym typeface="Courier New"/>
              </a:rPr>
              <a:t>, </a:t>
            </a:r>
            <a:r>
              <a:rPr lang="en" sz="1900" b="1">
                <a:solidFill>
                  <a:srgbClr val="6897BB"/>
                </a:solidFill>
                <a:latin typeface="Courier New"/>
                <a:ea typeface="Courier New"/>
                <a:cs typeface="Courier New"/>
                <a:sym typeface="Courier New"/>
              </a:rPr>
              <a:t>82.9</a:t>
            </a:r>
            <a:r>
              <a:rPr lang="en" sz="1900" b="1">
                <a:solidFill>
                  <a:srgbClr val="A9B7C6"/>
                </a:solidFill>
                <a:latin typeface="Courier New"/>
                <a:ea typeface="Courier New"/>
                <a:cs typeface="Courier New"/>
                <a:sym typeface="Courier New"/>
              </a:rPr>
              <a:t>)</a:t>
            </a:r>
            <a:r>
              <a:rPr lang="en" sz="1900" b="1">
                <a:solidFill>
                  <a:srgbClr val="CC7832"/>
                </a:solidFill>
                <a:latin typeface="Courier New"/>
                <a:ea typeface="Courier New"/>
                <a:cs typeface="Courier New"/>
                <a:sym typeface="Courier New"/>
              </a:rPr>
              <a:t>;</a:t>
            </a:r>
            <a:endParaRPr sz="19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CC7832"/>
                </a:solidFill>
                <a:latin typeface="Courier New"/>
                <a:ea typeface="Courier New"/>
                <a:cs typeface="Courier New"/>
                <a:sym typeface="Courier New"/>
              </a:rPr>
              <a:t>       </a:t>
            </a:r>
            <a:r>
              <a:rPr lang="en" sz="1900" b="1">
                <a:solidFill>
                  <a:srgbClr val="A9B7C6"/>
                </a:solidFill>
                <a:latin typeface="Courier New"/>
                <a:ea typeface="Courier New"/>
                <a:cs typeface="Courier New"/>
                <a:sym typeface="Courier New"/>
              </a:rPr>
              <a:t>s.showData()</a:t>
            </a:r>
            <a:r>
              <a:rPr lang="en" sz="1900" b="1">
                <a:solidFill>
                  <a:srgbClr val="CC7832"/>
                </a:solidFill>
                <a:latin typeface="Courier New"/>
                <a:ea typeface="Courier New"/>
                <a:cs typeface="Courier New"/>
                <a:sym typeface="Courier New"/>
              </a:rPr>
              <a:t>;</a:t>
            </a:r>
            <a:endParaRPr sz="1900" b="1">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CC7832"/>
                </a:solidFill>
                <a:latin typeface="Courier New"/>
                <a:ea typeface="Courier New"/>
                <a:cs typeface="Courier New"/>
                <a:sym typeface="Courier New"/>
              </a:rPr>
              <a:t>   </a:t>
            </a:r>
            <a:r>
              <a:rPr lang="en" sz="1900" b="1">
                <a:solidFill>
                  <a:srgbClr val="A9B7C6"/>
                </a:solidFill>
                <a:latin typeface="Courier New"/>
                <a:ea typeface="Courier New"/>
                <a:cs typeface="Courier New"/>
                <a:sym typeface="Courier New"/>
              </a:rPr>
              <a:t>}</a:t>
            </a:r>
            <a:endParaRPr sz="19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900" b="1">
                <a:solidFill>
                  <a:srgbClr val="A9B7C6"/>
                </a:solidFill>
                <a:latin typeface="Courier New"/>
                <a:ea typeface="Courier New"/>
                <a:cs typeface="Courier New"/>
                <a:sym typeface="Courier New"/>
              </a:rPr>
              <a:t>}</a:t>
            </a:r>
            <a:endParaRPr sz="1900" b="1">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3000" b="1">
              <a:solidFill>
                <a:schemeClr val="dk1"/>
              </a:solidFill>
              <a:latin typeface="Times New Roman"/>
              <a:ea typeface="Times New Roman"/>
              <a:cs typeface="Times New Roman"/>
              <a:sym typeface="Times New Roman"/>
            </a:endParaRPr>
          </a:p>
        </p:txBody>
      </p:sp>
      <p:sp>
        <p:nvSpPr>
          <p:cNvPr id="579" name="Google Shape;579;p78"/>
          <p:cNvSpPr txBox="1">
            <a:spLocks noGrp="1"/>
          </p:cNvSpPr>
          <p:nvPr>
            <p:ph type="title"/>
          </p:nvPr>
        </p:nvSpPr>
        <p:spPr>
          <a:xfrm>
            <a:off x="1393625" y="229900"/>
            <a:ext cx="61461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B45F06"/>
                </a:solidFill>
                <a:latin typeface="Livvic Medium"/>
                <a:ea typeface="Livvic Medium"/>
                <a:cs typeface="Livvic Medium"/>
                <a:sym typeface="Livvic Medium"/>
              </a:rPr>
              <a:t>Correction In Previous Code</a:t>
            </a:r>
            <a:endParaRPr>
              <a:solidFill>
                <a:srgbClr val="B45F06"/>
              </a:solidFill>
              <a:latin typeface="Livvic Medium"/>
              <a:ea typeface="Livvic Medium"/>
              <a:cs typeface="Livvic Medium"/>
              <a:sym typeface="Livvic Medium"/>
            </a:endParaRPr>
          </a:p>
          <a:p>
            <a:pPr marL="0" lvl="0" indent="0" algn="ctr" rtl="0">
              <a:spcBef>
                <a:spcPts val="0"/>
              </a:spcBef>
              <a:spcAft>
                <a:spcPts val="0"/>
              </a:spcAft>
              <a:buNone/>
            </a:pPr>
            <a:endParaRPr>
              <a:solidFill>
                <a:srgbClr val="B45F06"/>
              </a:solidFill>
              <a:latin typeface="Livvic Medium"/>
              <a:ea typeface="Livvic Medium"/>
              <a:cs typeface="Livvic Medium"/>
              <a:sym typeface="Livvic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10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1393625" y="224250"/>
            <a:ext cx="6149100" cy="6465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en">
                <a:solidFill>
                  <a:srgbClr val="A61C00"/>
                </a:solidFill>
                <a:latin typeface="Livvic Medium"/>
                <a:ea typeface="Livvic Medium"/>
                <a:cs typeface="Livvic Medium"/>
                <a:sym typeface="Livvic Medium"/>
              </a:rPr>
              <a:t>Advantages </a:t>
            </a:r>
            <a:r>
              <a:rPr lang="en">
                <a:solidFill>
                  <a:srgbClr val="00FF00"/>
                </a:solidFill>
                <a:latin typeface="Livvic Medium"/>
                <a:ea typeface="Livvic Medium"/>
                <a:cs typeface="Livvic Medium"/>
                <a:sym typeface="Livvic Medium"/>
              </a:rPr>
              <a:t>Of</a:t>
            </a:r>
            <a:r>
              <a:rPr lang="en">
                <a:solidFill>
                  <a:srgbClr val="1155CC"/>
                </a:solidFill>
                <a:latin typeface="Livvic Medium"/>
                <a:ea typeface="Livvic Medium"/>
                <a:cs typeface="Livvic Medium"/>
                <a:sym typeface="Livvic Medium"/>
              </a:rPr>
              <a:t> Encapsulation</a:t>
            </a:r>
            <a:endParaRPr>
              <a:solidFill>
                <a:srgbClr val="1155CC"/>
              </a:solidFill>
              <a:latin typeface="Livvic Medium"/>
              <a:ea typeface="Livvic Medium"/>
              <a:cs typeface="Livvic Medium"/>
              <a:sym typeface="Livvic Medium"/>
            </a:endParaRPr>
          </a:p>
          <a:p>
            <a:pPr marL="0" lvl="0" indent="0" algn="ctr" rtl="0">
              <a:spcBef>
                <a:spcPts val="0"/>
              </a:spcBef>
              <a:spcAft>
                <a:spcPts val="0"/>
              </a:spcAft>
              <a:buNone/>
            </a:pPr>
            <a:endParaRPr>
              <a:solidFill>
                <a:srgbClr val="B45F06"/>
              </a:solidFill>
              <a:latin typeface="Livvic Medium"/>
              <a:ea typeface="Livvic Medium"/>
              <a:cs typeface="Livvic Medium"/>
              <a:sym typeface="Livvic Medium"/>
            </a:endParaRPr>
          </a:p>
        </p:txBody>
      </p:sp>
      <p:pic>
        <p:nvPicPr>
          <p:cNvPr id="585" name="Google Shape;585;p79"/>
          <p:cNvPicPr preferRelativeResize="0"/>
          <p:nvPr/>
        </p:nvPicPr>
        <p:blipFill>
          <a:blip r:embed="rId3">
            <a:alphaModFix/>
          </a:blip>
          <a:stretch>
            <a:fillRect/>
          </a:stretch>
        </p:blipFill>
        <p:spPr>
          <a:xfrm>
            <a:off x="1393613" y="1135225"/>
            <a:ext cx="6637675" cy="33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10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0"/>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591" name="Google Shape;591;p80"/>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Part-4</a:t>
            </a:r>
            <a:endParaRPr/>
          </a:p>
        </p:txBody>
      </p:sp>
      <p:pic>
        <p:nvPicPr>
          <p:cNvPr id="592" name="Google Shape;592;p80"/>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593" name="Google Shape;593;p80"/>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594" name="Google Shape;594;p80"/>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595" name="Google Shape;595;p80"/>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- 4</a:t>
            </a:r>
            <a:endParaRPr sz="1400" b="1">
              <a:latin typeface="Roboto Mono"/>
              <a:ea typeface="Roboto Mono"/>
              <a:cs typeface="Roboto Mono"/>
              <a:sym typeface="Roboto Mono"/>
            </a:endParaRPr>
          </a:p>
        </p:txBody>
      </p:sp>
      <p:sp>
        <p:nvSpPr>
          <p:cNvPr id="596" name="Google Shape;596;p80"/>
          <p:cNvSpPr txBox="1">
            <a:spLocks noGrp="1"/>
          </p:cNvSpPr>
          <p:nvPr>
            <p:ph type="subTitle" idx="1"/>
          </p:nvPr>
        </p:nvSpPr>
        <p:spPr>
          <a:xfrm>
            <a:off x="1055075" y="1982075"/>
            <a:ext cx="13920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Abstraction</a:t>
            </a:r>
            <a:endParaRPr sz="1400" b="1">
              <a:solidFill>
                <a:srgbClr val="595959"/>
              </a:solidFill>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Effect transition="in" filter="fade">
                                      <p:cBhvr>
                                        <p:cTn id="7" dur="1000"/>
                                        <p:tgtEl>
                                          <p:spTgt spid="5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1"/>
          <p:cNvSpPr txBox="1">
            <a:spLocks noGrp="1"/>
          </p:cNvSpPr>
          <p:nvPr>
            <p:ph type="body" idx="1"/>
          </p:nvPr>
        </p:nvSpPr>
        <p:spPr>
          <a:xfrm>
            <a:off x="1338550" y="1216425"/>
            <a:ext cx="7239300" cy="33525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600" b="1">
              <a:solidFill>
                <a:srgbClr val="B44141"/>
              </a:solidFill>
              <a:latin typeface="Arial"/>
              <a:ea typeface="Arial"/>
              <a:cs typeface="Arial"/>
              <a:sym typeface="Arial"/>
            </a:endParaRPr>
          </a:p>
          <a:p>
            <a:pPr marL="0" lvl="0" indent="0" algn="l" rtl="0">
              <a:lnSpc>
                <a:spcPct val="150000"/>
              </a:lnSpc>
              <a:spcBef>
                <a:spcPts val="0"/>
              </a:spcBef>
              <a:spcAft>
                <a:spcPts val="0"/>
              </a:spcAft>
              <a:buNone/>
            </a:pPr>
            <a:r>
              <a:rPr lang="en" sz="1600" b="1">
                <a:solidFill>
                  <a:srgbClr val="B44141"/>
                </a:solidFill>
                <a:latin typeface="Arial"/>
                <a:ea typeface="Arial"/>
                <a:cs typeface="Arial"/>
                <a:sym typeface="Arial"/>
              </a:rPr>
              <a:t>  1.</a:t>
            </a:r>
            <a:r>
              <a:rPr lang="en" sz="1600" b="1">
                <a:latin typeface="Arial"/>
                <a:ea typeface="Arial"/>
                <a:cs typeface="Arial"/>
                <a:sym typeface="Arial"/>
              </a:rPr>
              <a:t>	</a:t>
            </a:r>
            <a:r>
              <a:rPr lang="en" sz="1600">
                <a:solidFill>
                  <a:srgbClr val="FF0000"/>
                </a:solidFill>
              </a:rPr>
              <a:t>Abstraction </a:t>
            </a:r>
            <a:r>
              <a:rPr lang="en" sz="1600">
                <a:solidFill>
                  <a:srgbClr val="595959"/>
                </a:solidFill>
              </a:rPr>
              <a:t>is one of the </a:t>
            </a:r>
            <a:r>
              <a:rPr lang="en" sz="1600">
                <a:solidFill>
                  <a:srgbClr val="60C322"/>
                </a:solidFill>
                <a:uFill>
                  <a:noFill/>
                </a:uFill>
                <a:hlinkClick r:id="rId3">
                  <a:extLst>
                    <a:ext uri="{A12FA001-AC4F-418D-AE19-62706E023703}">
                      <ahyp:hlinkClr xmlns:ahyp="http://schemas.microsoft.com/office/drawing/2018/hyperlinkcolor" val="tx"/>
                    </a:ext>
                  </a:extLst>
                </a:hlinkClick>
              </a:rPr>
              <a:t>key concepts</a:t>
            </a:r>
            <a:r>
              <a:rPr lang="en" sz="1600">
                <a:solidFill>
                  <a:srgbClr val="000000"/>
                </a:solidFill>
              </a:rPr>
              <a:t> </a:t>
            </a:r>
            <a:r>
              <a:rPr lang="en" sz="1600">
                <a:solidFill>
                  <a:srgbClr val="595959"/>
                </a:solidFill>
              </a:rPr>
              <a:t>of object-oriented programming </a:t>
            </a:r>
            <a:r>
              <a:rPr lang="en" sz="1600"/>
              <a:t>that </a:t>
            </a:r>
            <a:r>
              <a:rPr lang="en" sz="1600" b="1">
                <a:solidFill>
                  <a:srgbClr val="980000"/>
                </a:solidFill>
                <a:latin typeface="Roboto Mono"/>
                <a:ea typeface="Roboto Mono"/>
                <a:cs typeface="Roboto Mono"/>
                <a:sym typeface="Roboto Mono"/>
              </a:rPr>
              <a:t>“shows”</a:t>
            </a:r>
            <a:r>
              <a:rPr lang="en" sz="1600"/>
              <a:t> only essential attributes and </a:t>
            </a:r>
            <a:r>
              <a:rPr lang="en" sz="1600">
                <a:solidFill>
                  <a:srgbClr val="1155CC"/>
                </a:solidFill>
              </a:rPr>
              <a:t>“hides”</a:t>
            </a:r>
            <a:r>
              <a:rPr lang="en" sz="1600"/>
              <a:t> unnecessary information.</a:t>
            </a:r>
            <a:r>
              <a:rPr lang="en" sz="1600">
                <a:highlight>
                  <a:srgbClr val="FFFFFF"/>
                </a:highlight>
              </a:rPr>
              <a:t> </a:t>
            </a:r>
            <a:endParaRPr sz="1600"/>
          </a:p>
          <a:p>
            <a:pPr marL="0" lvl="0" indent="0" algn="l" rtl="0">
              <a:lnSpc>
                <a:spcPct val="150000"/>
              </a:lnSpc>
              <a:spcBef>
                <a:spcPts val="0"/>
              </a:spcBef>
              <a:spcAft>
                <a:spcPts val="0"/>
              </a:spcAft>
              <a:buNone/>
            </a:pPr>
            <a:r>
              <a:rPr lang="en" sz="1600">
                <a:solidFill>
                  <a:srgbClr val="B44141"/>
                </a:solidFill>
              </a:rPr>
              <a:t> </a:t>
            </a:r>
            <a:endParaRPr sz="1600">
              <a:solidFill>
                <a:srgbClr val="B44141"/>
              </a:solidFill>
            </a:endParaRPr>
          </a:p>
          <a:p>
            <a:pPr marL="0" lvl="0" indent="0" algn="l" rtl="0">
              <a:lnSpc>
                <a:spcPct val="150000"/>
              </a:lnSpc>
              <a:spcBef>
                <a:spcPts val="0"/>
              </a:spcBef>
              <a:spcAft>
                <a:spcPts val="0"/>
              </a:spcAft>
              <a:buNone/>
            </a:pPr>
            <a:r>
              <a:rPr lang="en" sz="1600">
                <a:solidFill>
                  <a:srgbClr val="B44141"/>
                </a:solidFill>
              </a:rPr>
              <a:t>2. </a:t>
            </a:r>
            <a:r>
              <a:rPr lang="en" sz="1600">
                <a:solidFill>
                  <a:srgbClr val="595959"/>
                </a:solidFill>
              </a:rPr>
              <a:t>The main purpose of </a:t>
            </a:r>
            <a:r>
              <a:rPr lang="en" sz="1600">
                <a:solidFill>
                  <a:srgbClr val="FF0000"/>
                </a:solidFill>
              </a:rPr>
              <a:t>abstraction </a:t>
            </a:r>
            <a:r>
              <a:rPr lang="en" sz="1600">
                <a:solidFill>
                  <a:srgbClr val="595959"/>
                </a:solidFill>
              </a:rPr>
              <a:t>is to make the interaction with the application/product simple.</a:t>
            </a:r>
            <a:endParaRPr sz="1600">
              <a:solidFill>
                <a:srgbClr val="595959"/>
              </a:solidFill>
            </a:endParaRPr>
          </a:p>
          <a:p>
            <a:pPr marL="457200" lvl="0" indent="0" algn="l" rtl="0">
              <a:lnSpc>
                <a:spcPct val="150000"/>
              </a:lnSpc>
              <a:spcBef>
                <a:spcPts val="0"/>
              </a:spcBef>
              <a:spcAft>
                <a:spcPts val="0"/>
              </a:spcAft>
              <a:buNone/>
            </a:pPr>
            <a:endParaRPr sz="1600"/>
          </a:p>
          <a:p>
            <a:pPr marL="0" lvl="0" indent="0" algn="l" rtl="0">
              <a:lnSpc>
                <a:spcPct val="150000"/>
              </a:lnSpc>
              <a:spcBef>
                <a:spcPts val="0"/>
              </a:spcBef>
              <a:spcAft>
                <a:spcPts val="0"/>
              </a:spcAft>
              <a:buNone/>
            </a:pPr>
            <a:endParaRPr sz="1600"/>
          </a:p>
          <a:p>
            <a:pPr marL="0" lvl="0" indent="0" algn="l" rtl="0">
              <a:lnSpc>
                <a:spcPct val="150000"/>
              </a:lnSpc>
              <a:spcBef>
                <a:spcPts val="0"/>
              </a:spcBef>
              <a:spcAft>
                <a:spcPts val="0"/>
              </a:spcAft>
              <a:buNone/>
            </a:pPr>
            <a:endParaRPr sz="1600"/>
          </a:p>
          <a:p>
            <a:pPr marL="457200" lvl="0" indent="0" algn="l" rtl="0">
              <a:lnSpc>
                <a:spcPct val="150000"/>
              </a:lnSpc>
              <a:spcBef>
                <a:spcPts val="0"/>
              </a:spcBef>
              <a:spcAft>
                <a:spcPts val="0"/>
              </a:spcAft>
              <a:buNone/>
            </a:pPr>
            <a:r>
              <a:rPr lang="en" sz="1600"/>
              <a:t> </a:t>
            </a:r>
            <a:endParaRPr sz="1600"/>
          </a:p>
        </p:txBody>
      </p:sp>
      <p:sp>
        <p:nvSpPr>
          <p:cNvPr id="602" name="Google Shape;602;p81"/>
          <p:cNvSpPr txBox="1">
            <a:spLocks noGrp="1"/>
          </p:cNvSpPr>
          <p:nvPr>
            <p:ph type="title"/>
          </p:nvPr>
        </p:nvSpPr>
        <p:spPr>
          <a:xfrm>
            <a:off x="1338550" y="316050"/>
            <a:ext cx="54429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a:solidFill>
                  <a:srgbClr val="B44141"/>
                </a:solidFill>
              </a:rPr>
              <a:t>What </a:t>
            </a:r>
            <a:r>
              <a:rPr lang="en">
                <a:solidFill>
                  <a:srgbClr val="B44141"/>
                </a:solidFill>
              </a:rPr>
              <a:t>I</a:t>
            </a:r>
            <a:r>
              <a:rPr lang="en" sz="3200">
                <a:solidFill>
                  <a:srgbClr val="B44141"/>
                </a:solidFill>
              </a:rPr>
              <a:t>s </a:t>
            </a:r>
            <a:r>
              <a:rPr lang="en" sz="3200">
                <a:solidFill>
                  <a:srgbClr val="FF0000"/>
                </a:solidFill>
              </a:rPr>
              <a:t>Abstraction ?</a:t>
            </a:r>
            <a:endParaRPr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xEl>
                                              <p:pRg st="0" end="0"/>
                                            </p:txEl>
                                          </p:spTgt>
                                        </p:tgtEl>
                                        <p:attrNameLst>
                                          <p:attrName>style.visibility</p:attrName>
                                        </p:attrNameLst>
                                      </p:cBhvr>
                                      <p:to>
                                        <p:strVal val="visible"/>
                                      </p:to>
                                    </p:set>
                                    <p:animEffect transition="in" filter="fade">
                                      <p:cBhvr>
                                        <p:cTn id="7" dur="1000"/>
                                        <p:tgtEl>
                                          <p:spTgt spid="6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1">
                                            <p:txEl>
                                              <p:pRg st="1" end="1"/>
                                            </p:txEl>
                                          </p:spTgt>
                                        </p:tgtEl>
                                        <p:attrNameLst>
                                          <p:attrName>style.visibility</p:attrName>
                                        </p:attrNameLst>
                                      </p:cBhvr>
                                      <p:to>
                                        <p:strVal val="visible"/>
                                      </p:to>
                                    </p:set>
                                    <p:animEffect transition="in" filter="fade">
                                      <p:cBhvr>
                                        <p:cTn id="12" dur="1000"/>
                                        <p:tgtEl>
                                          <p:spTgt spid="6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1">
                                            <p:txEl>
                                              <p:pRg st="2" end="2"/>
                                            </p:txEl>
                                          </p:spTgt>
                                        </p:tgtEl>
                                        <p:attrNameLst>
                                          <p:attrName>style.visibility</p:attrName>
                                        </p:attrNameLst>
                                      </p:cBhvr>
                                      <p:to>
                                        <p:strVal val="visible"/>
                                      </p:to>
                                    </p:set>
                                    <p:animEffect transition="in" filter="fade">
                                      <p:cBhvr>
                                        <p:cTn id="17" dur="1000"/>
                                        <p:tgtEl>
                                          <p:spTgt spid="6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1">
                                            <p:txEl>
                                              <p:pRg st="3" end="3"/>
                                            </p:txEl>
                                          </p:spTgt>
                                        </p:tgtEl>
                                        <p:attrNameLst>
                                          <p:attrName>style.visibility</p:attrName>
                                        </p:attrNameLst>
                                      </p:cBhvr>
                                      <p:to>
                                        <p:strVal val="visible"/>
                                      </p:to>
                                    </p:set>
                                    <p:animEffect transition="in" filter="fade">
                                      <p:cBhvr>
                                        <p:cTn id="22" dur="1000"/>
                                        <p:tgtEl>
                                          <p:spTgt spid="6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1">
                                            <p:txEl>
                                              <p:pRg st="4" end="4"/>
                                            </p:txEl>
                                          </p:spTgt>
                                        </p:tgtEl>
                                        <p:attrNameLst>
                                          <p:attrName>style.visibility</p:attrName>
                                        </p:attrNameLst>
                                      </p:cBhvr>
                                      <p:to>
                                        <p:strVal val="visible"/>
                                      </p:to>
                                    </p:set>
                                    <p:animEffect transition="in" filter="fade">
                                      <p:cBhvr>
                                        <p:cTn id="27" dur="1000"/>
                                        <p:tgtEl>
                                          <p:spTgt spid="6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1">
                                            <p:txEl>
                                              <p:pRg st="5" end="5"/>
                                            </p:txEl>
                                          </p:spTgt>
                                        </p:tgtEl>
                                        <p:attrNameLst>
                                          <p:attrName>style.visibility</p:attrName>
                                        </p:attrNameLst>
                                      </p:cBhvr>
                                      <p:to>
                                        <p:strVal val="visible"/>
                                      </p:to>
                                    </p:set>
                                    <p:animEffect transition="in" filter="fade">
                                      <p:cBhvr>
                                        <p:cTn id="32" dur="1000"/>
                                        <p:tgtEl>
                                          <p:spTgt spid="6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1">
                                            <p:txEl>
                                              <p:pRg st="6" end="6"/>
                                            </p:txEl>
                                          </p:spTgt>
                                        </p:tgtEl>
                                        <p:attrNameLst>
                                          <p:attrName>style.visibility</p:attrName>
                                        </p:attrNameLst>
                                      </p:cBhvr>
                                      <p:to>
                                        <p:strVal val="visible"/>
                                      </p:to>
                                    </p:set>
                                    <p:animEffect transition="in" filter="fade">
                                      <p:cBhvr>
                                        <p:cTn id="37" dur="1000"/>
                                        <p:tgtEl>
                                          <p:spTgt spid="6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1">
                                            <p:txEl>
                                              <p:pRg st="7" end="7"/>
                                            </p:txEl>
                                          </p:spTgt>
                                        </p:tgtEl>
                                        <p:attrNameLst>
                                          <p:attrName>style.visibility</p:attrName>
                                        </p:attrNameLst>
                                      </p:cBhvr>
                                      <p:to>
                                        <p:strVal val="visible"/>
                                      </p:to>
                                    </p:set>
                                    <p:animEffect transition="in" filter="fade">
                                      <p:cBhvr>
                                        <p:cTn id="42" dur="1000"/>
                                        <p:tgtEl>
                                          <p:spTgt spid="6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5"/>
          <p:cNvSpPr txBox="1">
            <a:spLocks noGrp="1"/>
          </p:cNvSpPr>
          <p:nvPr>
            <p:ph type="title"/>
          </p:nvPr>
        </p:nvSpPr>
        <p:spPr>
          <a:xfrm>
            <a:off x="1836900" y="406375"/>
            <a:ext cx="547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Popular programming approaches</a:t>
            </a:r>
            <a:endParaRPr/>
          </a:p>
        </p:txBody>
      </p:sp>
      <p:sp>
        <p:nvSpPr>
          <p:cNvPr id="353" name="Google Shape;353;p55"/>
          <p:cNvSpPr txBox="1">
            <a:spLocks noGrp="1"/>
          </p:cNvSpPr>
          <p:nvPr>
            <p:ph type="body" idx="1"/>
          </p:nvPr>
        </p:nvSpPr>
        <p:spPr>
          <a:xfrm>
            <a:off x="1398275" y="1249425"/>
            <a:ext cx="6963300" cy="28365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SzPts val="1350"/>
              <a:buChar char="●"/>
            </a:pPr>
            <a:r>
              <a:rPr lang="en" sz="1350"/>
              <a:t>Procedure Oriented Programming</a:t>
            </a:r>
            <a:endParaRPr sz="1350"/>
          </a:p>
          <a:p>
            <a:pPr marL="457200" lvl="0" indent="0" algn="l" rtl="0">
              <a:spcBef>
                <a:spcPts val="1600"/>
              </a:spcBef>
              <a:spcAft>
                <a:spcPts val="0"/>
              </a:spcAft>
              <a:buNone/>
            </a:pPr>
            <a:endParaRPr sz="1350"/>
          </a:p>
          <a:p>
            <a:pPr marL="457200" lvl="0" indent="-314325" algn="l" rtl="0">
              <a:spcBef>
                <a:spcPts val="1600"/>
              </a:spcBef>
              <a:spcAft>
                <a:spcPts val="0"/>
              </a:spcAft>
              <a:buClr>
                <a:schemeClr val="accent2"/>
              </a:buClr>
              <a:buSzPts val="1350"/>
              <a:buChar char="●"/>
            </a:pPr>
            <a:r>
              <a:rPr lang="en" sz="1350">
                <a:solidFill>
                  <a:schemeClr val="accent2"/>
                </a:solidFill>
              </a:rPr>
              <a:t>Object Oriented Programming</a:t>
            </a:r>
            <a:endParaRPr sz="1350">
              <a:solidFill>
                <a:schemeClr val="accent2"/>
              </a:solidFill>
            </a:endParaRPr>
          </a:p>
          <a:p>
            <a:pPr marL="457200" lvl="0" indent="0" algn="l" rtl="0">
              <a:spcBef>
                <a:spcPts val="1600"/>
              </a:spcBef>
              <a:spcAft>
                <a:spcPts val="0"/>
              </a:spcAft>
              <a:buNone/>
            </a:pPr>
            <a:endParaRPr sz="1350"/>
          </a:p>
          <a:p>
            <a:pPr marL="457200" lvl="0" indent="-314325" algn="l" rtl="0">
              <a:spcBef>
                <a:spcPts val="1600"/>
              </a:spcBef>
              <a:spcAft>
                <a:spcPts val="0"/>
              </a:spcAft>
              <a:buSzPts val="1350"/>
              <a:buChar char="●"/>
            </a:pPr>
            <a:r>
              <a:rPr lang="en" sz="1350"/>
              <a:t>Functional Programming</a:t>
            </a:r>
            <a:endParaRPr sz="1350"/>
          </a:p>
          <a:p>
            <a:pPr marL="457200" lvl="0" indent="0" algn="l" rtl="0">
              <a:spcBef>
                <a:spcPts val="1600"/>
              </a:spcBef>
              <a:spcAft>
                <a:spcPts val="0"/>
              </a:spcAft>
              <a:buNone/>
            </a:pPr>
            <a:endParaRPr sz="1350"/>
          </a:p>
          <a:p>
            <a:pPr marL="457200" lvl="0" indent="-314325" algn="l" rtl="0">
              <a:spcBef>
                <a:spcPts val="1600"/>
              </a:spcBef>
              <a:spcAft>
                <a:spcPts val="0"/>
              </a:spcAft>
              <a:buSzPts val="1350"/>
              <a:buChar char="●"/>
            </a:pPr>
            <a:r>
              <a:rPr lang="en" sz="1350"/>
              <a:t>Aspect Oriented Programming</a:t>
            </a:r>
            <a:endParaRPr sz="13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2"/>
          <p:cNvSpPr txBox="1">
            <a:spLocks noGrp="1"/>
          </p:cNvSpPr>
          <p:nvPr>
            <p:ph type="title"/>
          </p:nvPr>
        </p:nvSpPr>
        <p:spPr>
          <a:xfrm>
            <a:off x="1338550" y="392250"/>
            <a:ext cx="6444900" cy="7185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marL="0" lvl="0" indent="0" algn="ctr" rtl="0">
              <a:spcBef>
                <a:spcPts val="0"/>
              </a:spcBef>
              <a:spcAft>
                <a:spcPts val="0"/>
              </a:spcAft>
              <a:buNone/>
            </a:pPr>
            <a:r>
              <a:rPr lang="en">
                <a:solidFill>
                  <a:srgbClr val="8E7CC3"/>
                </a:solidFill>
              </a:rPr>
              <a:t>Example</a:t>
            </a:r>
            <a:endParaRPr sz="3200">
              <a:solidFill>
                <a:srgbClr val="B44141"/>
              </a:solidFill>
            </a:endParaRPr>
          </a:p>
        </p:txBody>
      </p:sp>
      <p:pic>
        <p:nvPicPr>
          <p:cNvPr id="608" name="Google Shape;608;p82"/>
          <p:cNvPicPr preferRelativeResize="0"/>
          <p:nvPr/>
        </p:nvPicPr>
        <p:blipFill>
          <a:blip r:embed="rId3">
            <a:alphaModFix/>
          </a:blip>
          <a:stretch>
            <a:fillRect/>
          </a:stretch>
        </p:blipFill>
        <p:spPr>
          <a:xfrm>
            <a:off x="4982925" y="1110762"/>
            <a:ext cx="3249577" cy="2438773"/>
          </a:xfrm>
          <a:prstGeom prst="rect">
            <a:avLst/>
          </a:prstGeom>
          <a:noFill/>
          <a:ln>
            <a:noFill/>
          </a:ln>
        </p:spPr>
      </p:pic>
      <p:sp>
        <p:nvSpPr>
          <p:cNvPr id="609" name="Google Shape;609;p82"/>
          <p:cNvSpPr txBox="1">
            <a:spLocks noGrp="1"/>
          </p:cNvSpPr>
          <p:nvPr>
            <p:ph type="title"/>
          </p:nvPr>
        </p:nvSpPr>
        <p:spPr>
          <a:xfrm>
            <a:off x="1401975" y="3964750"/>
            <a:ext cx="3598200" cy="7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rgbClr val="FF0000"/>
                </a:solidFill>
              </a:rPr>
              <a:t>Without Abstraction</a:t>
            </a:r>
            <a:endParaRPr sz="3000">
              <a:solidFill>
                <a:srgbClr val="B44141"/>
              </a:solidFill>
            </a:endParaRPr>
          </a:p>
        </p:txBody>
      </p:sp>
      <p:sp>
        <p:nvSpPr>
          <p:cNvPr id="610" name="Google Shape;610;p82"/>
          <p:cNvSpPr txBox="1">
            <a:spLocks noGrp="1"/>
          </p:cNvSpPr>
          <p:nvPr>
            <p:ph type="title"/>
          </p:nvPr>
        </p:nvSpPr>
        <p:spPr>
          <a:xfrm>
            <a:off x="5592975" y="3964750"/>
            <a:ext cx="2244600" cy="7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FF0000"/>
                </a:solidFill>
              </a:rPr>
              <a:t>Abstraction</a:t>
            </a:r>
            <a:endParaRPr sz="3000">
              <a:solidFill>
                <a:srgbClr val="B44141"/>
              </a:solidFill>
            </a:endParaRPr>
          </a:p>
        </p:txBody>
      </p:sp>
      <p:pic>
        <p:nvPicPr>
          <p:cNvPr id="611" name="Google Shape;611;p82"/>
          <p:cNvPicPr preferRelativeResize="0"/>
          <p:nvPr/>
        </p:nvPicPr>
        <p:blipFill rotWithShape="1">
          <a:blip r:embed="rId4">
            <a:alphaModFix/>
          </a:blip>
          <a:srcRect b="3567"/>
          <a:stretch/>
        </p:blipFill>
        <p:spPr>
          <a:xfrm>
            <a:off x="1401975" y="1110750"/>
            <a:ext cx="3456000" cy="2438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10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609"/>
                                        </p:tgtEl>
                                        <p:attrNameLst>
                                          <p:attrName>style.visibility</p:attrName>
                                        </p:attrNameLst>
                                      </p:cBhvr>
                                      <p:to>
                                        <p:strVal val="visible"/>
                                      </p:to>
                                    </p:set>
                                    <p:animEffect transition="in" filter="fade">
                                      <p:cBhvr>
                                        <p:cTn id="10" dur="1000"/>
                                        <p:tgtEl>
                                          <p:spTgt spid="6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8"/>
                                        </p:tgtEl>
                                        <p:attrNameLst>
                                          <p:attrName>style.visibility</p:attrName>
                                        </p:attrNameLst>
                                      </p:cBhvr>
                                      <p:to>
                                        <p:strVal val="visible"/>
                                      </p:to>
                                    </p:set>
                                    <p:animEffect transition="in" filter="fade">
                                      <p:cBhvr>
                                        <p:cTn id="15" dur="1000"/>
                                        <p:tgtEl>
                                          <p:spTgt spid="608"/>
                                        </p:tgtEl>
                                      </p:cBhvr>
                                    </p:animEffect>
                                  </p:childTnLst>
                                </p:cTn>
                              </p:par>
                              <p:par>
                                <p:cTn id="16" presetID="10" presetClass="entr" presetSubtype="0" fill="hold" nodeType="with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10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title"/>
          </p:nvPr>
        </p:nvSpPr>
        <p:spPr>
          <a:xfrm>
            <a:off x="1338550" y="392250"/>
            <a:ext cx="6444900" cy="7185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solidFill>
                  <a:srgbClr val="5F8195"/>
                </a:solidFill>
              </a:rPr>
              <a:t>Another</a:t>
            </a:r>
            <a:r>
              <a:rPr lang="en">
                <a:solidFill>
                  <a:srgbClr val="FF0000"/>
                </a:solidFill>
              </a:rPr>
              <a:t> example </a:t>
            </a:r>
            <a:r>
              <a:rPr lang="en">
                <a:solidFill>
                  <a:srgbClr val="5F8195"/>
                </a:solidFill>
              </a:rPr>
              <a:t>to</a:t>
            </a:r>
            <a:r>
              <a:rPr lang="en">
                <a:solidFill>
                  <a:srgbClr val="FF0000"/>
                </a:solidFill>
              </a:rPr>
              <a:t> </a:t>
            </a:r>
            <a:r>
              <a:rPr lang="en">
                <a:solidFill>
                  <a:srgbClr val="5F8195"/>
                </a:solidFill>
              </a:rPr>
              <a:t>Understand </a:t>
            </a:r>
            <a:r>
              <a:rPr lang="en">
                <a:solidFill>
                  <a:srgbClr val="FF0000"/>
                </a:solidFill>
              </a:rPr>
              <a:t>Abstraction</a:t>
            </a:r>
            <a:endParaRPr sz="3200">
              <a:solidFill>
                <a:srgbClr val="B44141"/>
              </a:solidFill>
            </a:endParaRPr>
          </a:p>
        </p:txBody>
      </p:sp>
      <p:sp>
        <p:nvSpPr>
          <p:cNvPr id="617" name="Google Shape;617;p83"/>
          <p:cNvSpPr txBox="1">
            <a:spLocks noGrp="1"/>
          </p:cNvSpPr>
          <p:nvPr>
            <p:ph type="title"/>
          </p:nvPr>
        </p:nvSpPr>
        <p:spPr>
          <a:xfrm>
            <a:off x="1401975" y="3964750"/>
            <a:ext cx="3598200" cy="7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solidFill>
                  <a:srgbClr val="FF0000"/>
                </a:solidFill>
              </a:rPr>
              <a:t>Without Abstraction</a:t>
            </a:r>
            <a:endParaRPr sz="3000">
              <a:solidFill>
                <a:srgbClr val="B44141"/>
              </a:solidFill>
            </a:endParaRPr>
          </a:p>
        </p:txBody>
      </p:sp>
      <p:sp>
        <p:nvSpPr>
          <p:cNvPr id="618" name="Google Shape;618;p83"/>
          <p:cNvSpPr txBox="1">
            <a:spLocks noGrp="1"/>
          </p:cNvSpPr>
          <p:nvPr>
            <p:ph type="title"/>
          </p:nvPr>
        </p:nvSpPr>
        <p:spPr>
          <a:xfrm>
            <a:off x="5592975" y="3964750"/>
            <a:ext cx="2244600" cy="71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FF0000"/>
                </a:solidFill>
              </a:rPr>
              <a:t>Abstraction</a:t>
            </a:r>
            <a:endParaRPr sz="3000">
              <a:solidFill>
                <a:srgbClr val="B44141"/>
              </a:solidFill>
            </a:endParaRPr>
          </a:p>
        </p:txBody>
      </p:sp>
      <p:pic>
        <p:nvPicPr>
          <p:cNvPr id="619" name="Google Shape;619;p83"/>
          <p:cNvPicPr preferRelativeResize="0"/>
          <p:nvPr/>
        </p:nvPicPr>
        <p:blipFill>
          <a:blip r:embed="rId3">
            <a:alphaModFix/>
          </a:blip>
          <a:stretch>
            <a:fillRect/>
          </a:stretch>
        </p:blipFill>
        <p:spPr>
          <a:xfrm>
            <a:off x="4932926" y="1371875"/>
            <a:ext cx="3083749" cy="2438776"/>
          </a:xfrm>
          <a:prstGeom prst="rect">
            <a:avLst/>
          </a:prstGeom>
          <a:noFill/>
          <a:ln>
            <a:noFill/>
          </a:ln>
        </p:spPr>
      </p:pic>
      <p:pic>
        <p:nvPicPr>
          <p:cNvPr id="620" name="Google Shape;620;p83"/>
          <p:cNvPicPr preferRelativeResize="0"/>
          <p:nvPr/>
        </p:nvPicPr>
        <p:blipFill>
          <a:blip r:embed="rId4">
            <a:alphaModFix/>
          </a:blip>
          <a:stretch>
            <a:fillRect/>
          </a:stretch>
        </p:blipFill>
        <p:spPr>
          <a:xfrm>
            <a:off x="1567150" y="1371875"/>
            <a:ext cx="3083751" cy="24629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1000"/>
                                        <p:tgtEl>
                                          <p:spTgt spid="620"/>
                                        </p:tgtEl>
                                      </p:cBhvr>
                                    </p:animEffect>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Effect transition="in" filter="fade">
                                      <p:cBhvr>
                                        <p:cTn id="15" dur="1000"/>
                                        <p:tgtEl>
                                          <p:spTgt spid="619"/>
                                        </p:tgtEl>
                                      </p:cBhvr>
                                    </p:animEffect>
                                  </p:childTnLst>
                                </p:cTn>
                              </p:par>
                              <p:par>
                                <p:cTn id="16" presetID="10"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fade">
                                      <p:cBhvr>
                                        <p:cTn id="18" dur="10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title"/>
          </p:nvPr>
        </p:nvSpPr>
        <p:spPr>
          <a:xfrm>
            <a:off x="1352575" y="322525"/>
            <a:ext cx="6725700" cy="7119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marL="0" lvl="0" indent="0" algn="ctr" rtl="0">
              <a:spcBef>
                <a:spcPts val="0"/>
              </a:spcBef>
              <a:spcAft>
                <a:spcPts val="0"/>
              </a:spcAft>
              <a:buNone/>
            </a:pPr>
            <a:r>
              <a:rPr lang="en">
                <a:solidFill>
                  <a:srgbClr val="8E7CC3"/>
                </a:solidFill>
              </a:rPr>
              <a:t>Code</a:t>
            </a:r>
            <a:endParaRPr>
              <a:solidFill>
                <a:srgbClr val="8E7CC3"/>
              </a:solidFill>
            </a:endParaRPr>
          </a:p>
        </p:txBody>
      </p:sp>
      <p:sp>
        <p:nvSpPr>
          <p:cNvPr id="626" name="Google Shape;626;p84"/>
          <p:cNvSpPr txBox="1">
            <a:spLocks noGrp="1"/>
          </p:cNvSpPr>
          <p:nvPr>
            <p:ph type="title"/>
          </p:nvPr>
        </p:nvSpPr>
        <p:spPr>
          <a:xfrm>
            <a:off x="1352575" y="1202225"/>
            <a:ext cx="6725700" cy="3358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500" b="0">
                <a:solidFill>
                  <a:srgbClr val="CC7832"/>
                </a:solidFill>
                <a:highlight>
                  <a:srgbClr val="2B2B2B"/>
                </a:highlight>
                <a:latin typeface="Courier New"/>
                <a:ea typeface="Courier New"/>
                <a:cs typeface="Courier New"/>
                <a:sym typeface="Courier New"/>
              </a:rPr>
              <a:t>public class </a:t>
            </a:r>
            <a:r>
              <a:rPr lang="en" sz="1500" b="0">
                <a:solidFill>
                  <a:srgbClr val="A9B7C6"/>
                </a:solidFill>
                <a:highlight>
                  <a:srgbClr val="2B2B2B"/>
                </a:highlight>
                <a:latin typeface="Courier New"/>
                <a:ea typeface="Courier New"/>
                <a:cs typeface="Courier New"/>
                <a:sym typeface="Courier New"/>
              </a:rPr>
              <a:t>Car {</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private void </a:t>
            </a:r>
            <a:r>
              <a:rPr lang="en" sz="1500" b="0">
                <a:solidFill>
                  <a:srgbClr val="FFC66D"/>
                </a:solidFill>
                <a:highlight>
                  <a:srgbClr val="2B2B2B"/>
                </a:highlight>
                <a:latin typeface="Courier New"/>
                <a:ea typeface="Courier New"/>
                <a:cs typeface="Courier New"/>
                <a:sym typeface="Courier New"/>
              </a:rPr>
              <a:t>moveBreakPads</a:t>
            </a:r>
            <a:r>
              <a:rPr lang="en" sz="1500" b="0">
                <a:solidFill>
                  <a:srgbClr val="A9B7C6"/>
                </a:solidFill>
                <a:highlight>
                  <a:srgbClr val="2B2B2B"/>
                </a:highlight>
                <a:latin typeface="Courier New"/>
                <a:ea typeface="Courier New"/>
                <a:cs typeface="Courier New"/>
                <a:sym typeface="Courier New"/>
              </a:rPr>
              <a:t>() {</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private void </a:t>
            </a:r>
            <a:r>
              <a:rPr lang="en" sz="1500" b="0">
                <a:solidFill>
                  <a:srgbClr val="FFC66D"/>
                </a:solidFill>
                <a:highlight>
                  <a:srgbClr val="2B2B2B"/>
                </a:highlight>
                <a:latin typeface="Courier New"/>
                <a:ea typeface="Courier New"/>
                <a:cs typeface="Courier New"/>
                <a:sym typeface="Courier New"/>
              </a:rPr>
              <a:t>changePistonSpeed</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private void </a:t>
            </a:r>
            <a:r>
              <a:rPr lang="en" sz="1500" b="0">
                <a:solidFill>
                  <a:srgbClr val="FFC66D"/>
                </a:solidFill>
                <a:highlight>
                  <a:srgbClr val="2B2B2B"/>
                </a:highlight>
                <a:latin typeface="Courier New"/>
                <a:ea typeface="Courier New"/>
                <a:cs typeface="Courier New"/>
                <a:sym typeface="Courier New"/>
              </a:rPr>
              <a:t>createSpark</a:t>
            </a:r>
            <a:r>
              <a:rPr lang="en" sz="1500" b="0">
                <a:solidFill>
                  <a:srgbClr val="A9B7C6"/>
                </a:solidFill>
                <a:highlight>
                  <a:srgbClr val="2B2B2B"/>
                </a:highlight>
                <a:latin typeface="Courier New"/>
                <a:ea typeface="Courier New"/>
                <a:cs typeface="Courier New"/>
                <a:sym typeface="Courier New"/>
              </a:rPr>
              <a:t>(){</a:t>
            </a:r>
            <a:endParaRPr sz="15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CC7832"/>
                </a:solidFill>
                <a:highlight>
                  <a:srgbClr val="2B2B2B"/>
                </a:highlight>
                <a:latin typeface="Courier New"/>
                <a:ea typeface="Courier New"/>
                <a:cs typeface="Courier New"/>
                <a:sym typeface="Courier New"/>
              </a:rPr>
              <a:t>   </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public void </a:t>
            </a:r>
            <a:r>
              <a:rPr lang="en" sz="1500" b="0">
                <a:solidFill>
                  <a:srgbClr val="FFC66D"/>
                </a:solidFill>
                <a:highlight>
                  <a:srgbClr val="2B2B2B"/>
                </a:highlight>
                <a:latin typeface="Courier New"/>
                <a:ea typeface="Courier New"/>
                <a:cs typeface="Courier New"/>
                <a:sym typeface="Courier New"/>
              </a:rPr>
              <a:t>turnOnCar</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createSpark()</a:t>
            </a:r>
            <a:r>
              <a:rPr lang="en" sz="1500" b="0">
                <a:solidFill>
                  <a:srgbClr val="CC7832"/>
                </a:solidFill>
                <a:highlight>
                  <a:srgbClr val="2B2B2B"/>
                </a:highlight>
                <a:latin typeface="Courier New"/>
                <a:ea typeface="Courier New"/>
                <a:cs typeface="Courier New"/>
                <a:sym typeface="Courier New"/>
              </a:rPr>
              <a:t>;</a:t>
            </a:r>
            <a:endParaRPr sz="15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CC7832"/>
                </a:solidFill>
                <a:highlight>
                  <a:srgbClr val="2B2B2B"/>
                </a:highlight>
                <a:latin typeface="Courier New"/>
                <a:ea typeface="Courier New"/>
                <a:cs typeface="Courier New"/>
                <a:sym typeface="Courier New"/>
              </a:rPr>
              <a:t>   </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public void </a:t>
            </a:r>
            <a:r>
              <a:rPr lang="en" sz="1500" b="0">
                <a:solidFill>
                  <a:srgbClr val="FFC66D"/>
                </a:solidFill>
                <a:highlight>
                  <a:srgbClr val="2B2B2B"/>
                </a:highlight>
                <a:latin typeface="Courier New"/>
                <a:ea typeface="Courier New"/>
                <a:cs typeface="Courier New"/>
                <a:sym typeface="Courier New"/>
              </a:rPr>
              <a:t>accelerate</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869FB2"/>
                </a:solidFill>
                <a:highlight>
                  <a:srgbClr val="2B2B2B"/>
                </a:highlight>
                <a:latin typeface="Courier New"/>
                <a:ea typeface="Courier New"/>
                <a:cs typeface="Courier New"/>
                <a:sym typeface="Courier New"/>
              </a:rPr>
              <a:t>changePistonSpeed</a:t>
            </a:r>
            <a:r>
              <a:rPr lang="en" sz="1500" b="0">
                <a:solidFill>
                  <a:srgbClr val="A9B7C6"/>
                </a:solidFill>
                <a:highlight>
                  <a:srgbClr val="2B2B2B"/>
                </a:highlight>
                <a:latin typeface="Courier New"/>
                <a:ea typeface="Courier New"/>
                <a:cs typeface="Courier New"/>
                <a:sym typeface="Courier New"/>
              </a:rPr>
              <a:t>()</a:t>
            </a:r>
            <a:r>
              <a:rPr lang="en" sz="1500" b="0">
                <a:solidFill>
                  <a:srgbClr val="CC7832"/>
                </a:solidFill>
                <a:highlight>
                  <a:srgbClr val="2B2B2B"/>
                </a:highlight>
                <a:latin typeface="Courier New"/>
                <a:ea typeface="Courier New"/>
                <a:cs typeface="Courier New"/>
                <a:sym typeface="Courier New"/>
              </a:rPr>
              <a:t>;</a:t>
            </a:r>
            <a:endParaRPr sz="15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CC7832"/>
                </a:solidFill>
                <a:highlight>
                  <a:srgbClr val="2B2B2B"/>
                </a:highlight>
                <a:latin typeface="Courier New"/>
                <a:ea typeface="Courier New"/>
                <a:cs typeface="Courier New"/>
                <a:sym typeface="Courier New"/>
              </a:rPr>
              <a:t>   </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a:t>
            </a:r>
            <a:r>
              <a:rPr lang="en" sz="1500" b="0">
                <a:solidFill>
                  <a:srgbClr val="CC7832"/>
                </a:solidFill>
                <a:highlight>
                  <a:srgbClr val="2B2B2B"/>
                </a:highlight>
                <a:latin typeface="Courier New"/>
                <a:ea typeface="Courier New"/>
                <a:cs typeface="Courier New"/>
                <a:sym typeface="Courier New"/>
              </a:rPr>
              <a:t>public void </a:t>
            </a:r>
            <a:r>
              <a:rPr lang="en" sz="1500" b="0">
                <a:solidFill>
                  <a:srgbClr val="FFC66D"/>
                </a:solidFill>
                <a:highlight>
                  <a:srgbClr val="2B2B2B"/>
                </a:highlight>
                <a:latin typeface="Courier New"/>
                <a:ea typeface="Courier New"/>
                <a:cs typeface="Courier New"/>
                <a:sym typeface="Courier New"/>
              </a:rPr>
              <a:t>brake</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       moveBreakPads()</a:t>
            </a:r>
            <a:r>
              <a:rPr lang="en" sz="1500" b="0">
                <a:solidFill>
                  <a:srgbClr val="CC7832"/>
                </a:solidFill>
                <a:highlight>
                  <a:srgbClr val="2B2B2B"/>
                </a:highlight>
                <a:latin typeface="Courier New"/>
                <a:ea typeface="Courier New"/>
                <a:cs typeface="Courier New"/>
                <a:sym typeface="Courier New"/>
              </a:rPr>
              <a:t>;</a:t>
            </a:r>
            <a:endParaRPr sz="15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CC7832"/>
                </a:solidFill>
                <a:highlight>
                  <a:srgbClr val="2B2B2B"/>
                </a:highlight>
                <a:latin typeface="Courier New"/>
                <a:ea typeface="Courier New"/>
                <a:cs typeface="Courier New"/>
                <a:sym typeface="Courier New"/>
              </a:rPr>
              <a:t>   </a:t>
            </a: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500" b="0">
                <a:solidFill>
                  <a:srgbClr val="A9B7C6"/>
                </a:solidFill>
                <a:highlight>
                  <a:srgbClr val="2B2B2B"/>
                </a:highlight>
                <a:latin typeface="Courier New"/>
                <a:ea typeface="Courier New"/>
                <a:cs typeface="Courier New"/>
                <a:sym typeface="Courier New"/>
              </a:rPr>
              <a:t>}</a:t>
            </a:r>
            <a:endParaRPr sz="15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2400" b="0">
              <a:solidFill>
                <a:srgbClr val="CC7832"/>
              </a:solidFill>
              <a:highlight>
                <a:srgbClr val="2B2B2B"/>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5"/>
          <p:cNvSpPr txBox="1">
            <a:spLocks noGrp="1"/>
          </p:cNvSpPr>
          <p:nvPr>
            <p:ph type="title"/>
          </p:nvPr>
        </p:nvSpPr>
        <p:spPr>
          <a:xfrm>
            <a:off x="1352575" y="322525"/>
            <a:ext cx="6725700" cy="7119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a:solidFill>
                  <a:srgbClr val="FF0000"/>
                </a:solidFill>
              </a:rPr>
              <a:t>Let's </a:t>
            </a:r>
            <a:r>
              <a:rPr lang="en">
                <a:solidFill>
                  <a:srgbClr val="5F8195"/>
                </a:solidFill>
              </a:rPr>
              <a:t>Understand </a:t>
            </a:r>
            <a:r>
              <a:rPr lang="en">
                <a:solidFill>
                  <a:srgbClr val="FF0000"/>
                </a:solidFill>
              </a:rPr>
              <a:t>Abstraction </a:t>
            </a:r>
            <a:r>
              <a:rPr lang="en">
                <a:solidFill>
                  <a:srgbClr val="FFA500"/>
                </a:solidFill>
              </a:rPr>
              <a:t>With </a:t>
            </a:r>
            <a:endParaRPr>
              <a:solidFill>
                <a:srgbClr val="FFA500"/>
              </a:solidFill>
            </a:endParaRPr>
          </a:p>
          <a:p>
            <a:pPr marL="0" lvl="0" indent="0" algn="ctr" rtl="0">
              <a:spcBef>
                <a:spcPts val="0"/>
              </a:spcBef>
              <a:spcAft>
                <a:spcPts val="0"/>
              </a:spcAft>
              <a:buNone/>
            </a:pPr>
            <a:r>
              <a:rPr lang="en">
                <a:solidFill>
                  <a:srgbClr val="8E7CC3"/>
                </a:solidFill>
              </a:rPr>
              <a:t>Code</a:t>
            </a:r>
            <a:endParaRPr>
              <a:solidFill>
                <a:srgbClr val="8E7CC3"/>
              </a:solidFill>
            </a:endParaRPr>
          </a:p>
        </p:txBody>
      </p:sp>
      <p:sp>
        <p:nvSpPr>
          <p:cNvPr id="632" name="Google Shape;632;p85"/>
          <p:cNvSpPr txBox="1">
            <a:spLocks noGrp="1"/>
          </p:cNvSpPr>
          <p:nvPr>
            <p:ph type="title"/>
          </p:nvPr>
        </p:nvSpPr>
        <p:spPr>
          <a:xfrm>
            <a:off x="1352575" y="1202225"/>
            <a:ext cx="6725700" cy="3358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700" b="0">
                <a:solidFill>
                  <a:srgbClr val="B6D7A8"/>
                </a:solidFill>
                <a:highlight>
                  <a:srgbClr val="2B2B2B"/>
                </a:highlight>
                <a:latin typeface="Arial"/>
                <a:ea typeface="Arial"/>
                <a:cs typeface="Arial"/>
                <a:sym typeface="Arial"/>
              </a:rPr>
              <a:t>//Driver Class</a:t>
            </a:r>
            <a:endParaRPr sz="1700" b="0">
              <a:solidFill>
                <a:srgbClr val="B6D7A8"/>
              </a:solidFill>
              <a:highlight>
                <a:srgbClr val="2B2B2B"/>
              </a:highlight>
              <a:latin typeface="Arial"/>
              <a:ea typeface="Arial"/>
              <a:cs typeface="Arial"/>
              <a:sym typeface="Arial"/>
            </a:endParaRPr>
          </a:p>
          <a:p>
            <a:pPr marL="0" lvl="0" indent="0" algn="l" rtl="0">
              <a:spcBef>
                <a:spcPts val="0"/>
              </a:spcBef>
              <a:spcAft>
                <a:spcPts val="0"/>
              </a:spcAft>
              <a:buNone/>
            </a:pPr>
            <a:endParaRPr sz="19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CC7832"/>
                </a:solidFill>
                <a:highlight>
                  <a:srgbClr val="2B2B2B"/>
                </a:highlight>
                <a:latin typeface="Courier New"/>
                <a:ea typeface="Courier New"/>
                <a:cs typeface="Courier New"/>
                <a:sym typeface="Courier New"/>
              </a:rPr>
              <a:t>public class </a:t>
            </a:r>
            <a:r>
              <a:rPr lang="en" sz="1900" b="0">
                <a:solidFill>
                  <a:srgbClr val="A9B7C6"/>
                </a:solidFill>
                <a:highlight>
                  <a:srgbClr val="2B2B2B"/>
                </a:highlight>
                <a:latin typeface="Courier New"/>
                <a:ea typeface="Courier New"/>
                <a:cs typeface="Courier New"/>
                <a:sym typeface="Courier New"/>
              </a:rPr>
              <a:t>UseCar {</a:t>
            </a:r>
            <a:endParaRPr sz="19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A9B7C6"/>
                </a:solidFill>
                <a:highlight>
                  <a:srgbClr val="2B2B2B"/>
                </a:highlight>
                <a:latin typeface="Courier New"/>
                <a:ea typeface="Courier New"/>
                <a:cs typeface="Courier New"/>
                <a:sym typeface="Courier New"/>
              </a:rPr>
              <a:t>   </a:t>
            </a:r>
            <a:r>
              <a:rPr lang="en" sz="1900" b="0">
                <a:solidFill>
                  <a:srgbClr val="CC7832"/>
                </a:solidFill>
                <a:highlight>
                  <a:srgbClr val="2B2B2B"/>
                </a:highlight>
                <a:latin typeface="Courier New"/>
                <a:ea typeface="Courier New"/>
                <a:cs typeface="Courier New"/>
                <a:sym typeface="Courier New"/>
              </a:rPr>
              <a:t>public static void </a:t>
            </a:r>
            <a:r>
              <a:rPr lang="en" sz="1900" b="0">
                <a:solidFill>
                  <a:srgbClr val="FFC66D"/>
                </a:solidFill>
                <a:highlight>
                  <a:srgbClr val="2B2B2B"/>
                </a:highlight>
                <a:latin typeface="Courier New"/>
                <a:ea typeface="Courier New"/>
                <a:cs typeface="Courier New"/>
                <a:sym typeface="Courier New"/>
              </a:rPr>
              <a:t>main</a:t>
            </a:r>
            <a:r>
              <a:rPr lang="en" sz="1900" b="0">
                <a:solidFill>
                  <a:srgbClr val="A9B7C6"/>
                </a:solidFill>
                <a:highlight>
                  <a:srgbClr val="2B2B2B"/>
                </a:highlight>
                <a:latin typeface="Courier New"/>
                <a:ea typeface="Courier New"/>
                <a:cs typeface="Courier New"/>
                <a:sym typeface="Courier New"/>
              </a:rPr>
              <a:t>(String[] args) {</a:t>
            </a:r>
            <a:endParaRPr sz="19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A9B7C6"/>
                </a:solidFill>
                <a:highlight>
                  <a:srgbClr val="2B2B2B"/>
                </a:highlight>
                <a:latin typeface="Courier New"/>
                <a:ea typeface="Courier New"/>
                <a:cs typeface="Courier New"/>
                <a:sym typeface="Courier New"/>
              </a:rPr>
              <a:t>       Car C=</a:t>
            </a:r>
            <a:r>
              <a:rPr lang="en" sz="1900" b="0">
                <a:solidFill>
                  <a:srgbClr val="CC7832"/>
                </a:solidFill>
                <a:highlight>
                  <a:srgbClr val="2B2B2B"/>
                </a:highlight>
                <a:latin typeface="Courier New"/>
                <a:ea typeface="Courier New"/>
                <a:cs typeface="Courier New"/>
                <a:sym typeface="Courier New"/>
              </a:rPr>
              <a:t>new </a:t>
            </a:r>
            <a:r>
              <a:rPr lang="en" sz="1900" b="0">
                <a:solidFill>
                  <a:srgbClr val="A9B7C6"/>
                </a:solidFill>
                <a:highlight>
                  <a:srgbClr val="2B2B2B"/>
                </a:highlight>
                <a:latin typeface="Courier New"/>
                <a:ea typeface="Courier New"/>
                <a:cs typeface="Courier New"/>
                <a:sym typeface="Courier New"/>
              </a:rPr>
              <a:t>Car()</a:t>
            </a:r>
            <a:r>
              <a:rPr lang="en" sz="1900" b="0">
                <a:solidFill>
                  <a:srgbClr val="CC7832"/>
                </a:solidFill>
                <a:highlight>
                  <a:srgbClr val="2B2B2B"/>
                </a:highlight>
                <a:latin typeface="Courier New"/>
                <a:ea typeface="Courier New"/>
                <a:cs typeface="Courier New"/>
                <a:sym typeface="Courier New"/>
              </a:rPr>
              <a:t>; </a:t>
            </a:r>
            <a:r>
              <a:rPr lang="en" sz="1900" b="0">
                <a:solidFill>
                  <a:srgbClr val="B6D7A8"/>
                </a:solidFill>
                <a:highlight>
                  <a:srgbClr val="2B2B2B"/>
                </a:highlight>
                <a:latin typeface="Arial"/>
                <a:ea typeface="Arial"/>
                <a:cs typeface="Arial"/>
                <a:sym typeface="Arial"/>
              </a:rPr>
              <a:t>/</a:t>
            </a:r>
            <a:r>
              <a:rPr lang="en" sz="1700" b="0">
                <a:solidFill>
                  <a:srgbClr val="B6D7A8"/>
                </a:solidFill>
                <a:highlight>
                  <a:srgbClr val="2B2B2B"/>
                </a:highlight>
                <a:latin typeface="Arial"/>
                <a:ea typeface="Arial"/>
                <a:cs typeface="Arial"/>
                <a:sym typeface="Arial"/>
              </a:rPr>
              <a:t>/Create Object</a:t>
            </a:r>
            <a:endParaRPr sz="1700" b="0">
              <a:solidFill>
                <a:srgbClr val="B6D7A8"/>
              </a:solidFill>
              <a:highlight>
                <a:srgbClr val="2B2B2B"/>
              </a:highlight>
              <a:latin typeface="Arial"/>
              <a:ea typeface="Arial"/>
              <a:cs typeface="Arial"/>
              <a:sym typeface="Arial"/>
            </a:endParaRPr>
          </a:p>
          <a:p>
            <a:pPr marL="0" lvl="0" indent="0" algn="l" rtl="0">
              <a:spcBef>
                <a:spcPts val="0"/>
              </a:spcBef>
              <a:spcAft>
                <a:spcPts val="0"/>
              </a:spcAft>
              <a:buNone/>
            </a:pPr>
            <a:endParaRPr sz="1900" b="0">
              <a:solidFill>
                <a:srgbClr val="F2F2F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CC7832"/>
                </a:solidFill>
                <a:highlight>
                  <a:srgbClr val="2B2B2B"/>
                </a:highlight>
                <a:latin typeface="Courier New"/>
                <a:ea typeface="Courier New"/>
                <a:cs typeface="Courier New"/>
                <a:sym typeface="Courier New"/>
              </a:rPr>
              <a:t>       </a:t>
            </a:r>
            <a:r>
              <a:rPr lang="en" sz="1900" b="0">
                <a:solidFill>
                  <a:srgbClr val="A9B7C6"/>
                </a:solidFill>
                <a:highlight>
                  <a:srgbClr val="2B2B2B"/>
                </a:highlight>
                <a:latin typeface="Courier New"/>
                <a:ea typeface="Courier New"/>
                <a:cs typeface="Courier New"/>
                <a:sym typeface="Courier New"/>
              </a:rPr>
              <a:t>C.turnOnCar()</a:t>
            </a:r>
            <a:r>
              <a:rPr lang="en" sz="1900" b="0">
                <a:solidFill>
                  <a:srgbClr val="CC7832"/>
                </a:solidFill>
                <a:highlight>
                  <a:srgbClr val="2B2B2B"/>
                </a:highlight>
                <a:latin typeface="Courier New"/>
                <a:ea typeface="Courier New"/>
                <a:cs typeface="Courier New"/>
                <a:sym typeface="Courier New"/>
              </a:rPr>
              <a:t>;</a:t>
            </a:r>
            <a:endParaRPr sz="19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CC7832"/>
                </a:solidFill>
                <a:highlight>
                  <a:srgbClr val="2B2B2B"/>
                </a:highlight>
                <a:latin typeface="Courier New"/>
                <a:ea typeface="Courier New"/>
                <a:cs typeface="Courier New"/>
                <a:sym typeface="Courier New"/>
              </a:rPr>
              <a:t>		 </a:t>
            </a:r>
            <a:r>
              <a:rPr lang="en" sz="1900" b="0">
                <a:solidFill>
                  <a:srgbClr val="A9B7C6"/>
                </a:solidFill>
                <a:highlight>
                  <a:srgbClr val="2B2B2B"/>
                </a:highlight>
                <a:latin typeface="Courier New"/>
                <a:ea typeface="Courier New"/>
                <a:cs typeface="Courier New"/>
                <a:sym typeface="Courier New"/>
              </a:rPr>
              <a:t>C.accelerate()</a:t>
            </a:r>
            <a:r>
              <a:rPr lang="en" sz="1900" b="0">
                <a:solidFill>
                  <a:srgbClr val="CC7832"/>
                </a:solidFill>
                <a:highlight>
                  <a:srgbClr val="2B2B2B"/>
                </a:highlight>
                <a:latin typeface="Courier New"/>
                <a:ea typeface="Courier New"/>
                <a:cs typeface="Courier New"/>
                <a:sym typeface="Courier New"/>
              </a:rPr>
              <a:t>;</a:t>
            </a:r>
            <a:endParaRPr sz="1900" b="0">
              <a:solidFill>
                <a:srgbClr val="CC7832"/>
              </a:solidFill>
              <a:highlight>
                <a:srgbClr val="2B2B2B"/>
              </a:highlight>
              <a:latin typeface="Courier New"/>
              <a:ea typeface="Courier New"/>
              <a:cs typeface="Courier New"/>
              <a:sym typeface="Courier New"/>
            </a:endParaRPr>
          </a:p>
          <a:p>
            <a:pPr marL="914400" lvl="0" indent="0" algn="l" rtl="0">
              <a:spcBef>
                <a:spcPts val="0"/>
              </a:spcBef>
              <a:spcAft>
                <a:spcPts val="0"/>
              </a:spcAft>
              <a:buNone/>
            </a:pPr>
            <a:r>
              <a:rPr lang="en" sz="1900" b="0">
                <a:solidFill>
                  <a:srgbClr val="A9B7C6"/>
                </a:solidFill>
                <a:highlight>
                  <a:srgbClr val="2B2B2B"/>
                </a:highlight>
                <a:latin typeface="Courier New"/>
                <a:ea typeface="Courier New"/>
                <a:cs typeface="Courier New"/>
                <a:sym typeface="Courier New"/>
              </a:rPr>
              <a:t> C.brake()</a:t>
            </a:r>
            <a:r>
              <a:rPr lang="en" sz="1900" b="0">
                <a:solidFill>
                  <a:srgbClr val="CC7832"/>
                </a:solidFill>
                <a:highlight>
                  <a:srgbClr val="2B2B2B"/>
                </a:highlight>
                <a:latin typeface="Courier New"/>
                <a:ea typeface="Courier New"/>
                <a:cs typeface="Courier New"/>
                <a:sym typeface="Courier New"/>
              </a:rPr>
              <a:t>;</a:t>
            </a:r>
            <a:endParaRPr sz="19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CC7832"/>
                </a:solidFill>
                <a:highlight>
                  <a:srgbClr val="2B2B2B"/>
                </a:highlight>
                <a:latin typeface="Courier New"/>
                <a:ea typeface="Courier New"/>
                <a:cs typeface="Courier New"/>
                <a:sym typeface="Courier New"/>
              </a:rPr>
              <a:t>		 </a:t>
            </a:r>
            <a:endParaRPr sz="1900" b="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CC7832"/>
                </a:solidFill>
                <a:highlight>
                  <a:srgbClr val="2B2B2B"/>
                </a:highlight>
                <a:latin typeface="Courier New"/>
                <a:ea typeface="Courier New"/>
                <a:cs typeface="Courier New"/>
                <a:sym typeface="Courier New"/>
              </a:rPr>
              <a:t>   </a:t>
            </a:r>
            <a:r>
              <a:rPr lang="en" sz="1900" b="0">
                <a:solidFill>
                  <a:srgbClr val="A9B7C6"/>
                </a:solidFill>
                <a:highlight>
                  <a:srgbClr val="2B2B2B"/>
                </a:highlight>
                <a:latin typeface="Courier New"/>
                <a:ea typeface="Courier New"/>
                <a:cs typeface="Courier New"/>
                <a:sym typeface="Courier New"/>
              </a:rPr>
              <a:t>}</a:t>
            </a:r>
            <a:endParaRPr sz="19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900" b="0">
                <a:solidFill>
                  <a:srgbClr val="A9B7C6"/>
                </a:solidFill>
                <a:highlight>
                  <a:srgbClr val="2B2B2B"/>
                </a:highlight>
                <a:latin typeface="Courier New"/>
                <a:ea typeface="Courier New"/>
                <a:cs typeface="Courier New"/>
                <a:sym typeface="Courier New"/>
              </a:rPr>
              <a:t>}</a:t>
            </a:r>
            <a:endParaRPr sz="1900" b="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4100" b="0">
              <a:solidFill>
                <a:srgbClr val="CC7832"/>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0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title"/>
          </p:nvPr>
        </p:nvSpPr>
        <p:spPr>
          <a:xfrm>
            <a:off x="1449425" y="55700"/>
            <a:ext cx="6528900" cy="693000"/>
          </a:xfrm>
          <a:prstGeom prst="rect">
            <a:avLst/>
          </a:prstGeom>
        </p:spPr>
        <p:txBody>
          <a:bodyPr spcFirstLastPara="1" wrap="square" lIns="91425" tIns="91425" rIns="91425" bIns="91425" anchor="t" anchorCtr="0">
            <a:noAutofit/>
          </a:bodyPr>
          <a:lstStyle/>
          <a:p>
            <a:pPr marL="0" lvl="0" indent="0" algn="ctr" rtl="0">
              <a:lnSpc>
                <a:spcPct val="100000"/>
              </a:lnSpc>
              <a:spcBef>
                <a:spcPts val="1800"/>
              </a:spcBef>
              <a:spcAft>
                <a:spcPts val="0"/>
              </a:spcAft>
              <a:buNone/>
            </a:pPr>
            <a:r>
              <a:rPr lang="en" sz="1900">
                <a:solidFill>
                  <a:srgbClr val="980000"/>
                </a:solidFill>
              </a:rPr>
              <a:t>Difference Between</a:t>
            </a:r>
            <a:endParaRPr sz="1900">
              <a:solidFill>
                <a:srgbClr val="980000"/>
              </a:solidFill>
            </a:endParaRPr>
          </a:p>
          <a:p>
            <a:pPr marL="0" lvl="0" indent="0" algn="ctr" rtl="0">
              <a:lnSpc>
                <a:spcPct val="100000"/>
              </a:lnSpc>
              <a:spcBef>
                <a:spcPts val="900"/>
              </a:spcBef>
              <a:spcAft>
                <a:spcPts val="0"/>
              </a:spcAft>
              <a:buNone/>
            </a:pPr>
            <a:r>
              <a:rPr lang="en" sz="1900">
                <a:solidFill>
                  <a:srgbClr val="980000"/>
                </a:solidFill>
              </a:rPr>
              <a:t>Abstraction And Encapsulation</a:t>
            </a:r>
            <a:endParaRPr sz="1900">
              <a:solidFill>
                <a:srgbClr val="980000"/>
              </a:solidFill>
            </a:endParaRPr>
          </a:p>
          <a:p>
            <a:pPr marL="0" lvl="0" indent="0" algn="ctr" rtl="0">
              <a:lnSpc>
                <a:spcPct val="100000"/>
              </a:lnSpc>
              <a:spcBef>
                <a:spcPts val="0"/>
              </a:spcBef>
              <a:spcAft>
                <a:spcPts val="0"/>
              </a:spcAft>
              <a:buNone/>
            </a:pPr>
            <a:endParaRPr>
              <a:solidFill>
                <a:srgbClr val="980000"/>
              </a:solidFill>
            </a:endParaRPr>
          </a:p>
        </p:txBody>
      </p:sp>
      <p:graphicFrame>
        <p:nvGraphicFramePr>
          <p:cNvPr id="638" name="Google Shape;638;p86"/>
          <p:cNvGraphicFramePr/>
          <p:nvPr/>
        </p:nvGraphicFramePr>
        <p:xfrm>
          <a:off x="1379675" y="1369250"/>
          <a:ext cx="7012100" cy="3169500"/>
        </p:xfrm>
        <a:graphic>
          <a:graphicData uri="http://schemas.openxmlformats.org/drawingml/2006/table">
            <a:tbl>
              <a:tblPr>
                <a:noFill/>
                <a:tableStyleId>{441B2A9A-86FA-4A57-BF37-29257E474014}</a:tableStyleId>
              </a:tblPr>
              <a:tblGrid>
                <a:gridCol w="3506050">
                  <a:extLst>
                    <a:ext uri="{9D8B030D-6E8A-4147-A177-3AD203B41FA5}">
                      <a16:colId xmlns:a16="http://schemas.microsoft.com/office/drawing/2014/main" val="20000"/>
                    </a:ext>
                  </a:extLst>
                </a:gridCol>
                <a:gridCol w="3506050">
                  <a:extLst>
                    <a:ext uri="{9D8B030D-6E8A-4147-A177-3AD203B41FA5}">
                      <a16:colId xmlns:a16="http://schemas.microsoft.com/office/drawing/2014/main" val="20001"/>
                    </a:ext>
                  </a:extLst>
                </a:gridCol>
              </a:tblGrid>
              <a:tr h="462425">
                <a:tc>
                  <a:txBody>
                    <a:bodyPr/>
                    <a:lstStyle/>
                    <a:p>
                      <a:pPr marL="0" lvl="0" indent="0" algn="ctr" rtl="0">
                        <a:spcBef>
                          <a:spcPts val="0"/>
                        </a:spcBef>
                        <a:spcAft>
                          <a:spcPts val="0"/>
                        </a:spcAft>
                        <a:buNone/>
                      </a:pPr>
                      <a:r>
                        <a:rPr lang="en" sz="1600" b="1">
                          <a:highlight>
                            <a:srgbClr val="FFFF00"/>
                          </a:highlight>
                        </a:rPr>
                        <a:t>Abstraction</a:t>
                      </a:r>
                      <a:endParaRPr sz="1600" b="1">
                        <a:highlight>
                          <a:srgbClr val="FFFF00"/>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tc>
                  <a:txBody>
                    <a:bodyPr/>
                    <a:lstStyle/>
                    <a:p>
                      <a:pPr marL="0" lvl="0" indent="0" algn="ctr" rtl="0">
                        <a:spcBef>
                          <a:spcPts val="0"/>
                        </a:spcBef>
                        <a:spcAft>
                          <a:spcPts val="0"/>
                        </a:spcAft>
                        <a:buNone/>
                      </a:pPr>
                      <a:r>
                        <a:rPr lang="en" sz="1600" b="1">
                          <a:highlight>
                            <a:srgbClr val="FFFF00"/>
                          </a:highlight>
                        </a:rPr>
                        <a:t>Encapsulation</a:t>
                      </a:r>
                      <a:endParaRPr sz="1600" b="1">
                        <a:highlight>
                          <a:srgbClr val="FFFF00"/>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extLst>
                  <a:ext uri="{0D108BD9-81ED-4DB2-BD59-A6C34878D82A}">
                    <a16:rowId xmlns:a16="http://schemas.microsoft.com/office/drawing/2014/main" val="10000"/>
                  </a:ext>
                </a:extLst>
              </a:tr>
              <a:tr h="960450">
                <a:tc>
                  <a:txBody>
                    <a:bodyPr/>
                    <a:lstStyle/>
                    <a:p>
                      <a:pPr marL="0" lvl="0" indent="0" algn="ctr" rtl="0">
                        <a:spcBef>
                          <a:spcPts val="0"/>
                        </a:spcBef>
                        <a:spcAft>
                          <a:spcPts val="0"/>
                        </a:spcAft>
                        <a:buNone/>
                      </a:pPr>
                      <a:r>
                        <a:rPr lang="en"/>
                        <a:t>Abstraction hides the implementation details and shows only the functionality to the user</a:t>
                      </a:r>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tc>
                  <a:txBody>
                    <a:bodyPr/>
                    <a:lstStyle/>
                    <a:p>
                      <a:pPr marL="0" lvl="0" indent="0" algn="ctr" rtl="0">
                        <a:spcBef>
                          <a:spcPts val="0"/>
                        </a:spcBef>
                        <a:spcAft>
                          <a:spcPts val="0"/>
                        </a:spcAft>
                        <a:buNone/>
                      </a:pPr>
                      <a:r>
                        <a:rPr lang="en"/>
                        <a:t>Encapsulation binds and wraps the data and methods together into a single unit</a:t>
                      </a:r>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extLst>
                  <a:ext uri="{0D108BD9-81ED-4DB2-BD59-A6C34878D82A}">
                    <a16:rowId xmlns:a16="http://schemas.microsoft.com/office/drawing/2014/main" val="10001"/>
                  </a:ext>
                </a:extLst>
              </a:tr>
              <a:tr h="711450">
                <a:tc>
                  <a:txBody>
                    <a:bodyPr/>
                    <a:lstStyle/>
                    <a:p>
                      <a:pPr marL="0" lvl="0" indent="0" algn="ctr" rtl="0">
                        <a:spcBef>
                          <a:spcPts val="0"/>
                        </a:spcBef>
                        <a:spcAft>
                          <a:spcPts val="0"/>
                        </a:spcAft>
                        <a:buNone/>
                      </a:pPr>
                      <a:r>
                        <a:rPr lang="en"/>
                        <a:t>Hides the implementation details to </a:t>
                      </a:r>
                      <a:r>
                        <a:rPr lang="en">
                          <a:highlight>
                            <a:srgbClr val="FFD966"/>
                          </a:highlight>
                        </a:rPr>
                        <a:t>reduce the code complexity</a:t>
                      </a:r>
                      <a:endParaRPr>
                        <a:highlight>
                          <a:srgbClr val="FFD966"/>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tc>
                  <a:txBody>
                    <a:bodyPr/>
                    <a:lstStyle/>
                    <a:p>
                      <a:pPr marL="0" lvl="0" indent="0" algn="ctr" rtl="0">
                        <a:spcBef>
                          <a:spcPts val="0"/>
                        </a:spcBef>
                        <a:spcAft>
                          <a:spcPts val="0"/>
                        </a:spcAft>
                        <a:buNone/>
                      </a:pPr>
                      <a:r>
                        <a:rPr lang="en"/>
                        <a:t>Hides data for the purpose of </a:t>
                      </a:r>
                      <a:r>
                        <a:rPr lang="en">
                          <a:highlight>
                            <a:srgbClr val="FFD966"/>
                          </a:highlight>
                        </a:rPr>
                        <a:t>data protection</a:t>
                      </a:r>
                      <a:endParaRPr>
                        <a:highlight>
                          <a:srgbClr val="FFD966"/>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extLst>
                  <a:ext uri="{0D108BD9-81ED-4DB2-BD59-A6C34878D82A}">
                    <a16:rowId xmlns:a16="http://schemas.microsoft.com/office/drawing/2014/main" val="10002"/>
                  </a:ext>
                </a:extLst>
              </a:tr>
              <a:tr h="1035175">
                <a:tc>
                  <a:txBody>
                    <a:bodyPr/>
                    <a:lstStyle/>
                    <a:p>
                      <a:pPr marL="0" lvl="0" indent="0" algn="ctr" rtl="0">
                        <a:spcBef>
                          <a:spcPts val="0"/>
                        </a:spcBef>
                        <a:spcAft>
                          <a:spcPts val="0"/>
                        </a:spcAft>
                        <a:buNone/>
                      </a:pPr>
                      <a:r>
                        <a:rPr lang="en"/>
                        <a:t>Abstraction can be achieved by using </a:t>
                      </a:r>
                      <a:r>
                        <a:rPr lang="en">
                          <a:highlight>
                            <a:srgbClr val="FFD966"/>
                          </a:highlight>
                        </a:rPr>
                        <a:t>abstract class and interfaces</a:t>
                      </a:r>
                      <a:endParaRPr>
                        <a:highlight>
                          <a:srgbClr val="FFD966"/>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t>It can be achieved by making data </a:t>
                      </a:r>
                      <a:r>
                        <a:rPr lang="en">
                          <a:highlight>
                            <a:srgbClr val="FFD966"/>
                          </a:highlight>
                        </a:rPr>
                        <a:t>members private</a:t>
                      </a:r>
                      <a:r>
                        <a:rPr lang="en"/>
                        <a:t> and accessing them through </a:t>
                      </a:r>
                      <a:r>
                        <a:rPr lang="en">
                          <a:highlight>
                            <a:srgbClr val="FFD966"/>
                          </a:highlight>
                        </a:rPr>
                        <a:t>public methods</a:t>
                      </a:r>
                      <a:endParaRPr>
                        <a:highlight>
                          <a:srgbClr val="FFD966"/>
                        </a:highlight>
                      </a:endParaRPr>
                    </a:p>
                  </a:txBody>
                  <a:tcPr marL="91425" marR="91425" marT="91425" marB="91425" anchor="ctr">
                    <a:lnL w="19050" cap="flat" cmpd="sng">
                      <a:solidFill>
                        <a:srgbClr val="3C78D8"/>
                      </a:solidFill>
                      <a:prstDash val="solid"/>
                      <a:round/>
                      <a:headEnd type="none" w="sm" len="sm"/>
                      <a:tailEnd type="none" w="sm" len="sm"/>
                    </a:lnL>
                    <a:lnR w="19050" cap="flat" cmpd="sng">
                      <a:solidFill>
                        <a:srgbClr val="3C78D8"/>
                      </a:solidFill>
                      <a:prstDash val="solid"/>
                      <a:round/>
                      <a:headEnd type="none" w="sm" len="sm"/>
                      <a:tailEnd type="none" w="sm" len="sm"/>
                    </a:lnR>
                    <a:lnT w="19050" cap="flat" cmpd="sng">
                      <a:solidFill>
                        <a:srgbClr val="3C78D8"/>
                      </a:solidFill>
                      <a:prstDash val="solid"/>
                      <a:round/>
                      <a:headEnd type="none" w="sm" len="sm"/>
                      <a:tailEnd type="none" w="sm" len="sm"/>
                    </a:lnT>
                    <a:lnB w="19050" cap="flat" cmpd="sng">
                      <a:solidFill>
                        <a:srgbClr val="3C78D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8"/>
                                        </p:tgtEl>
                                        <p:attrNameLst>
                                          <p:attrName>style.visibility</p:attrName>
                                        </p:attrNameLst>
                                      </p:cBhvr>
                                      <p:to>
                                        <p:strVal val="visible"/>
                                      </p:to>
                                    </p:set>
                                    <p:animEffect transition="in" filter="fade">
                                      <p:cBhvr>
                                        <p:cTn id="7" dur="1000"/>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7"/>
          <p:cNvSpPr/>
          <p:nvPr/>
        </p:nvSpPr>
        <p:spPr>
          <a:xfrm>
            <a:off x="5468475" y="1450050"/>
            <a:ext cx="2644800" cy="17817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7"/>
          <p:cNvSpPr txBox="1">
            <a:spLocks noGrp="1"/>
          </p:cNvSpPr>
          <p:nvPr>
            <p:ph type="title"/>
          </p:nvPr>
        </p:nvSpPr>
        <p:spPr>
          <a:xfrm>
            <a:off x="5411825" y="1615900"/>
            <a:ext cx="2784300" cy="103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500">
                <a:solidFill>
                  <a:srgbClr val="980000"/>
                </a:solidFill>
                <a:latin typeface="Arial"/>
                <a:ea typeface="Arial"/>
                <a:cs typeface="Arial"/>
                <a:sym typeface="Arial"/>
              </a:rPr>
              <a:t>Abstraction</a:t>
            </a:r>
            <a:endParaRPr sz="2500">
              <a:solidFill>
                <a:srgbClr val="980000"/>
              </a:solidFill>
              <a:latin typeface="Arial"/>
              <a:ea typeface="Arial"/>
              <a:cs typeface="Arial"/>
              <a:sym typeface="Arial"/>
            </a:endParaRPr>
          </a:p>
          <a:p>
            <a:pPr marL="0" lvl="0" indent="0" algn="ctr" rtl="0">
              <a:lnSpc>
                <a:spcPct val="100000"/>
              </a:lnSpc>
              <a:spcBef>
                <a:spcPts val="0"/>
              </a:spcBef>
              <a:spcAft>
                <a:spcPts val="0"/>
              </a:spcAft>
              <a:buNone/>
            </a:pPr>
            <a:r>
              <a:rPr lang="en" sz="2500">
                <a:solidFill>
                  <a:srgbClr val="980000"/>
                </a:solidFill>
                <a:latin typeface="Arial"/>
                <a:ea typeface="Arial"/>
                <a:cs typeface="Arial"/>
                <a:sym typeface="Arial"/>
              </a:rPr>
              <a:t>Vs</a:t>
            </a:r>
            <a:endParaRPr sz="2500">
              <a:solidFill>
                <a:srgbClr val="980000"/>
              </a:solidFill>
              <a:latin typeface="Arial"/>
              <a:ea typeface="Arial"/>
              <a:cs typeface="Arial"/>
              <a:sym typeface="Arial"/>
            </a:endParaRPr>
          </a:p>
          <a:p>
            <a:pPr marL="0" lvl="0" indent="0" algn="ctr" rtl="0">
              <a:lnSpc>
                <a:spcPct val="100000"/>
              </a:lnSpc>
              <a:spcBef>
                <a:spcPts val="0"/>
              </a:spcBef>
              <a:spcAft>
                <a:spcPts val="0"/>
              </a:spcAft>
              <a:buNone/>
            </a:pPr>
            <a:r>
              <a:rPr lang="en" sz="2500">
                <a:solidFill>
                  <a:srgbClr val="980000"/>
                </a:solidFill>
                <a:latin typeface="Arial"/>
                <a:ea typeface="Arial"/>
                <a:cs typeface="Arial"/>
                <a:sym typeface="Arial"/>
              </a:rPr>
              <a:t>Encapsulation</a:t>
            </a:r>
            <a:endParaRPr sz="2500">
              <a:solidFill>
                <a:srgbClr val="980000"/>
              </a:solidFill>
              <a:latin typeface="Arial"/>
              <a:ea typeface="Arial"/>
              <a:cs typeface="Arial"/>
              <a:sym typeface="Arial"/>
            </a:endParaRPr>
          </a:p>
          <a:p>
            <a:pPr marL="0" lvl="0" indent="0" algn="ctr" rtl="0">
              <a:lnSpc>
                <a:spcPct val="100000"/>
              </a:lnSpc>
              <a:spcBef>
                <a:spcPts val="0"/>
              </a:spcBef>
              <a:spcAft>
                <a:spcPts val="0"/>
              </a:spcAft>
              <a:buNone/>
            </a:pPr>
            <a:endParaRPr sz="3400">
              <a:solidFill>
                <a:srgbClr val="980000"/>
              </a:solidFill>
              <a:latin typeface="Arial"/>
              <a:ea typeface="Arial"/>
              <a:cs typeface="Arial"/>
              <a:sym typeface="Arial"/>
            </a:endParaRPr>
          </a:p>
        </p:txBody>
      </p:sp>
      <p:pic>
        <p:nvPicPr>
          <p:cNvPr id="645" name="Google Shape;645;p87"/>
          <p:cNvPicPr preferRelativeResize="0"/>
          <p:nvPr/>
        </p:nvPicPr>
        <p:blipFill>
          <a:blip r:embed="rId3">
            <a:alphaModFix/>
          </a:blip>
          <a:stretch>
            <a:fillRect/>
          </a:stretch>
        </p:blipFill>
        <p:spPr>
          <a:xfrm>
            <a:off x="1409025" y="431125"/>
            <a:ext cx="3723275" cy="429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88"/>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651" name="Google Shape;651;p88"/>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Part-5</a:t>
            </a:r>
            <a:endParaRPr/>
          </a:p>
        </p:txBody>
      </p:sp>
      <p:pic>
        <p:nvPicPr>
          <p:cNvPr id="652" name="Google Shape;652;p8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653" name="Google Shape;653;p88"/>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654" name="Google Shape;654;p88"/>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655" name="Google Shape;655;p88"/>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- 5</a:t>
            </a:r>
            <a:endParaRPr sz="1400" b="1">
              <a:latin typeface="Roboto Mono"/>
              <a:ea typeface="Roboto Mono"/>
              <a:cs typeface="Roboto Mono"/>
              <a:sym typeface="Roboto Mono"/>
            </a:endParaRPr>
          </a:p>
        </p:txBody>
      </p:sp>
      <p:sp>
        <p:nvSpPr>
          <p:cNvPr id="656" name="Google Shape;656;p88"/>
          <p:cNvSpPr txBox="1">
            <a:spLocks noGrp="1"/>
          </p:cNvSpPr>
          <p:nvPr>
            <p:ph type="subTitle" idx="1"/>
          </p:nvPr>
        </p:nvSpPr>
        <p:spPr>
          <a:xfrm>
            <a:off x="1131275" y="1982075"/>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Constructor</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9"/>
          <p:cNvSpPr txBox="1">
            <a:spLocks noGrp="1"/>
          </p:cNvSpPr>
          <p:nvPr>
            <p:ph type="body" idx="1"/>
          </p:nvPr>
        </p:nvSpPr>
        <p:spPr>
          <a:xfrm>
            <a:off x="1090075" y="1266925"/>
            <a:ext cx="6878100" cy="2540100"/>
          </a:xfrm>
          <a:prstGeom prst="rect">
            <a:avLst/>
          </a:prstGeom>
        </p:spPr>
        <p:txBody>
          <a:bodyPr spcFirstLastPara="1" wrap="square" lIns="91425" tIns="91425" rIns="91425" bIns="91425" anchor="ctr" anchorCtr="0">
            <a:noAutofit/>
          </a:bodyPr>
          <a:lstStyle/>
          <a:p>
            <a:pPr marL="457200" lvl="0" indent="0" algn="ctr" rtl="0">
              <a:lnSpc>
                <a:spcPct val="150000"/>
              </a:lnSpc>
              <a:spcBef>
                <a:spcPts val="0"/>
              </a:spcBef>
              <a:spcAft>
                <a:spcPts val="0"/>
              </a:spcAft>
              <a:buNone/>
            </a:pPr>
            <a:endParaRPr sz="1800" b="1" dirty="0">
              <a:solidFill>
                <a:srgbClr val="B44141"/>
              </a:solidFill>
              <a:latin typeface="Arial"/>
              <a:ea typeface="Arial"/>
              <a:cs typeface="Arial"/>
              <a:sym typeface="Arial"/>
            </a:endParaRPr>
          </a:p>
          <a:p>
            <a:pPr marL="457200" lvl="0" indent="0" algn="ctr" rtl="0">
              <a:lnSpc>
                <a:spcPct val="150000"/>
              </a:lnSpc>
              <a:spcBef>
                <a:spcPts val="0"/>
              </a:spcBef>
              <a:spcAft>
                <a:spcPts val="0"/>
              </a:spcAft>
              <a:buNone/>
            </a:pPr>
            <a:r>
              <a:rPr lang="en" sz="1800" dirty="0"/>
              <a:t>A </a:t>
            </a:r>
            <a:r>
              <a:rPr lang="en" sz="1800" dirty="0">
                <a:solidFill>
                  <a:srgbClr val="FF0000"/>
                </a:solidFill>
              </a:rPr>
              <a:t>constructor </a:t>
            </a:r>
            <a:r>
              <a:rPr lang="en" sz="1800" dirty="0"/>
              <a:t>is a </a:t>
            </a:r>
            <a:r>
              <a:rPr lang="en" sz="1800" dirty="0">
                <a:solidFill>
                  <a:srgbClr val="6AA84F"/>
                </a:solidFill>
              </a:rPr>
              <a:t>special </a:t>
            </a:r>
            <a:r>
              <a:rPr lang="en" sz="1800" strike="sngStrike" dirty="0">
                <a:solidFill>
                  <a:srgbClr val="6AA84F"/>
                </a:solidFill>
              </a:rPr>
              <a:t>method</a:t>
            </a:r>
            <a:r>
              <a:rPr lang="en" sz="1800" dirty="0">
                <a:solidFill>
                  <a:srgbClr val="6AA84F"/>
                </a:solidFill>
              </a:rPr>
              <a:t>(Memeber)</a:t>
            </a:r>
            <a:r>
              <a:rPr lang="en" sz="1800" dirty="0">
                <a:solidFill>
                  <a:srgbClr val="00FF00"/>
                </a:solidFill>
              </a:rPr>
              <a:t> </a:t>
            </a:r>
            <a:r>
              <a:rPr lang="en" sz="1800" dirty="0"/>
              <a:t>of a </a:t>
            </a:r>
            <a:r>
              <a:rPr lang="en" sz="1800" dirty="0">
                <a:solidFill>
                  <a:srgbClr val="FF00FF"/>
                </a:solidFill>
              </a:rPr>
              <a:t>class </a:t>
            </a:r>
            <a:r>
              <a:rPr lang="en" sz="1800" dirty="0"/>
              <a:t>in </a:t>
            </a:r>
            <a:r>
              <a:rPr lang="en" sz="1800" dirty="0">
                <a:solidFill>
                  <a:srgbClr val="1155CC"/>
                </a:solidFill>
              </a:rPr>
              <a:t>object-oriented </a:t>
            </a:r>
            <a:r>
              <a:rPr lang="en" sz="1800" dirty="0">
                <a:solidFill>
                  <a:srgbClr val="20124D"/>
                </a:solidFill>
              </a:rPr>
              <a:t>programming </a:t>
            </a:r>
            <a:r>
              <a:rPr lang="en" sz="1800" dirty="0"/>
              <a:t>that </a:t>
            </a:r>
            <a:r>
              <a:rPr lang="en" sz="1800" dirty="0">
                <a:solidFill>
                  <a:srgbClr val="1155CC"/>
                </a:solidFill>
              </a:rPr>
              <a:t>initializes </a:t>
            </a:r>
            <a:r>
              <a:rPr lang="en" sz="1800" dirty="0"/>
              <a:t>a newly </a:t>
            </a:r>
            <a:r>
              <a:rPr lang="en" sz="1800" dirty="0">
                <a:solidFill>
                  <a:srgbClr val="C27BA0"/>
                </a:solidFill>
              </a:rPr>
              <a:t>created object</a:t>
            </a:r>
            <a:r>
              <a:rPr lang="en" sz="1800" dirty="0"/>
              <a:t> of that </a:t>
            </a:r>
            <a:r>
              <a:rPr lang="en" sz="1800" dirty="0">
                <a:solidFill>
                  <a:srgbClr val="0000FF"/>
                </a:solidFill>
              </a:rPr>
              <a:t>class</a:t>
            </a:r>
            <a:r>
              <a:rPr lang="en" sz="1800" dirty="0"/>
              <a:t>. </a:t>
            </a:r>
            <a:endParaRPr sz="1800" dirty="0"/>
          </a:p>
        </p:txBody>
      </p:sp>
      <p:sp>
        <p:nvSpPr>
          <p:cNvPr id="662" name="Google Shape;662;p89"/>
          <p:cNvSpPr txBox="1">
            <a:spLocks noGrp="1"/>
          </p:cNvSpPr>
          <p:nvPr>
            <p:ph type="title"/>
          </p:nvPr>
        </p:nvSpPr>
        <p:spPr>
          <a:xfrm>
            <a:off x="2329150" y="544650"/>
            <a:ext cx="54429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700">
                <a:solidFill>
                  <a:srgbClr val="B44141"/>
                </a:solidFill>
              </a:rPr>
              <a:t>What </a:t>
            </a:r>
            <a:r>
              <a:rPr lang="en" sz="3300">
                <a:solidFill>
                  <a:srgbClr val="B44141"/>
                </a:solidFill>
              </a:rPr>
              <a:t>I</a:t>
            </a:r>
            <a:r>
              <a:rPr lang="en" sz="3700">
                <a:solidFill>
                  <a:srgbClr val="B44141"/>
                </a:solidFill>
              </a:rPr>
              <a:t>s </a:t>
            </a:r>
            <a:r>
              <a:rPr lang="en" sz="3700">
                <a:solidFill>
                  <a:srgbClr val="FF0000"/>
                </a:solidFill>
              </a:rPr>
              <a:t>Constructor?</a:t>
            </a:r>
            <a:endParaRPr sz="29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xEl>
                                              <p:pRg st="1" end="1"/>
                                            </p:txEl>
                                          </p:spTgt>
                                        </p:tgtEl>
                                        <p:attrNameLst>
                                          <p:attrName>style.visibility</p:attrName>
                                        </p:attrNameLst>
                                      </p:cBhvr>
                                      <p:to>
                                        <p:strVal val="visible"/>
                                      </p:to>
                                    </p:set>
                                    <p:animEffect transition="in" filter="fade">
                                      <p:cBhvr>
                                        <p:cTn id="7" dur="1000"/>
                                        <p:tgtEl>
                                          <p:spTgt spid="6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0"/>
          <p:cNvSpPr txBox="1">
            <a:spLocks noGrp="1"/>
          </p:cNvSpPr>
          <p:nvPr>
            <p:ph type="body" idx="1"/>
          </p:nvPr>
        </p:nvSpPr>
        <p:spPr>
          <a:xfrm>
            <a:off x="1338550" y="1034550"/>
            <a:ext cx="7239300" cy="35343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600" b="1">
              <a:solidFill>
                <a:srgbClr val="B44141"/>
              </a:solidFill>
              <a:latin typeface="Arial"/>
              <a:ea typeface="Arial"/>
              <a:cs typeface="Arial"/>
              <a:sym typeface="Arial"/>
            </a:endParaRPr>
          </a:p>
          <a:p>
            <a:pPr marL="457200" lvl="0" indent="-330200" algn="l" rtl="0">
              <a:lnSpc>
                <a:spcPct val="150000"/>
              </a:lnSpc>
              <a:spcBef>
                <a:spcPts val="0"/>
              </a:spcBef>
              <a:spcAft>
                <a:spcPts val="0"/>
              </a:spcAft>
              <a:buSzPts val="1600"/>
              <a:buAutoNum type="arabicPeriod"/>
            </a:pPr>
            <a:r>
              <a:rPr lang="en" sz="1600">
                <a:solidFill>
                  <a:srgbClr val="1155CC"/>
                </a:solidFill>
              </a:rPr>
              <a:t>Have </a:t>
            </a:r>
            <a:r>
              <a:rPr lang="en" sz="1600"/>
              <a:t>the </a:t>
            </a:r>
            <a:r>
              <a:rPr lang="en" sz="1600">
                <a:solidFill>
                  <a:srgbClr val="93C47D"/>
                </a:solidFill>
              </a:rPr>
              <a:t>same name</a:t>
            </a:r>
            <a:r>
              <a:rPr lang="en" sz="1600"/>
              <a:t> as </a:t>
            </a:r>
            <a:r>
              <a:rPr lang="en" sz="1600">
                <a:solidFill>
                  <a:srgbClr val="FF00FF"/>
                </a:solidFill>
              </a:rPr>
              <a:t>that</a:t>
            </a:r>
            <a:r>
              <a:rPr lang="en" sz="1600">
                <a:solidFill>
                  <a:srgbClr val="20124D"/>
                </a:solidFill>
              </a:rPr>
              <a:t> </a:t>
            </a:r>
            <a:r>
              <a:rPr lang="en" sz="1600"/>
              <a:t>of the </a:t>
            </a:r>
            <a:r>
              <a:rPr lang="en" sz="1600">
                <a:solidFill>
                  <a:srgbClr val="9900FF"/>
                </a:solidFill>
              </a:rPr>
              <a:t>class</a:t>
            </a:r>
            <a:r>
              <a:rPr lang="en" sz="1600"/>
              <a:t>.</a:t>
            </a:r>
            <a:endParaRPr sz="1600"/>
          </a:p>
          <a:p>
            <a:pPr marL="45720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AutoNum type="arabicPeriod"/>
            </a:pPr>
            <a:r>
              <a:rPr lang="en" sz="1600">
                <a:solidFill>
                  <a:srgbClr val="6AA84F"/>
                </a:solidFill>
              </a:rPr>
              <a:t>Don’t </a:t>
            </a:r>
            <a:r>
              <a:rPr lang="en" sz="1600"/>
              <a:t>have any </a:t>
            </a:r>
            <a:r>
              <a:rPr lang="en" sz="1600">
                <a:solidFill>
                  <a:srgbClr val="1155CC"/>
                </a:solidFill>
              </a:rPr>
              <a:t>return </a:t>
            </a:r>
            <a:r>
              <a:rPr lang="en" sz="1600"/>
              <a:t>type.</a:t>
            </a:r>
            <a:endParaRPr sz="1600"/>
          </a:p>
          <a:p>
            <a:pPr marL="457200" lvl="0" indent="0" algn="l" rtl="0">
              <a:lnSpc>
                <a:spcPct val="150000"/>
              </a:lnSpc>
              <a:spcBef>
                <a:spcPts val="0"/>
              </a:spcBef>
              <a:spcAft>
                <a:spcPts val="0"/>
              </a:spcAft>
              <a:buNone/>
            </a:pPr>
            <a:endParaRPr sz="1600"/>
          </a:p>
          <a:p>
            <a:pPr marL="457200" lvl="0" indent="-330200" algn="l" rtl="0">
              <a:lnSpc>
                <a:spcPct val="150000"/>
              </a:lnSpc>
              <a:spcBef>
                <a:spcPts val="0"/>
              </a:spcBef>
              <a:spcAft>
                <a:spcPts val="0"/>
              </a:spcAft>
              <a:buSzPts val="1600"/>
              <a:buAutoNum type="arabicPeriod"/>
            </a:pPr>
            <a:r>
              <a:rPr lang="en" sz="1600">
                <a:solidFill>
                  <a:srgbClr val="0000FF"/>
                </a:solidFill>
              </a:rPr>
              <a:t>Automatically</a:t>
            </a:r>
            <a:r>
              <a:rPr lang="en" sz="1600"/>
              <a:t> called as </a:t>
            </a:r>
            <a:r>
              <a:rPr lang="en" sz="1600">
                <a:solidFill>
                  <a:srgbClr val="FF00FF"/>
                </a:solidFill>
              </a:rPr>
              <a:t>soon</a:t>
            </a:r>
            <a:r>
              <a:rPr lang="en" sz="1600"/>
              <a:t> as </a:t>
            </a:r>
            <a:r>
              <a:rPr lang="en" sz="1600">
                <a:solidFill>
                  <a:schemeClr val="accent2"/>
                </a:solidFill>
              </a:rPr>
              <a:t>object</a:t>
            </a:r>
            <a:r>
              <a:rPr lang="en" sz="1600"/>
              <a:t> is </a:t>
            </a:r>
            <a:r>
              <a:rPr lang="en" sz="1600">
                <a:solidFill>
                  <a:srgbClr val="FF0000"/>
                </a:solidFill>
              </a:rPr>
              <a:t>created</a:t>
            </a:r>
            <a:endParaRPr sz="1600">
              <a:solidFill>
                <a:srgbClr val="FF0000"/>
              </a:solidFill>
            </a:endParaRPr>
          </a:p>
          <a:p>
            <a:pPr marL="457200" lvl="0" indent="0" algn="l" rtl="0">
              <a:lnSpc>
                <a:spcPct val="150000"/>
              </a:lnSpc>
              <a:spcBef>
                <a:spcPts val="0"/>
              </a:spcBef>
              <a:spcAft>
                <a:spcPts val="0"/>
              </a:spcAft>
              <a:buNone/>
            </a:pPr>
            <a:endParaRPr sz="1600"/>
          </a:p>
          <a:p>
            <a:pPr marL="0" lvl="0" indent="0" algn="l" rtl="0">
              <a:lnSpc>
                <a:spcPct val="150000"/>
              </a:lnSpc>
              <a:spcBef>
                <a:spcPts val="0"/>
              </a:spcBef>
              <a:spcAft>
                <a:spcPts val="0"/>
              </a:spcAft>
              <a:buNone/>
            </a:pPr>
            <a:endParaRPr sz="1600"/>
          </a:p>
          <a:p>
            <a:pPr marL="0" lvl="0" indent="0" algn="l" rtl="0">
              <a:lnSpc>
                <a:spcPct val="150000"/>
              </a:lnSpc>
              <a:spcBef>
                <a:spcPts val="0"/>
              </a:spcBef>
              <a:spcAft>
                <a:spcPts val="0"/>
              </a:spcAft>
              <a:buNone/>
            </a:pPr>
            <a:endParaRPr sz="1600"/>
          </a:p>
          <a:p>
            <a:pPr marL="457200" lvl="0" indent="0" algn="l" rtl="0">
              <a:lnSpc>
                <a:spcPct val="150000"/>
              </a:lnSpc>
              <a:spcBef>
                <a:spcPts val="0"/>
              </a:spcBef>
              <a:spcAft>
                <a:spcPts val="0"/>
              </a:spcAft>
              <a:buNone/>
            </a:pPr>
            <a:r>
              <a:rPr lang="en" sz="1600"/>
              <a:t> </a:t>
            </a:r>
            <a:endParaRPr sz="1600"/>
          </a:p>
        </p:txBody>
      </p:sp>
      <p:sp>
        <p:nvSpPr>
          <p:cNvPr id="668" name="Google Shape;668;p90"/>
          <p:cNvSpPr txBox="1">
            <a:spLocks noGrp="1"/>
          </p:cNvSpPr>
          <p:nvPr>
            <p:ph type="title"/>
          </p:nvPr>
        </p:nvSpPr>
        <p:spPr>
          <a:xfrm>
            <a:off x="1567150" y="392250"/>
            <a:ext cx="62928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Constructors are methods which…</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fade">
                                      <p:cBhvr>
                                        <p:cTn id="7" dur="10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7">
                                            <p:txEl>
                                              <p:pRg st="1" end="1"/>
                                            </p:txEl>
                                          </p:spTgt>
                                        </p:tgtEl>
                                        <p:attrNameLst>
                                          <p:attrName>style.visibility</p:attrName>
                                        </p:attrNameLst>
                                      </p:cBhvr>
                                      <p:to>
                                        <p:strVal val="visible"/>
                                      </p:to>
                                    </p:set>
                                    <p:animEffect transition="in" filter="fade">
                                      <p:cBhvr>
                                        <p:cTn id="12" dur="1000"/>
                                        <p:tgtEl>
                                          <p:spTgt spid="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7">
                                            <p:txEl>
                                              <p:pRg st="2" end="2"/>
                                            </p:txEl>
                                          </p:spTgt>
                                        </p:tgtEl>
                                        <p:attrNameLst>
                                          <p:attrName>style.visibility</p:attrName>
                                        </p:attrNameLst>
                                      </p:cBhvr>
                                      <p:to>
                                        <p:strVal val="visible"/>
                                      </p:to>
                                    </p:set>
                                    <p:animEffect transition="in" filter="fade">
                                      <p:cBhvr>
                                        <p:cTn id="17" dur="1000"/>
                                        <p:tgtEl>
                                          <p:spTgt spid="6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7">
                                            <p:txEl>
                                              <p:pRg st="3" end="3"/>
                                            </p:txEl>
                                          </p:spTgt>
                                        </p:tgtEl>
                                        <p:attrNameLst>
                                          <p:attrName>style.visibility</p:attrName>
                                        </p:attrNameLst>
                                      </p:cBhvr>
                                      <p:to>
                                        <p:strVal val="visible"/>
                                      </p:to>
                                    </p:set>
                                    <p:animEffect transition="in" filter="fade">
                                      <p:cBhvr>
                                        <p:cTn id="22" dur="1000"/>
                                        <p:tgtEl>
                                          <p:spTgt spid="6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7">
                                            <p:txEl>
                                              <p:pRg st="4" end="4"/>
                                            </p:txEl>
                                          </p:spTgt>
                                        </p:tgtEl>
                                        <p:attrNameLst>
                                          <p:attrName>style.visibility</p:attrName>
                                        </p:attrNameLst>
                                      </p:cBhvr>
                                      <p:to>
                                        <p:strVal val="visible"/>
                                      </p:to>
                                    </p:set>
                                    <p:animEffect transition="in" filter="fade">
                                      <p:cBhvr>
                                        <p:cTn id="27" dur="1000"/>
                                        <p:tgtEl>
                                          <p:spTgt spid="6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7">
                                            <p:txEl>
                                              <p:pRg st="5" end="5"/>
                                            </p:txEl>
                                          </p:spTgt>
                                        </p:tgtEl>
                                        <p:attrNameLst>
                                          <p:attrName>style.visibility</p:attrName>
                                        </p:attrNameLst>
                                      </p:cBhvr>
                                      <p:to>
                                        <p:strVal val="visible"/>
                                      </p:to>
                                    </p:set>
                                    <p:animEffect transition="in" filter="fade">
                                      <p:cBhvr>
                                        <p:cTn id="32" dur="1000"/>
                                        <p:tgtEl>
                                          <p:spTgt spid="6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7">
                                            <p:txEl>
                                              <p:pRg st="6" end="6"/>
                                            </p:txEl>
                                          </p:spTgt>
                                        </p:tgtEl>
                                        <p:attrNameLst>
                                          <p:attrName>style.visibility</p:attrName>
                                        </p:attrNameLst>
                                      </p:cBhvr>
                                      <p:to>
                                        <p:strVal val="visible"/>
                                      </p:to>
                                    </p:set>
                                    <p:animEffect transition="in" filter="fade">
                                      <p:cBhvr>
                                        <p:cTn id="37" dur="1000"/>
                                        <p:tgtEl>
                                          <p:spTgt spid="6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7">
                                            <p:txEl>
                                              <p:pRg st="7" end="7"/>
                                            </p:txEl>
                                          </p:spTgt>
                                        </p:tgtEl>
                                        <p:attrNameLst>
                                          <p:attrName>style.visibility</p:attrName>
                                        </p:attrNameLst>
                                      </p:cBhvr>
                                      <p:to>
                                        <p:strVal val="visible"/>
                                      </p:to>
                                    </p:set>
                                    <p:animEffect transition="in" filter="fade">
                                      <p:cBhvr>
                                        <p:cTn id="42" dur="1000"/>
                                        <p:tgtEl>
                                          <p:spTgt spid="6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7">
                                            <p:txEl>
                                              <p:pRg st="8" end="8"/>
                                            </p:txEl>
                                          </p:spTgt>
                                        </p:tgtEl>
                                        <p:attrNameLst>
                                          <p:attrName>style.visibility</p:attrName>
                                        </p:attrNameLst>
                                      </p:cBhvr>
                                      <p:to>
                                        <p:strVal val="visible"/>
                                      </p:to>
                                    </p:set>
                                    <p:animEffect transition="in" filter="fade">
                                      <p:cBhvr>
                                        <p:cTn id="47" dur="1000"/>
                                        <p:tgtEl>
                                          <p:spTgt spid="6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67">
                                            <p:txEl>
                                              <p:pRg st="9" end="9"/>
                                            </p:txEl>
                                          </p:spTgt>
                                        </p:tgtEl>
                                        <p:attrNameLst>
                                          <p:attrName>style.visibility</p:attrName>
                                        </p:attrNameLst>
                                      </p:cBhvr>
                                      <p:to>
                                        <p:strVal val="visible"/>
                                      </p:to>
                                    </p:set>
                                    <p:animEffect transition="in" filter="fade">
                                      <p:cBhvr>
                                        <p:cTn id="52" dur="1000"/>
                                        <p:tgtEl>
                                          <p:spTgt spid="6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1"/>
          <p:cNvSpPr txBox="1">
            <a:spLocks noGrp="1"/>
          </p:cNvSpPr>
          <p:nvPr>
            <p:ph type="body" idx="1"/>
          </p:nvPr>
        </p:nvSpPr>
        <p:spPr>
          <a:xfrm>
            <a:off x="1309825" y="1141625"/>
            <a:ext cx="7239300" cy="12258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Default </a:t>
            </a:r>
            <a:r>
              <a:rPr lang="en" sz="1600">
                <a:solidFill>
                  <a:srgbClr val="FF0000"/>
                </a:solidFill>
              </a:rPr>
              <a:t>constructor </a:t>
            </a:r>
            <a:r>
              <a:rPr lang="en" sz="1600"/>
              <a:t>is </a:t>
            </a:r>
            <a:r>
              <a:rPr lang="en" sz="1600">
                <a:solidFill>
                  <a:srgbClr val="1155CC"/>
                </a:solidFill>
              </a:rPr>
              <a:t>automatically </a:t>
            </a:r>
            <a:r>
              <a:rPr lang="en" sz="1600"/>
              <a:t>inserted by </a:t>
            </a:r>
            <a:r>
              <a:rPr lang="en" sz="1600">
                <a:solidFill>
                  <a:srgbClr val="741B47"/>
                </a:solidFill>
              </a:rPr>
              <a:t>java </a:t>
            </a:r>
            <a:r>
              <a:rPr lang="en" sz="1600">
                <a:solidFill>
                  <a:srgbClr val="0C2E3A"/>
                </a:solidFill>
              </a:rPr>
              <a:t>compiler</a:t>
            </a:r>
            <a:r>
              <a:rPr lang="en" sz="1600"/>
              <a:t>, if we have not </a:t>
            </a:r>
            <a:r>
              <a:rPr lang="en" sz="1600">
                <a:solidFill>
                  <a:srgbClr val="FF00FF"/>
                </a:solidFill>
              </a:rPr>
              <a:t>created </a:t>
            </a:r>
            <a:r>
              <a:rPr lang="en" sz="1600"/>
              <a:t>any </a:t>
            </a:r>
            <a:r>
              <a:rPr lang="en" sz="1600">
                <a:solidFill>
                  <a:srgbClr val="FF0000"/>
                </a:solidFill>
              </a:rPr>
              <a:t>constructor </a:t>
            </a:r>
            <a:r>
              <a:rPr lang="en" sz="1600">
                <a:solidFill>
                  <a:srgbClr val="FF00FF"/>
                </a:solidFill>
              </a:rPr>
              <a:t>explicitly </a:t>
            </a:r>
            <a:r>
              <a:rPr lang="en" sz="1600"/>
              <a:t>.</a:t>
            </a:r>
            <a:endParaRPr sz="1600"/>
          </a:p>
          <a:p>
            <a:pPr marL="0" lvl="0" indent="0" algn="l" rtl="0">
              <a:lnSpc>
                <a:spcPct val="150000"/>
              </a:lnSpc>
              <a:spcBef>
                <a:spcPts val="0"/>
              </a:spcBef>
              <a:spcAft>
                <a:spcPts val="0"/>
              </a:spcAft>
              <a:buNone/>
            </a:pPr>
            <a:r>
              <a:rPr lang="en" sz="1600"/>
              <a:t> </a:t>
            </a:r>
            <a:endParaRPr sz="1600"/>
          </a:p>
        </p:txBody>
      </p:sp>
      <p:sp>
        <p:nvSpPr>
          <p:cNvPr id="674" name="Google Shape;674;p91"/>
          <p:cNvSpPr txBox="1">
            <a:spLocks noGrp="1"/>
          </p:cNvSpPr>
          <p:nvPr>
            <p:ph type="title"/>
          </p:nvPr>
        </p:nvSpPr>
        <p:spPr>
          <a:xfrm>
            <a:off x="1795750" y="163650"/>
            <a:ext cx="62310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a:solidFill>
                  <a:srgbClr val="B44141"/>
                </a:solidFill>
              </a:rPr>
              <a:t>What is Default Constructor</a:t>
            </a:r>
            <a:endParaRPr sz="2400">
              <a:solidFill>
                <a:srgbClr val="FF0000"/>
              </a:solidFill>
            </a:endParaRPr>
          </a:p>
        </p:txBody>
      </p:sp>
      <p:sp>
        <p:nvSpPr>
          <p:cNvPr id="675" name="Google Shape;675;p91"/>
          <p:cNvSpPr txBox="1">
            <a:spLocks noGrp="1"/>
          </p:cNvSpPr>
          <p:nvPr>
            <p:ph type="body" idx="1"/>
          </p:nvPr>
        </p:nvSpPr>
        <p:spPr>
          <a:xfrm>
            <a:off x="1539950" y="2626900"/>
            <a:ext cx="2547300" cy="1555500"/>
          </a:xfrm>
          <a:prstGeom prst="rect">
            <a:avLst/>
          </a:prstGeom>
          <a:solidFill>
            <a:srgbClr val="2B2B2B"/>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class </a:t>
            </a:r>
            <a:r>
              <a:rPr lang="en" sz="1100">
                <a:solidFill>
                  <a:srgbClr val="A9B7C6"/>
                </a:solidFill>
                <a:latin typeface="Courier New"/>
                <a:ea typeface="Courier New"/>
                <a:cs typeface="Courier New"/>
                <a:sym typeface="Courier New"/>
              </a:rPr>
              <a:t>Account {</a:t>
            </a:r>
            <a:endParaRPr sz="11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private int </a:t>
            </a:r>
            <a:r>
              <a:rPr lang="en" sz="1100">
                <a:solidFill>
                  <a:srgbClr val="9876AA"/>
                </a:solidFill>
                <a:latin typeface="Courier New"/>
                <a:ea typeface="Courier New"/>
                <a:cs typeface="Courier New"/>
                <a:sym typeface="Courier New"/>
              </a:rPr>
              <a:t>accid</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a:t>
            </a:r>
            <a:r>
              <a:rPr lang="en" sz="1100">
                <a:solidFill>
                  <a:srgbClr val="A9B7C6"/>
                </a:solidFill>
                <a:latin typeface="Courier New"/>
                <a:ea typeface="Courier New"/>
                <a:cs typeface="Courier New"/>
                <a:sym typeface="Courier New"/>
              </a:rPr>
              <a:t>String </a:t>
            </a:r>
            <a:r>
              <a:rPr lang="en" sz="1100">
                <a:solidFill>
                  <a:srgbClr val="9876AA"/>
                </a:solidFill>
                <a:latin typeface="Courier New"/>
                <a:ea typeface="Courier New"/>
                <a:cs typeface="Courier New"/>
                <a:sym typeface="Courier New"/>
              </a:rPr>
              <a:t>name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double </a:t>
            </a:r>
            <a:r>
              <a:rPr lang="en" sz="1100">
                <a:solidFill>
                  <a:srgbClr val="9876AA"/>
                </a:solidFill>
                <a:latin typeface="Courier New"/>
                <a:ea typeface="Courier New"/>
                <a:cs typeface="Courier New"/>
                <a:sym typeface="Courier New"/>
              </a:rPr>
              <a:t>balance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latin typeface="Courier New"/>
                <a:ea typeface="Courier New"/>
                <a:cs typeface="Courier New"/>
                <a:sym typeface="Courier New"/>
              </a:rPr>
              <a:t>}</a:t>
            </a:r>
            <a:endParaRPr sz="11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000">
              <a:solidFill>
                <a:srgbClr val="CC7832"/>
              </a:solidFill>
              <a:latin typeface="Courier New"/>
              <a:ea typeface="Courier New"/>
              <a:cs typeface="Courier New"/>
              <a:sym typeface="Courier New"/>
            </a:endParaRPr>
          </a:p>
        </p:txBody>
      </p:sp>
      <p:sp>
        <p:nvSpPr>
          <p:cNvPr id="676" name="Google Shape;676;p91"/>
          <p:cNvSpPr txBox="1">
            <a:spLocks noGrp="1"/>
          </p:cNvSpPr>
          <p:nvPr>
            <p:ph type="body" idx="1"/>
          </p:nvPr>
        </p:nvSpPr>
        <p:spPr>
          <a:xfrm>
            <a:off x="5197550" y="2626900"/>
            <a:ext cx="2547300" cy="1555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class </a:t>
            </a:r>
            <a:r>
              <a:rPr lang="en" sz="1100">
                <a:solidFill>
                  <a:srgbClr val="A9B7C6"/>
                </a:solidFill>
                <a:latin typeface="Courier New"/>
                <a:ea typeface="Courier New"/>
                <a:cs typeface="Courier New"/>
                <a:sym typeface="Courier New"/>
              </a:rPr>
              <a:t>Account {</a:t>
            </a:r>
            <a:endParaRPr sz="11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private int </a:t>
            </a:r>
            <a:r>
              <a:rPr lang="en" sz="1100">
                <a:solidFill>
                  <a:srgbClr val="9876AA"/>
                </a:solidFill>
                <a:latin typeface="Courier New"/>
                <a:ea typeface="Courier New"/>
                <a:cs typeface="Courier New"/>
                <a:sym typeface="Courier New"/>
              </a:rPr>
              <a:t>accid</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a:t>
            </a:r>
            <a:r>
              <a:rPr lang="en" sz="1100">
                <a:solidFill>
                  <a:srgbClr val="A9B7C6"/>
                </a:solidFill>
                <a:latin typeface="Courier New"/>
                <a:ea typeface="Courier New"/>
                <a:cs typeface="Courier New"/>
                <a:sym typeface="Courier New"/>
              </a:rPr>
              <a:t>String </a:t>
            </a:r>
            <a:r>
              <a:rPr lang="en" sz="1100">
                <a:solidFill>
                  <a:srgbClr val="9876AA"/>
                </a:solidFill>
                <a:latin typeface="Courier New"/>
                <a:ea typeface="Courier New"/>
                <a:cs typeface="Courier New"/>
                <a:sym typeface="Courier New"/>
              </a:rPr>
              <a:t>name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private double </a:t>
            </a:r>
            <a:r>
              <a:rPr lang="en" sz="1100">
                <a:solidFill>
                  <a:srgbClr val="9876AA"/>
                </a:solidFill>
                <a:latin typeface="Courier New"/>
                <a:ea typeface="Courier New"/>
                <a:cs typeface="Courier New"/>
                <a:sym typeface="Courier New"/>
              </a:rPr>
              <a:t>balance</a:t>
            </a:r>
            <a:r>
              <a:rPr lang="en" sz="1100">
                <a:solidFill>
                  <a:srgbClr val="CC7832"/>
                </a:solidFill>
                <a:latin typeface="Courier New"/>
                <a:ea typeface="Courier New"/>
                <a:cs typeface="Courier New"/>
                <a:sym typeface="Courier New"/>
              </a:rPr>
              <a:t>;</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public Account() {</a:t>
            </a:r>
            <a:endParaRPr sz="11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latin typeface="Courier New"/>
                <a:ea typeface="Courier New"/>
                <a:cs typeface="Courier New"/>
                <a:sym typeface="Courier New"/>
              </a:rPr>
              <a:t>   }</a:t>
            </a:r>
            <a:endParaRPr sz="11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p:txBody>
      </p:sp>
      <p:sp>
        <p:nvSpPr>
          <p:cNvPr id="677" name="Google Shape;677;p91"/>
          <p:cNvSpPr txBox="1">
            <a:spLocks noGrp="1"/>
          </p:cNvSpPr>
          <p:nvPr>
            <p:ph type="title"/>
          </p:nvPr>
        </p:nvSpPr>
        <p:spPr>
          <a:xfrm>
            <a:off x="1719550" y="3973650"/>
            <a:ext cx="19851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900">
                <a:solidFill>
                  <a:srgbClr val="B44141"/>
                </a:solidFill>
              </a:rPr>
              <a:t>Our Code</a:t>
            </a:r>
            <a:endParaRPr sz="2100">
              <a:solidFill>
                <a:srgbClr val="FF0000"/>
              </a:solidFill>
            </a:endParaRPr>
          </a:p>
        </p:txBody>
      </p:sp>
      <p:sp>
        <p:nvSpPr>
          <p:cNvPr id="678" name="Google Shape;678;p91"/>
          <p:cNvSpPr txBox="1">
            <a:spLocks noGrp="1"/>
          </p:cNvSpPr>
          <p:nvPr>
            <p:ph type="title"/>
          </p:nvPr>
        </p:nvSpPr>
        <p:spPr>
          <a:xfrm>
            <a:off x="5185225" y="3973650"/>
            <a:ext cx="33639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700">
                <a:solidFill>
                  <a:srgbClr val="B44141"/>
                </a:solidFill>
              </a:rPr>
              <a:t>Compiler’s Code</a:t>
            </a:r>
            <a:endParaRPr sz="19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1000"/>
                                        <p:tgtEl>
                                          <p:spTgt spid="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1000"/>
                                        <p:tgtEl>
                                          <p:spTgt spid="675"/>
                                        </p:tgtEl>
                                      </p:cBhvr>
                                    </p:animEffect>
                                  </p:childTnLst>
                                </p:cTn>
                              </p:par>
                              <p:par>
                                <p:cTn id="13" presetID="10" presetClass="entr" presetSubtype="0" fill="hold" nodeType="withEffect">
                                  <p:stCondLst>
                                    <p:cond delay="0"/>
                                  </p:stCondLst>
                                  <p:childTnLst>
                                    <p:set>
                                      <p:cBhvr>
                                        <p:cTn id="14" dur="1" fill="hold">
                                          <p:stCondLst>
                                            <p:cond delay="0"/>
                                          </p:stCondLst>
                                        </p:cTn>
                                        <p:tgtEl>
                                          <p:spTgt spid="677"/>
                                        </p:tgtEl>
                                        <p:attrNameLst>
                                          <p:attrName>style.visibility</p:attrName>
                                        </p:attrNameLst>
                                      </p:cBhvr>
                                      <p:to>
                                        <p:strVal val="visible"/>
                                      </p:to>
                                    </p:set>
                                    <p:animEffect transition="in" filter="fade">
                                      <p:cBhvr>
                                        <p:cTn id="15" dur="1000"/>
                                        <p:tgtEl>
                                          <p:spTgt spid="6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76"/>
                                        </p:tgtEl>
                                        <p:attrNameLst>
                                          <p:attrName>style.visibility</p:attrName>
                                        </p:attrNameLst>
                                      </p:cBhvr>
                                      <p:to>
                                        <p:strVal val="visible"/>
                                      </p:to>
                                    </p:set>
                                    <p:animEffect transition="in" filter="fade">
                                      <p:cBhvr>
                                        <p:cTn id="20" dur="1000"/>
                                        <p:tgtEl>
                                          <p:spTgt spid="676"/>
                                        </p:tgtEl>
                                      </p:cBhvr>
                                    </p:animEffect>
                                  </p:childTnLst>
                                </p:cTn>
                              </p:par>
                              <p:par>
                                <p:cTn id="21" presetID="10" presetClass="entr" presetSubtype="0" fill="hold" nodeType="withEffect">
                                  <p:stCondLst>
                                    <p:cond delay="0"/>
                                  </p:stCondLst>
                                  <p:childTnLst>
                                    <p:set>
                                      <p:cBhvr>
                                        <p:cTn id="22" dur="1" fill="hold">
                                          <p:stCondLst>
                                            <p:cond delay="0"/>
                                          </p:stCondLst>
                                        </p:cTn>
                                        <p:tgtEl>
                                          <p:spTgt spid="678"/>
                                        </p:tgtEl>
                                        <p:attrNameLst>
                                          <p:attrName>style.visibility</p:attrName>
                                        </p:attrNameLst>
                                      </p:cBhvr>
                                      <p:to>
                                        <p:strVal val="visible"/>
                                      </p:to>
                                    </p:set>
                                    <p:animEffect transition="in" filter="fade">
                                      <p:cBhvr>
                                        <p:cTn id="23" dur="10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6"/>
          <p:cNvSpPr txBox="1">
            <a:spLocks noGrp="1"/>
          </p:cNvSpPr>
          <p:nvPr>
            <p:ph type="title" idx="4294967295"/>
          </p:nvPr>
        </p:nvSpPr>
        <p:spPr>
          <a:xfrm>
            <a:off x="1029927" y="378550"/>
            <a:ext cx="71031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B44141"/>
                </a:solidFill>
              </a:rPr>
              <a:t>Advantages of object-oriented Programming</a:t>
            </a:r>
            <a:endParaRPr sz="1800">
              <a:solidFill>
                <a:srgbClr val="B44141"/>
              </a:solidFill>
            </a:endParaRPr>
          </a:p>
        </p:txBody>
      </p:sp>
      <p:sp>
        <p:nvSpPr>
          <p:cNvPr id="359" name="Google Shape;359;p56"/>
          <p:cNvSpPr/>
          <p:nvPr/>
        </p:nvSpPr>
        <p:spPr>
          <a:xfrm>
            <a:off x="1183450" y="1797512"/>
            <a:ext cx="1909200" cy="1874100"/>
          </a:xfrm>
          <a:prstGeom prst="ellipse">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6"/>
          <p:cNvSpPr/>
          <p:nvPr/>
        </p:nvSpPr>
        <p:spPr>
          <a:xfrm>
            <a:off x="1378151" y="2143312"/>
            <a:ext cx="1519800" cy="1454100"/>
          </a:xfrm>
          <a:prstGeom prst="ellipse">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6"/>
          <p:cNvSpPr/>
          <p:nvPr/>
        </p:nvSpPr>
        <p:spPr>
          <a:xfrm>
            <a:off x="1625950" y="2593987"/>
            <a:ext cx="1024200" cy="917100"/>
          </a:xfrm>
          <a:prstGeom prst="ellipse">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6"/>
          <p:cNvSpPr txBox="1"/>
          <p:nvPr/>
        </p:nvSpPr>
        <p:spPr>
          <a:xfrm>
            <a:off x="1740701" y="1797512"/>
            <a:ext cx="79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Mono Medium"/>
                <a:ea typeface="Roboto Mono Medium"/>
                <a:cs typeface="Roboto Mono Medium"/>
                <a:sym typeface="Roboto Mono Medium"/>
              </a:rPr>
              <a:t>Class</a:t>
            </a:r>
            <a:endParaRPr>
              <a:latin typeface="Roboto Mono Medium"/>
              <a:ea typeface="Roboto Mono Medium"/>
              <a:cs typeface="Roboto Mono Medium"/>
              <a:sym typeface="Roboto Mono Medium"/>
            </a:endParaRPr>
          </a:p>
        </p:txBody>
      </p:sp>
      <p:sp>
        <p:nvSpPr>
          <p:cNvPr id="363" name="Google Shape;363;p56"/>
          <p:cNvSpPr txBox="1"/>
          <p:nvPr/>
        </p:nvSpPr>
        <p:spPr>
          <a:xfrm>
            <a:off x="1683401" y="2238687"/>
            <a:ext cx="893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Mono Medium"/>
                <a:ea typeface="Roboto Mono Medium"/>
                <a:cs typeface="Roboto Mono Medium"/>
                <a:sym typeface="Roboto Mono Medium"/>
              </a:rPr>
              <a:t>Object</a:t>
            </a:r>
            <a:endParaRPr>
              <a:latin typeface="Roboto Mono Medium"/>
              <a:ea typeface="Roboto Mono Medium"/>
              <a:cs typeface="Roboto Mono Medium"/>
              <a:sym typeface="Roboto Mono Medium"/>
            </a:endParaRPr>
          </a:p>
        </p:txBody>
      </p:sp>
      <p:sp>
        <p:nvSpPr>
          <p:cNvPr id="364" name="Google Shape;364;p56"/>
          <p:cNvSpPr txBox="1"/>
          <p:nvPr/>
        </p:nvSpPr>
        <p:spPr>
          <a:xfrm>
            <a:off x="1740701" y="2979187"/>
            <a:ext cx="79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3E9ED"/>
                </a:solidFill>
                <a:latin typeface="Roboto Mono Medium"/>
                <a:ea typeface="Roboto Mono Medium"/>
                <a:cs typeface="Roboto Mono Medium"/>
                <a:sym typeface="Roboto Mono Medium"/>
              </a:rPr>
              <a:t>OOP</a:t>
            </a:r>
            <a:endParaRPr>
              <a:solidFill>
                <a:srgbClr val="E3E9ED"/>
              </a:solidFill>
              <a:latin typeface="Roboto Mono Medium"/>
              <a:ea typeface="Roboto Mono Medium"/>
              <a:cs typeface="Roboto Mono Medium"/>
              <a:sym typeface="Roboto Mono Medium"/>
            </a:endParaRPr>
          </a:p>
        </p:txBody>
      </p:sp>
      <p:sp>
        <p:nvSpPr>
          <p:cNvPr id="365" name="Google Shape;365;p56"/>
          <p:cNvSpPr/>
          <p:nvPr/>
        </p:nvSpPr>
        <p:spPr>
          <a:xfrm>
            <a:off x="3690801" y="1558325"/>
            <a:ext cx="3877800" cy="218400"/>
          </a:xfrm>
          <a:prstGeom prst="roundRect">
            <a:avLst>
              <a:gd name="adj" fmla="val 50000"/>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6"/>
          <p:cNvSpPr/>
          <p:nvPr/>
        </p:nvSpPr>
        <p:spPr>
          <a:xfrm>
            <a:off x="4116000" y="2201275"/>
            <a:ext cx="2569500" cy="213000"/>
          </a:xfrm>
          <a:prstGeom prst="roundRect">
            <a:avLst>
              <a:gd name="adj" fmla="val 50000"/>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6"/>
          <p:cNvSpPr/>
          <p:nvPr/>
        </p:nvSpPr>
        <p:spPr>
          <a:xfrm>
            <a:off x="4200370" y="3057531"/>
            <a:ext cx="3800100" cy="213000"/>
          </a:xfrm>
          <a:prstGeom prst="roundRect">
            <a:avLst>
              <a:gd name="adj" fmla="val 50000"/>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6"/>
          <p:cNvSpPr/>
          <p:nvPr/>
        </p:nvSpPr>
        <p:spPr>
          <a:xfrm>
            <a:off x="3811201" y="3728050"/>
            <a:ext cx="3205200" cy="213000"/>
          </a:xfrm>
          <a:prstGeom prst="roundRect">
            <a:avLst>
              <a:gd name="adj" fmla="val 50000"/>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6"/>
          <p:cNvSpPr txBox="1"/>
          <p:nvPr/>
        </p:nvSpPr>
        <p:spPr>
          <a:xfrm>
            <a:off x="3669425" y="1490525"/>
            <a:ext cx="4463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Roboto Mono Medium"/>
                <a:ea typeface="Roboto Mono Medium"/>
                <a:cs typeface="Roboto Mono Medium"/>
                <a:sym typeface="Roboto Mono Medium"/>
              </a:rPr>
              <a:t>Better Representation of Real World Scenario</a:t>
            </a:r>
            <a:endParaRPr sz="1100">
              <a:solidFill>
                <a:schemeClr val="accent2"/>
              </a:solidFill>
              <a:latin typeface="Roboto Mono Medium"/>
              <a:ea typeface="Roboto Mono Medium"/>
              <a:cs typeface="Roboto Mono Medium"/>
              <a:sym typeface="Roboto Mono Medium"/>
            </a:endParaRPr>
          </a:p>
          <a:p>
            <a:pPr marL="0" lvl="0" indent="0" algn="l" rtl="0">
              <a:spcBef>
                <a:spcPts val="0"/>
              </a:spcBef>
              <a:spcAft>
                <a:spcPts val="0"/>
              </a:spcAft>
              <a:buNone/>
            </a:pPr>
            <a:endParaRPr sz="1100">
              <a:solidFill>
                <a:schemeClr val="accent2"/>
              </a:solidFill>
              <a:latin typeface="Roboto Mono Medium"/>
              <a:ea typeface="Roboto Mono Medium"/>
              <a:cs typeface="Roboto Mono Medium"/>
              <a:sym typeface="Roboto Mono Medium"/>
            </a:endParaRPr>
          </a:p>
        </p:txBody>
      </p:sp>
      <p:sp>
        <p:nvSpPr>
          <p:cNvPr id="370" name="Google Shape;370;p56"/>
          <p:cNvSpPr txBox="1"/>
          <p:nvPr/>
        </p:nvSpPr>
        <p:spPr>
          <a:xfrm>
            <a:off x="4426496" y="2132911"/>
            <a:ext cx="4719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Roboto Mono Medium"/>
                <a:ea typeface="Roboto Mono Medium"/>
                <a:cs typeface="Roboto Mono Medium"/>
                <a:sym typeface="Roboto Mono Medium"/>
              </a:rPr>
              <a:t>Enhanced Security</a:t>
            </a:r>
            <a:endParaRPr sz="1100">
              <a:solidFill>
                <a:schemeClr val="accent2"/>
              </a:solidFill>
              <a:latin typeface="Roboto Mono Medium"/>
              <a:ea typeface="Roboto Mono Medium"/>
              <a:cs typeface="Roboto Mono Medium"/>
              <a:sym typeface="Roboto Mono Medium"/>
            </a:endParaRPr>
          </a:p>
          <a:p>
            <a:pPr marL="0" lvl="0" indent="0" algn="l" rtl="0">
              <a:spcBef>
                <a:spcPts val="0"/>
              </a:spcBef>
              <a:spcAft>
                <a:spcPts val="0"/>
              </a:spcAft>
              <a:buNone/>
            </a:pPr>
            <a:endParaRPr sz="1100">
              <a:solidFill>
                <a:schemeClr val="accent2"/>
              </a:solidFill>
              <a:latin typeface="Roboto Mono Medium"/>
              <a:ea typeface="Roboto Mono Medium"/>
              <a:cs typeface="Roboto Mono Medium"/>
              <a:sym typeface="Roboto Mono Medium"/>
            </a:endParaRPr>
          </a:p>
        </p:txBody>
      </p:sp>
      <p:sp>
        <p:nvSpPr>
          <p:cNvPr id="371" name="Google Shape;371;p56"/>
          <p:cNvSpPr txBox="1"/>
          <p:nvPr/>
        </p:nvSpPr>
        <p:spPr>
          <a:xfrm>
            <a:off x="4287206" y="2978906"/>
            <a:ext cx="47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Roboto Mono Medium"/>
                <a:ea typeface="Roboto Mono Medium"/>
                <a:cs typeface="Roboto Mono Medium"/>
                <a:sym typeface="Roboto Mono Medium"/>
              </a:rPr>
              <a:t>Code Reusability &amp; Easy Code Modification</a:t>
            </a:r>
            <a:endParaRPr sz="1100">
              <a:solidFill>
                <a:schemeClr val="accent2"/>
              </a:solidFill>
              <a:latin typeface="Roboto Mono Medium"/>
              <a:ea typeface="Roboto Mono Medium"/>
              <a:cs typeface="Roboto Mono Medium"/>
              <a:sym typeface="Roboto Mono Medium"/>
            </a:endParaRPr>
          </a:p>
        </p:txBody>
      </p:sp>
      <p:sp>
        <p:nvSpPr>
          <p:cNvPr id="372" name="Google Shape;372;p56"/>
          <p:cNvSpPr txBox="1"/>
          <p:nvPr/>
        </p:nvSpPr>
        <p:spPr>
          <a:xfrm>
            <a:off x="4034025" y="3656911"/>
            <a:ext cx="471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accent2"/>
                </a:solidFill>
                <a:latin typeface="Roboto Mono Medium"/>
                <a:ea typeface="Roboto Mono Medium"/>
                <a:cs typeface="Roboto Mono Medium"/>
                <a:sym typeface="Roboto Mono Medium"/>
              </a:rPr>
              <a:t>Better Software Maintenance</a:t>
            </a:r>
            <a:endParaRPr sz="1100">
              <a:solidFill>
                <a:schemeClr val="accent2"/>
              </a:solidFill>
              <a:latin typeface="Roboto Mono Medium"/>
              <a:ea typeface="Roboto Mono Medium"/>
              <a:cs typeface="Roboto Mono Medium"/>
              <a:sym typeface="Roboto Mono Medium"/>
            </a:endParaRPr>
          </a:p>
        </p:txBody>
      </p:sp>
      <p:cxnSp>
        <p:nvCxnSpPr>
          <p:cNvPr id="373" name="Google Shape;373;p56"/>
          <p:cNvCxnSpPr/>
          <p:nvPr/>
        </p:nvCxnSpPr>
        <p:spPr>
          <a:xfrm rot="10800000" flipH="1">
            <a:off x="3111596" y="2318311"/>
            <a:ext cx="933900" cy="2385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74" name="Google Shape;374;p56"/>
          <p:cNvCxnSpPr/>
          <p:nvPr/>
        </p:nvCxnSpPr>
        <p:spPr>
          <a:xfrm rot="10800000" flipH="1">
            <a:off x="2691124" y="1675925"/>
            <a:ext cx="978300" cy="2859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75" name="Google Shape;375;p56"/>
          <p:cNvCxnSpPr/>
          <p:nvPr/>
        </p:nvCxnSpPr>
        <p:spPr>
          <a:xfrm>
            <a:off x="3079213" y="2937586"/>
            <a:ext cx="1092300" cy="2769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76" name="Google Shape;376;p56"/>
          <p:cNvCxnSpPr/>
          <p:nvPr/>
        </p:nvCxnSpPr>
        <p:spPr>
          <a:xfrm>
            <a:off x="2691125" y="3521211"/>
            <a:ext cx="1092300" cy="276900"/>
          </a:xfrm>
          <a:prstGeom prst="bentConnector3">
            <a:avLst>
              <a:gd name="adj1" fmla="val 50000"/>
            </a:avLst>
          </a:prstGeom>
          <a:noFill/>
          <a:ln w="9525" cap="flat" cmpd="sng">
            <a:solidFill>
              <a:schemeClr val="dk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1000"/>
                                        <p:tgtEl>
                                          <p:spTgt spid="360"/>
                                        </p:tgtEl>
                                      </p:cBhvr>
                                    </p:animEffect>
                                  </p:childTnLst>
                                </p:cTn>
                              </p:par>
                              <p:par>
                                <p:cTn id="11" presetID="10" presetClass="entr" presetSubtype="0" fill="hold" nodeType="withEffect">
                                  <p:stCondLst>
                                    <p:cond delay="0"/>
                                  </p:stCondLst>
                                  <p:childTnLst>
                                    <p:set>
                                      <p:cBhvr>
                                        <p:cTn id="12" dur="1" fill="hold">
                                          <p:stCondLst>
                                            <p:cond delay="0"/>
                                          </p:stCondLst>
                                        </p:cTn>
                                        <p:tgtEl>
                                          <p:spTgt spid="361"/>
                                        </p:tgtEl>
                                        <p:attrNameLst>
                                          <p:attrName>style.visibility</p:attrName>
                                        </p:attrNameLst>
                                      </p:cBhvr>
                                      <p:to>
                                        <p:strVal val="visible"/>
                                      </p:to>
                                    </p:set>
                                    <p:animEffect transition="in" filter="fade">
                                      <p:cBhvr>
                                        <p:cTn id="13" dur="1000"/>
                                        <p:tgtEl>
                                          <p:spTgt spid="361"/>
                                        </p:tgtEl>
                                      </p:cBhvr>
                                    </p:animEffect>
                                  </p:childTnLst>
                                </p:cTn>
                              </p:par>
                              <p:par>
                                <p:cTn id="14" presetID="10" presetClass="entr" presetSubtype="0" fill="hold" nodeType="withEffect">
                                  <p:stCondLst>
                                    <p:cond delay="0"/>
                                  </p:stCondLst>
                                  <p:childTnLst>
                                    <p:set>
                                      <p:cBhvr>
                                        <p:cTn id="15" dur="1" fill="hold">
                                          <p:stCondLst>
                                            <p:cond delay="0"/>
                                          </p:stCondLst>
                                        </p:cTn>
                                        <p:tgtEl>
                                          <p:spTgt spid="362"/>
                                        </p:tgtEl>
                                        <p:attrNameLst>
                                          <p:attrName>style.visibility</p:attrName>
                                        </p:attrNameLst>
                                      </p:cBhvr>
                                      <p:to>
                                        <p:strVal val="visible"/>
                                      </p:to>
                                    </p:set>
                                    <p:animEffect transition="in" filter="fade">
                                      <p:cBhvr>
                                        <p:cTn id="16" dur="1000"/>
                                        <p:tgtEl>
                                          <p:spTgt spid="362"/>
                                        </p:tgtEl>
                                      </p:cBhvr>
                                    </p:animEffect>
                                  </p:childTnLst>
                                </p:cTn>
                              </p:par>
                              <p:par>
                                <p:cTn id="17" presetID="10" presetClass="entr" presetSubtype="0" fill="hold" nodeType="withEffect">
                                  <p:stCondLst>
                                    <p:cond delay="0"/>
                                  </p:stCondLst>
                                  <p:childTnLst>
                                    <p:set>
                                      <p:cBhvr>
                                        <p:cTn id="18" dur="1" fill="hold">
                                          <p:stCondLst>
                                            <p:cond delay="0"/>
                                          </p:stCondLst>
                                        </p:cTn>
                                        <p:tgtEl>
                                          <p:spTgt spid="363"/>
                                        </p:tgtEl>
                                        <p:attrNameLst>
                                          <p:attrName>style.visibility</p:attrName>
                                        </p:attrNameLst>
                                      </p:cBhvr>
                                      <p:to>
                                        <p:strVal val="visible"/>
                                      </p:to>
                                    </p:set>
                                    <p:animEffect transition="in" filter="fade">
                                      <p:cBhvr>
                                        <p:cTn id="19" dur="1000"/>
                                        <p:tgtEl>
                                          <p:spTgt spid="36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64"/>
                                        </p:tgtEl>
                                        <p:attrNameLst>
                                          <p:attrName>style.visibility</p:attrName>
                                        </p:attrNameLst>
                                      </p:cBhvr>
                                      <p:to>
                                        <p:strVal val="visible"/>
                                      </p:to>
                                    </p:set>
                                    <p:animEffect transition="in" filter="fade">
                                      <p:cBhvr>
                                        <p:cTn id="23" dur="1000"/>
                                        <p:tgtEl>
                                          <p:spTgt spid="3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5"/>
                                        </p:tgtEl>
                                        <p:attrNameLst>
                                          <p:attrName>style.visibility</p:attrName>
                                        </p:attrNameLst>
                                      </p:cBhvr>
                                      <p:to>
                                        <p:strVal val="visible"/>
                                      </p:to>
                                    </p:set>
                                    <p:animEffect transition="in" filter="fade">
                                      <p:cBhvr>
                                        <p:cTn id="28" dur="1000"/>
                                        <p:tgtEl>
                                          <p:spTgt spid="365"/>
                                        </p:tgtEl>
                                      </p:cBhvr>
                                    </p:animEffect>
                                  </p:childTnLst>
                                </p:cTn>
                              </p:par>
                              <p:par>
                                <p:cTn id="29" presetID="10" presetClass="entr" presetSubtype="0" fill="hold" nodeType="with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fade">
                                      <p:cBhvr>
                                        <p:cTn id="31" dur="10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1000"/>
                                        <p:tgtEl>
                                          <p:spTgt spid="3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66"/>
                                        </p:tgtEl>
                                        <p:attrNameLst>
                                          <p:attrName>style.visibility</p:attrName>
                                        </p:attrNameLst>
                                      </p:cBhvr>
                                      <p:to>
                                        <p:strVal val="visible"/>
                                      </p:to>
                                    </p:set>
                                    <p:animEffect transition="in" filter="fade">
                                      <p:cBhvr>
                                        <p:cTn id="39" dur="1000"/>
                                        <p:tgtEl>
                                          <p:spTgt spid="366"/>
                                        </p:tgtEl>
                                      </p:cBhvr>
                                    </p:animEffect>
                                  </p:childTnLst>
                                </p:cTn>
                              </p:par>
                              <p:par>
                                <p:cTn id="40" presetID="10" presetClass="entr" presetSubtype="0" fill="hold" nodeType="withEffect">
                                  <p:stCondLst>
                                    <p:cond delay="0"/>
                                  </p:stCondLst>
                                  <p:childTnLst>
                                    <p:set>
                                      <p:cBhvr>
                                        <p:cTn id="41" dur="1" fill="hold">
                                          <p:stCondLst>
                                            <p:cond delay="0"/>
                                          </p:stCondLst>
                                        </p:cTn>
                                        <p:tgtEl>
                                          <p:spTgt spid="370"/>
                                        </p:tgtEl>
                                        <p:attrNameLst>
                                          <p:attrName>style.visibility</p:attrName>
                                        </p:attrNameLst>
                                      </p:cBhvr>
                                      <p:to>
                                        <p:strVal val="visible"/>
                                      </p:to>
                                    </p:set>
                                    <p:animEffect transition="in" filter="fade">
                                      <p:cBhvr>
                                        <p:cTn id="42" dur="1000"/>
                                        <p:tgtEl>
                                          <p:spTgt spid="370"/>
                                        </p:tgtEl>
                                      </p:cBhvr>
                                    </p:animEffect>
                                  </p:childTnLst>
                                </p:cTn>
                              </p:par>
                              <p:par>
                                <p:cTn id="43" presetID="10" presetClass="entr" presetSubtype="0" fill="hold" nodeType="withEffect">
                                  <p:stCondLst>
                                    <p:cond delay="0"/>
                                  </p:stCondLst>
                                  <p:childTnLst>
                                    <p:set>
                                      <p:cBhvr>
                                        <p:cTn id="44" dur="1" fill="hold">
                                          <p:stCondLst>
                                            <p:cond delay="0"/>
                                          </p:stCondLst>
                                        </p:cTn>
                                        <p:tgtEl>
                                          <p:spTgt spid="373"/>
                                        </p:tgtEl>
                                        <p:attrNameLst>
                                          <p:attrName>style.visibility</p:attrName>
                                        </p:attrNameLst>
                                      </p:cBhvr>
                                      <p:to>
                                        <p:strVal val="visible"/>
                                      </p:to>
                                    </p:set>
                                    <p:animEffect transition="in" filter="fade">
                                      <p:cBhvr>
                                        <p:cTn id="45" dur="1000"/>
                                        <p:tgtEl>
                                          <p:spTgt spid="37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67"/>
                                        </p:tgtEl>
                                        <p:attrNameLst>
                                          <p:attrName>style.visibility</p:attrName>
                                        </p:attrNameLst>
                                      </p:cBhvr>
                                      <p:to>
                                        <p:strVal val="visible"/>
                                      </p:to>
                                    </p:set>
                                    <p:animEffect transition="in" filter="fade">
                                      <p:cBhvr>
                                        <p:cTn id="50" dur="1000"/>
                                        <p:tgtEl>
                                          <p:spTgt spid="367"/>
                                        </p:tgtEl>
                                      </p:cBhvr>
                                    </p:animEffect>
                                  </p:childTnLst>
                                </p:cTn>
                              </p:par>
                              <p:par>
                                <p:cTn id="51" presetID="10" presetClass="entr" presetSubtype="0" fill="hold" nodeType="withEffect">
                                  <p:stCondLst>
                                    <p:cond delay="0"/>
                                  </p:stCondLst>
                                  <p:childTnLst>
                                    <p:set>
                                      <p:cBhvr>
                                        <p:cTn id="52" dur="1" fill="hold">
                                          <p:stCondLst>
                                            <p:cond delay="0"/>
                                          </p:stCondLst>
                                        </p:cTn>
                                        <p:tgtEl>
                                          <p:spTgt spid="371"/>
                                        </p:tgtEl>
                                        <p:attrNameLst>
                                          <p:attrName>style.visibility</p:attrName>
                                        </p:attrNameLst>
                                      </p:cBhvr>
                                      <p:to>
                                        <p:strVal val="visible"/>
                                      </p:to>
                                    </p:set>
                                    <p:animEffect transition="in" filter="fade">
                                      <p:cBhvr>
                                        <p:cTn id="53" dur="1000"/>
                                        <p:tgtEl>
                                          <p:spTgt spid="371"/>
                                        </p:tgtEl>
                                      </p:cBhvr>
                                    </p:animEffect>
                                  </p:childTnLst>
                                </p:cTn>
                              </p:par>
                              <p:par>
                                <p:cTn id="54" presetID="10" presetClass="entr" presetSubtype="0" fill="hold" nodeType="withEffect">
                                  <p:stCondLst>
                                    <p:cond delay="0"/>
                                  </p:stCondLst>
                                  <p:childTnLst>
                                    <p:set>
                                      <p:cBhvr>
                                        <p:cTn id="55" dur="1" fill="hold">
                                          <p:stCondLst>
                                            <p:cond delay="0"/>
                                          </p:stCondLst>
                                        </p:cTn>
                                        <p:tgtEl>
                                          <p:spTgt spid="375"/>
                                        </p:tgtEl>
                                        <p:attrNameLst>
                                          <p:attrName>style.visibility</p:attrName>
                                        </p:attrNameLst>
                                      </p:cBhvr>
                                      <p:to>
                                        <p:strVal val="visible"/>
                                      </p:to>
                                    </p:set>
                                    <p:animEffect transition="in" filter="fade">
                                      <p:cBhvr>
                                        <p:cTn id="56" dur="1000"/>
                                        <p:tgtEl>
                                          <p:spTgt spid="37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68"/>
                                        </p:tgtEl>
                                        <p:attrNameLst>
                                          <p:attrName>style.visibility</p:attrName>
                                        </p:attrNameLst>
                                      </p:cBhvr>
                                      <p:to>
                                        <p:strVal val="visible"/>
                                      </p:to>
                                    </p:set>
                                    <p:animEffect transition="in" filter="fade">
                                      <p:cBhvr>
                                        <p:cTn id="61" dur="1000"/>
                                        <p:tgtEl>
                                          <p:spTgt spid="368"/>
                                        </p:tgtEl>
                                      </p:cBhvr>
                                    </p:animEffect>
                                  </p:childTnLst>
                                </p:cTn>
                              </p:par>
                              <p:par>
                                <p:cTn id="62" presetID="10" presetClass="entr" presetSubtype="0" fill="hold" nodeType="withEffect">
                                  <p:stCondLst>
                                    <p:cond delay="0"/>
                                  </p:stCondLst>
                                  <p:childTnLst>
                                    <p:set>
                                      <p:cBhvr>
                                        <p:cTn id="63" dur="1" fill="hold">
                                          <p:stCondLst>
                                            <p:cond delay="0"/>
                                          </p:stCondLst>
                                        </p:cTn>
                                        <p:tgtEl>
                                          <p:spTgt spid="372"/>
                                        </p:tgtEl>
                                        <p:attrNameLst>
                                          <p:attrName>style.visibility</p:attrName>
                                        </p:attrNameLst>
                                      </p:cBhvr>
                                      <p:to>
                                        <p:strVal val="visible"/>
                                      </p:to>
                                    </p:set>
                                    <p:animEffect transition="in" filter="fade">
                                      <p:cBhvr>
                                        <p:cTn id="64" dur="1000"/>
                                        <p:tgtEl>
                                          <p:spTgt spid="372"/>
                                        </p:tgtEl>
                                      </p:cBhvr>
                                    </p:animEffect>
                                  </p:childTnLst>
                                </p:cTn>
                              </p:par>
                              <p:par>
                                <p:cTn id="65" presetID="10" presetClass="entr" presetSubtype="0" fill="hold" nodeType="withEffect">
                                  <p:stCondLst>
                                    <p:cond delay="0"/>
                                  </p:stCondLst>
                                  <p:childTnLst>
                                    <p:set>
                                      <p:cBhvr>
                                        <p:cTn id="66" dur="1" fill="hold">
                                          <p:stCondLst>
                                            <p:cond delay="0"/>
                                          </p:stCondLst>
                                        </p:cTn>
                                        <p:tgtEl>
                                          <p:spTgt spid="376"/>
                                        </p:tgtEl>
                                        <p:attrNameLst>
                                          <p:attrName>style.visibility</p:attrName>
                                        </p:attrNameLst>
                                      </p:cBhvr>
                                      <p:to>
                                        <p:strVal val="visible"/>
                                      </p:to>
                                    </p:set>
                                    <p:animEffect transition="in" filter="fade">
                                      <p:cBhvr>
                                        <p:cTn id="67"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92"/>
          <p:cNvPicPr preferRelativeResize="0"/>
          <p:nvPr/>
        </p:nvPicPr>
        <p:blipFill>
          <a:blip r:embed="rId3">
            <a:alphaModFix/>
          </a:blip>
          <a:stretch>
            <a:fillRect/>
          </a:stretch>
        </p:blipFill>
        <p:spPr>
          <a:xfrm rot="-2">
            <a:off x="5090975" y="219276"/>
            <a:ext cx="3366051" cy="1047449"/>
          </a:xfrm>
          <a:prstGeom prst="rect">
            <a:avLst/>
          </a:prstGeom>
          <a:noFill/>
          <a:ln>
            <a:noFill/>
          </a:ln>
          <a:effectLst>
            <a:outerShdw blurRad="57150" dist="19050" dir="5400000" algn="bl" rotWithShape="0">
              <a:srgbClr val="000000">
                <a:alpha val="50000"/>
              </a:srgbClr>
            </a:outerShdw>
          </a:effectLst>
        </p:spPr>
      </p:pic>
      <p:sp>
        <p:nvSpPr>
          <p:cNvPr id="684" name="Google Shape;684;p92"/>
          <p:cNvSpPr txBox="1">
            <a:spLocks noGrp="1"/>
          </p:cNvSpPr>
          <p:nvPr>
            <p:ph type="title" idx="4"/>
          </p:nvPr>
        </p:nvSpPr>
        <p:spPr>
          <a:xfrm rot="-352">
            <a:off x="5308042" y="555651"/>
            <a:ext cx="2931900" cy="55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2"/>
                </a:solidFill>
                <a:latin typeface="Anonymous Pro"/>
                <a:ea typeface="Anonymous Pro"/>
                <a:cs typeface="Anonymous Pro"/>
                <a:sym typeface="Anonymous Pro"/>
              </a:rPr>
              <a:t>Non </a:t>
            </a:r>
            <a:r>
              <a:rPr lang="en" sz="1600">
                <a:solidFill>
                  <a:srgbClr val="93C47D"/>
                </a:solidFill>
                <a:latin typeface="Anonymous Pro"/>
                <a:ea typeface="Anonymous Pro"/>
                <a:cs typeface="Anonymous Pro"/>
                <a:sym typeface="Anonymous Pro"/>
              </a:rPr>
              <a:t>Parameterized</a:t>
            </a:r>
            <a:endParaRPr sz="1600">
              <a:solidFill>
                <a:srgbClr val="93C47D"/>
              </a:solidFill>
              <a:latin typeface="Anonymous Pro"/>
              <a:ea typeface="Anonymous Pro"/>
              <a:cs typeface="Anonymous Pro"/>
              <a:sym typeface="Anonymous Pro"/>
            </a:endParaRPr>
          </a:p>
          <a:p>
            <a:pPr marL="0" lvl="0" indent="0" algn="ctr" rtl="0">
              <a:spcBef>
                <a:spcPts val="0"/>
              </a:spcBef>
              <a:spcAft>
                <a:spcPts val="0"/>
              </a:spcAft>
              <a:buNone/>
            </a:pPr>
            <a:r>
              <a:rPr lang="en" sz="1600">
                <a:solidFill>
                  <a:srgbClr val="FF0000"/>
                </a:solidFill>
                <a:latin typeface="Anonymous Pro"/>
                <a:ea typeface="Anonymous Pro"/>
                <a:cs typeface="Anonymous Pro"/>
                <a:sym typeface="Anonymous Pro"/>
              </a:rPr>
              <a:t>Constructor</a:t>
            </a:r>
            <a:endParaRPr sz="1600">
              <a:solidFill>
                <a:srgbClr val="FF0000"/>
              </a:solidFill>
              <a:latin typeface="Anonymous Pro"/>
              <a:ea typeface="Anonymous Pro"/>
              <a:cs typeface="Anonymous Pro"/>
              <a:sym typeface="Anonymous Pro"/>
            </a:endParaRPr>
          </a:p>
        </p:txBody>
      </p:sp>
      <p:grpSp>
        <p:nvGrpSpPr>
          <p:cNvPr id="685" name="Google Shape;685;p92"/>
          <p:cNvGrpSpPr/>
          <p:nvPr/>
        </p:nvGrpSpPr>
        <p:grpSpPr>
          <a:xfrm rot="913793">
            <a:off x="7914837" y="720970"/>
            <a:ext cx="272896" cy="434101"/>
            <a:chOff x="1312450" y="4093350"/>
            <a:chExt cx="685350" cy="1090200"/>
          </a:xfrm>
        </p:grpSpPr>
        <p:sp>
          <p:nvSpPr>
            <p:cNvPr id="686" name="Google Shape;686;p92"/>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2"/>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2"/>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2"/>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92"/>
          <p:cNvSpPr txBox="1">
            <a:spLocks noGrp="1"/>
          </p:cNvSpPr>
          <p:nvPr>
            <p:ph type="body" idx="4294967295"/>
          </p:nvPr>
        </p:nvSpPr>
        <p:spPr>
          <a:xfrm>
            <a:off x="549350" y="874300"/>
            <a:ext cx="3524700" cy="37722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class </a:t>
            </a:r>
            <a:r>
              <a:rPr lang="en" sz="1300">
                <a:solidFill>
                  <a:srgbClr val="A9B7C6"/>
                </a:solidFill>
                <a:latin typeface="Courier New"/>
                <a:ea typeface="Courier New"/>
                <a:cs typeface="Courier New"/>
                <a:sym typeface="Courier New"/>
              </a:rPr>
              <a:t>Account {</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CC7832"/>
                </a:solidFill>
                <a:latin typeface="Courier New"/>
                <a:ea typeface="Courier New"/>
                <a:cs typeface="Courier New"/>
                <a:sym typeface="Courier New"/>
              </a:rPr>
              <a:t>private int </a:t>
            </a:r>
            <a:r>
              <a:rPr lang="en" sz="1300">
                <a:solidFill>
                  <a:srgbClr val="9876AA"/>
                </a:solidFill>
                <a:latin typeface="Courier New"/>
                <a:ea typeface="Courier New"/>
                <a:cs typeface="Courier New"/>
                <a:sym typeface="Courier New"/>
              </a:rPr>
              <a:t>accid</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private </a:t>
            </a:r>
            <a:r>
              <a:rPr lang="en" sz="1300">
                <a:solidFill>
                  <a:srgbClr val="A9B7C6"/>
                </a:solidFill>
                <a:latin typeface="Courier New"/>
                <a:ea typeface="Courier New"/>
                <a:cs typeface="Courier New"/>
                <a:sym typeface="Courier New"/>
              </a:rPr>
              <a:t>String </a:t>
            </a:r>
            <a:r>
              <a:rPr lang="en" sz="1300">
                <a:solidFill>
                  <a:srgbClr val="9876AA"/>
                </a:solidFill>
                <a:latin typeface="Courier New"/>
                <a:ea typeface="Courier New"/>
                <a:cs typeface="Courier New"/>
                <a:sym typeface="Courier New"/>
              </a:rPr>
              <a:t>name</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private double </a:t>
            </a:r>
            <a:r>
              <a:rPr lang="en" sz="1300">
                <a:solidFill>
                  <a:srgbClr val="9876AA"/>
                </a:solidFill>
                <a:latin typeface="Courier New"/>
                <a:ea typeface="Courier New"/>
                <a:cs typeface="Courier New"/>
                <a:sym typeface="Courier New"/>
              </a:rPr>
              <a:t>balance</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public </a:t>
            </a:r>
            <a:r>
              <a:rPr lang="en" sz="1300">
                <a:solidFill>
                  <a:srgbClr val="FFC66D"/>
                </a:solidFill>
                <a:latin typeface="Courier New"/>
                <a:ea typeface="Courier New"/>
                <a:cs typeface="Courier New"/>
                <a:sym typeface="Courier New"/>
              </a:rPr>
              <a:t>Account</a:t>
            </a:r>
            <a:r>
              <a:rPr lang="en" sz="1300">
                <a:solidFill>
                  <a:srgbClr val="A9B7C6"/>
                </a:solidFill>
                <a:latin typeface="Courier New"/>
                <a:ea typeface="Courier New"/>
                <a:cs typeface="Courier New"/>
                <a:sym typeface="Courier New"/>
              </a:rPr>
              <a:t>() {</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accid</a:t>
            </a:r>
            <a:r>
              <a:rPr lang="en" sz="1300">
                <a:solidFill>
                  <a:srgbClr val="A9B7C6"/>
                </a:solidFill>
                <a:latin typeface="Courier New"/>
                <a:ea typeface="Courier New"/>
                <a:cs typeface="Courier New"/>
                <a:sym typeface="Courier New"/>
              </a:rPr>
              <a:t>=</a:t>
            </a:r>
            <a:r>
              <a:rPr lang="en" sz="1300">
                <a:solidFill>
                  <a:srgbClr val="6897BB"/>
                </a:solidFill>
                <a:latin typeface="Courier New"/>
                <a:ea typeface="Courier New"/>
                <a:cs typeface="Courier New"/>
                <a:sym typeface="Courier New"/>
              </a:rPr>
              <a:t>101</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name</a:t>
            </a:r>
            <a:r>
              <a:rPr lang="en" sz="1300">
                <a:solidFill>
                  <a:srgbClr val="A9B7C6"/>
                </a:solidFill>
                <a:latin typeface="Courier New"/>
                <a:ea typeface="Courier New"/>
                <a:cs typeface="Courier New"/>
                <a:sym typeface="Courier New"/>
              </a:rPr>
              <a:t>=“AMIT”</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9876AA"/>
                </a:solidFill>
                <a:latin typeface="Courier New"/>
                <a:ea typeface="Courier New"/>
                <a:cs typeface="Courier New"/>
                <a:sym typeface="Courier New"/>
              </a:rPr>
              <a:t>balance</a:t>
            </a:r>
            <a:r>
              <a:rPr lang="en" sz="1300">
                <a:solidFill>
                  <a:srgbClr val="A9B7C6"/>
                </a:solidFill>
                <a:latin typeface="Courier New"/>
                <a:ea typeface="Courier New"/>
                <a:cs typeface="Courier New"/>
                <a:sym typeface="Courier New"/>
              </a:rPr>
              <a:t>=</a:t>
            </a:r>
            <a:r>
              <a:rPr lang="en" sz="1300">
                <a:solidFill>
                  <a:srgbClr val="6897BB"/>
                </a:solidFill>
                <a:latin typeface="Courier New"/>
                <a:ea typeface="Courier New"/>
                <a:cs typeface="Courier New"/>
                <a:sym typeface="Courier New"/>
              </a:rPr>
              <a:t>50000.0</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   </a:t>
            </a:r>
            <a:r>
              <a:rPr lang="en" sz="1300">
                <a:solidFill>
                  <a:srgbClr val="CC7832"/>
                </a:solidFill>
                <a:latin typeface="Courier New"/>
                <a:ea typeface="Courier New"/>
                <a:cs typeface="Courier New"/>
                <a:sym typeface="Courier New"/>
              </a:rPr>
              <a:t>public void </a:t>
            </a:r>
            <a:r>
              <a:rPr lang="en" sz="1300">
                <a:solidFill>
                  <a:srgbClr val="FFC66D"/>
                </a:solidFill>
                <a:latin typeface="Courier New"/>
                <a:ea typeface="Courier New"/>
                <a:cs typeface="Courier New"/>
                <a:sym typeface="Courier New"/>
              </a:rPr>
              <a:t>show</a:t>
            </a:r>
            <a:r>
              <a:rPr lang="en" sz="1300">
                <a:solidFill>
                  <a:srgbClr val="A9B7C6"/>
                </a:solidFill>
                <a:latin typeface="Courier New"/>
                <a:ea typeface="Courier New"/>
                <a:cs typeface="Courier New"/>
                <a:sym typeface="Courier New"/>
              </a:rPr>
              <a:t>() {</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       System.</a:t>
            </a:r>
            <a:r>
              <a:rPr lang="en" sz="1300" i="1">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accid</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System.</a:t>
            </a:r>
            <a:r>
              <a:rPr lang="en" sz="1300" i="1">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name</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System.</a:t>
            </a:r>
            <a:r>
              <a:rPr lang="en" sz="1300" i="1">
                <a:solidFill>
                  <a:srgbClr val="9876AA"/>
                </a:solidFill>
                <a:latin typeface="Courier New"/>
                <a:ea typeface="Courier New"/>
                <a:cs typeface="Courier New"/>
                <a:sym typeface="Courier New"/>
              </a:rPr>
              <a:t>out</a:t>
            </a:r>
            <a:r>
              <a:rPr lang="en" sz="1300">
                <a:solidFill>
                  <a:srgbClr val="A9B7C6"/>
                </a:solidFill>
                <a:latin typeface="Courier New"/>
                <a:ea typeface="Courier New"/>
                <a:cs typeface="Courier New"/>
                <a:sym typeface="Courier New"/>
              </a:rPr>
              <a:t>.println(</a:t>
            </a:r>
            <a:r>
              <a:rPr lang="en" sz="1300">
                <a:solidFill>
                  <a:srgbClr val="9876AA"/>
                </a:solidFill>
                <a:latin typeface="Courier New"/>
                <a:ea typeface="Courier New"/>
                <a:cs typeface="Courier New"/>
                <a:sym typeface="Courier New"/>
              </a:rPr>
              <a:t>balance</a:t>
            </a:r>
            <a:r>
              <a:rPr lang="en" sz="1300">
                <a:solidFill>
                  <a:srgbClr val="A9B7C6"/>
                </a:solidFill>
                <a:latin typeface="Courier New"/>
                <a:ea typeface="Courier New"/>
                <a:cs typeface="Courier New"/>
                <a:sym typeface="Courier New"/>
              </a:rPr>
              <a:t>)</a:t>
            </a:r>
            <a:r>
              <a:rPr lang="en" sz="1300">
                <a:solidFill>
                  <a:srgbClr val="CC7832"/>
                </a:solidFill>
                <a:latin typeface="Courier New"/>
                <a:ea typeface="Courier New"/>
                <a:cs typeface="Courier New"/>
                <a:sym typeface="Courier New"/>
              </a:rPr>
              <a:t>;</a:t>
            </a:r>
            <a:endParaRPr sz="1300">
              <a:solidFill>
                <a:srgbClr val="CC7832"/>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CC7832"/>
                </a:solidFill>
                <a:latin typeface="Courier New"/>
                <a:ea typeface="Courier New"/>
                <a:cs typeface="Courier New"/>
                <a:sym typeface="Courier New"/>
              </a:rPr>
              <a:t>   </a:t>
            </a: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300">
                <a:solidFill>
                  <a:srgbClr val="A9B7C6"/>
                </a:solidFill>
                <a:latin typeface="Courier New"/>
                <a:ea typeface="Courier New"/>
                <a:cs typeface="Courier New"/>
                <a:sym typeface="Courier New"/>
              </a:rPr>
              <a:t>}</a:t>
            </a:r>
            <a:endParaRPr sz="1300">
              <a:solidFill>
                <a:srgbClr val="A9B7C6"/>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CC7832"/>
              </a:solidFill>
              <a:latin typeface="Courier New"/>
              <a:ea typeface="Courier New"/>
              <a:cs typeface="Courier New"/>
              <a:sym typeface="Courier New"/>
            </a:endParaRPr>
          </a:p>
        </p:txBody>
      </p:sp>
      <p:sp>
        <p:nvSpPr>
          <p:cNvPr id="691" name="Google Shape;691;p92"/>
          <p:cNvSpPr txBox="1">
            <a:spLocks noGrp="1"/>
          </p:cNvSpPr>
          <p:nvPr>
            <p:ph type="body" idx="4294967295"/>
          </p:nvPr>
        </p:nvSpPr>
        <p:spPr>
          <a:xfrm>
            <a:off x="4844475" y="1825900"/>
            <a:ext cx="38382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CreateAccount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 args) {</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Account A</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a:t>
            </a:r>
            <a:r>
              <a:rPr lang="en" sz="1200">
                <a:solidFill>
                  <a:srgbClr val="CC7832"/>
                </a:solidFill>
                <a:highlight>
                  <a:srgbClr val="2B2B2B"/>
                </a:highlight>
                <a:latin typeface="Courier New"/>
                <a:ea typeface="Courier New"/>
                <a:cs typeface="Courier New"/>
                <a:sym typeface="Courier New"/>
              </a:rPr>
              <a:t>new </a:t>
            </a:r>
            <a:r>
              <a:rPr lang="en" sz="1200">
                <a:solidFill>
                  <a:srgbClr val="A9B7C6"/>
                </a:solidFill>
                <a:highlight>
                  <a:srgbClr val="2B2B2B"/>
                </a:highlight>
                <a:latin typeface="Courier New"/>
                <a:ea typeface="Courier New"/>
                <a:cs typeface="Courier New"/>
                <a:sym typeface="Courier New"/>
              </a:rPr>
              <a:t>Account()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A.show()</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endParaRPr sz="1200">
              <a:solidFill>
                <a:schemeClr val="dk2"/>
              </a:solidFill>
            </a:endParaRPr>
          </a:p>
        </p:txBody>
      </p:sp>
      <p:sp>
        <p:nvSpPr>
          <p:cNvPr id="692" name="Google Shape;692;p92"/>
          <p:cNvSpPr txBox="1">
            <a:spLocks noGrp="1"/>
          </p:cNvSpPr>
          <p:nvPr>
            <p:ph type="title" idx="2"/>
          </p:nvPr>
        </p:nvSpPr>
        <p:spPr>
          <a:xfrm>
            <a:off x="549350" y="440188"/>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693" name="Google Shape;693;p92"/>
          <p:cNvSpPr txBox="1">
            <a:spLocks noGrp="1"/>
          </p:cNvSpPr>
          <p:nvPr>
            <p:ph type="title" idx="2"/>
          </p:nvPr>
        </p:nvSpPr>
        <p:spPr>
          <a:xfrm>
            <a:off x="4920675" y="14421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par>
                                <p:cTn id="8" presetID="10" presetClass="entr" presetSubtype="0" fill="hold" nodeType="withEffect">
                                  <p:stCondLst>
                                    <p:cond delay="0"/>
                                  </p:stCondLst>
                                  <p:childTnLst>
                                    <p:set>
                                      <p:cBhvr>
                                        <p:cTn id="9" dur="1" fill="hold">
                                          <p:stCondLst>
                                            <p:cond delay="0"/>
                                          </p:stCondLst>
                                        </p:cTn>
                                        <p:tgtEl>
                                          <p:spTgt spid="691"/>
                                        </p:tgtEl>
                                        <p:attrNameLst>
                                          <p:attrName>style.visibility</p:attrName>
                                        </p:attrNameLst>
                                      </p:cBhvr>
                                      <p:to>
                                        <p:strVal val="visible"/>
                                      </p:to>
                                    </p:set>
                                    <p:animEffect transition="in" filter="fade">
                                      <p:cBhvr>
                                        <p:cTn id="10" dur="1000"/>
                                        <p:tgtEl>
                                          <p:spTgt spid="6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2"/>
                                        </p:tgtEl>
                                        <p:attrNameLst>
                                          <p:attrName>style.visibility</p:attrName>
                                        </p:attrNameLst>
                                      </p:cBhvr>
                                      <p:to>
                                        <p:strVal val="visible"/>
                                      </p:to>
                                    </p:set>
                                    <p:animEffect transition="in" filter="fade">
                                      <p:cBhvr>
                                        <p:cTn id="15" dur="1000"/>
                                        <p:tgtEl>
                                          <p:spTgt spid="692"/>
                                        </p:tgtEl>
                                      </p:cBhvr>
                                    </p:animEffect>
                                  </p:childTnLst>
                                </p:cTn>
                              </p:par>
                              <p:par>
                                <p:cTn id="16" presetID="10" presetClass="entr" presetSubtype="0" fill="hold" nodeType="withEffect">
                                  <p:stCondLst>
                                    <p:cond delay="0"/>
                                  </p:stCondLst>
                                  <p:childTnLst>
                                    <p:set>
                                      <p:cBhvr>
                                        <p:cTn id="17" dur="1" fill="hold">
                                          <p:stCondLst>
                                            <p:cond delay="0"/>
                                          </p:stCondLst>
                                        </p:cTn>
                                        <p:tgtEl>
                                          <p:spTgt spid="690"/>
                                        </p:tgtEl>
                                        <p:attrNameLst>
                                          <p:attrName>style.visibility</p:attrName>
                                        </p:attrNameLst>
                                      </p:cBhvr>
                                      <p:to>
                                        <p:strVal val="visible"/>
                                      </p:to>
                                    </p:set>
                                    <p:animEffect transition="in" filter="fade">
                                      <p:cBhvr>
                                        <p:cTn id="18" dur="10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93"/>
          <p:cNvPicPr preferRelativeResize="0"/>
          <p:nvPr/>
        </p:nvPicPr>
        <p:blipFill>
          <a:blip r:embed="rId3">
            <a:alphaModFix/>
          </a:blip>
          <a:stretch>
            <a:fillRect/>
          </a:stretch>
        </p:blipFill>
        <p:spPr>
          <a:xfrm rot="-2">
            <a:off x="4979575" y="172639"/>
            <a:ext cx="3524700" cy="1162623"/>
          </a:xfrm>
          <a:prstGeom prst="rect">
            <a:avLst/>
          </a:prstGeom>
          <a:noFill/>
          <a:ln>
            <a:noFill/>
          </a:ln>
          <a:effectLst>
            <a:outerShdw blurRad="57150" dist="19050" dir="5400000" algn="bl" rotWithShape="0">
              <a:srgbClr val="000000">
                <a:alpha val="50000"/>
              </a:srgbClr>
            </a:outerShdw>
          </a:effectLst>
        </p:spPr>
      </p:pic>
      <p:sp>
        <p:nvSpPr>
          <p:cNvPr id="699" name="Google Shape;699;p93"/>
          <p:cNvSpPr txBox="1">
            <a:spLocks noGrp="1"/>
          </p:cNvSpPr>
          <p:nvPr>
            <p:ph type="title" idx="4"/>
          </p:nvPr>
        </p:nvSpPr>
        <p:spPr>
          <a:xfrm rot="-336">
            <a:off x="5242600" y="599298"/>
            <a:ext cx="3070200" cy="61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3C47D"/>
                </a:solidFill>
                <a:latin typeface="Anonymous Pro"/>
                <a:ea typeface="Anonymous Pro"/>
                <a:cs typeface="Anonymous Pro"/>
                <a:sym typeface="Anonymous Pro"/>
              </a:rPr>
              <a:t>Parametrized</a:t>
            </a:r>
            <a:endParaRPr sz="1600">
              <a:solidFill>
                <a:srgbClr val="93C47D"/>
              </a:solidFill>
              <a:latin typeface="Anonymous Pro"/>
              <a:ea typeface="Anonymous Pro"/>
              <a:cs typeface="Anonymous Pro"/>
              <a:sym typeface="Anonymous Pro"/>
            </a:endParaRPr>
          </a:p>
          <a:p>
            <a:pPr marL="0" lvl="0" indent="0" algn="ctr" rtl="0">
              <a:spcBef>
                <a:spcPts val="0"/>
              </a:spcBef>
              <a:spcAft>
                <a:spcPts val="0"/>
              </a:spcAft>
              <a:buNone/>
            </a:pPr>
            <a:r>
              <a:rPr lang="en" sz="1600">
                <a:solidFill>
                  <a:srgbClr val="FF0000"/>
                </a:solidFill>
                <a:latin typeface="Anonymous Pro"/>
                <a:ea typeface="Anonymous Pro"/>
                <a:cs typeface="Anonymous Pro"/>
                <a:sym typeface="Anonymous Pro"/>
              </a:rPr>
              <a:t>Constructor</a:t>
            </a:r>
            <a:endParaRPr sz="1600">
              <a:solidFill>
                <a:srgbClr val="FF0000"/>
              </a:solidFill>
              <a:latin typeface="Anonymous Pro"/>
              <a:ea typeface="Anonymous Pro"/>
              <a:cs typeface="Anonymous Pro"/>
              <a:sym typeface="Anonymous Pro"/>
            </a:endParaRPr>
          </a:p>
        </p:txBody>
      </p:sp>
      <p:grpSp>
        <p:nvGrpSpPr>
          <p:cNvPr id="700" name="Google Shape;700;p93"/>
          <p:cNvGrpSpPr/>
          <p:nvPr/>
        </p:nvGrpSpPr>
        <p:grpSpPr>
          <a:xfrm rot="913793">
            <a:off x="7670062" y="642945"/>
            <a:ext cx="272896" cy="434101"/>
            <a:chOff x="1312450" y="4093350"/>
            <a:chExt cx="685350" cy="1090200"/>
          </a:xfrm>
        </p:grpSpPr>
        <p:sp>
          <p:nvSpPr>
            <p:cNvPr id="701" name="Google Shape;701;p93"/>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3"/>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3"/>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3"/>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93"/>
          <p:cNvSpPr txBox="1">
            <a:spLocks noGrp="1"/>
          </p:cNvSpPr>
          <p:nvPr>
            <p:ph type="body" idx="4294967295"/>
          </p:nvPr>
        </p:nvSpPr>
        <p:spPr>
          <a:xfrm>
            <a:off x="471625" y="874300"/>
            <a:ext cx="3876300" cy="38484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a:t>
            </a:r>
            <a:r>
              <a:rPr lang="en" sz="1200">
                <a:solidFill>
                  <a:srgbClr val="A9B7C6"/>
                </a:solidFill>
                <a:highlight>
                  <a:srgbClr val="2B2B2B"/>
                </a:highlight>
                <a:latin typeface="Courier New"/>
                <a:ea typeface="Courier New"/>
                <a:cs typeface="Courier New"/>
                <a:sym typeface="Courier New"/>
              </a:rPr>
              <a:t>Account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private int </a:t>
            </a:r>
            <a:r>
              <a:rPr lang="en" sz="1200">
                <a:solidFill>
                  <a:srgbClr val="9876AA"/>
                </a:solidFill>
                <a:highlight>
                  <a:srgbClr val="2B2B2B"/>
                </a:highlight>
                <a:latin typeface="Courier New"/>
                <a:ea typeface="Courier New"/>
                <a:cs typeface="Courier New"/>
                <a:sym typeface="Courier New"/>
              </a:rPr>
              <a:t>accid</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private </a:t>
            </a:r>
            <a:r>
              <a:rPr lang="en" sz="1200">
                <a:solidFill>
                  <a:srgbClr val="A9B7C6"/>
                </a:solidFill>
                <a:highlight>
                  <a:srgbClr val="2B2B2B"/>
                </a:highlight>
                <a:latin typeface="Courier New"/>
                <a:ea typeface="Courier New"/>
                <a:cs typeface="Courier New"/>
                <a:sym typeface="Courier New"/>
              </a:rPr>
              <a:t>String </a:t>
            </a:r>
            <a:r>
              <a:rPr lang="en" sz="1200">
                <a:solidFill>
                  <a:srgbClr val="9876AA"/>
                </a:solidFill>
                <a:highlight>
                  <a:srgbClr val="2B2B2B"/>
                </a:highlight>
                <a:latin typeface="Courier New"/>
                <a:ea typeface="Courier New"/>
                <a:cs typeface="Courier New"/>
                <a:sym typeface="Courier New"/>
              </a:rPr>
              <a:t>name</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private double </a:t>
            </a:r>
            <a:r>
              <a:rPr lang="en" sz="1200">
                <a:solidFill>
                  <a:srgbClr val="9876AA"/>
                </a:solidFill>
                <a:highlight>
                  <a:srgbClr val="2B2B2B"/>
                </a:highlight>
                <a:latin typeface="Courier New"/>
                <a:ea typeface="Courier New"/>
                <a:cs typeface="Courier New"/>
                <a:sym typeface="Courier New"/>
              </a:rPr>
              <a:t>balance</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public </a:t>
            </a:r>
            <a:r>
              <a:rPr lang="en" sz="1000">
                <a:solidFill>
                  <a:srgbClr val="FFC66D"/>
                </a:solidFill>
                <a:highlight>
                  <a:srgbClr val="2B2B2B"/>
                </a:highlight>
                <a:latin typeface="Courier New"/>
                <a:ea typeface="Courier New"/>
                <a:cs typeface="Courier New"/>
                <a:sym typeface="Courier New"/>
              </a:rPr>
              <a:t>Account</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int </a:t>
            </a:r>
            <a:r>
              <a:rPr lang="en" sz="1000">
                <a:solidFill>
                  <a:srgbClr val="A9B7C6"/>
                </a:solidFill>
                <a:highlight>
                  <a:srgbClr val="2B2B2B"/>
                </a:highlight>
                <a:latin typeface="Courier New"/>
                <a:ea typeface="Courier New"/>
                <a:cs typeface="Courier New"/>
                <a:sym typeface="Courier New"/>
              </a:rPr>
              <a:t>id</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String s</a:t>
            </a:r>
            <a:r>
              <a:rPr lang="en" sz="1000">
                <a:solidFill>
                  <a:srgbClr val="CC7832"/>
                </a:solidFill>
                <a:highlight>
                  <a:srgbClr val="2B2B2B"/>
                </a:highlight>
                <a:latin typeface="Courier New"/>
                <a:ea typeface="Courier New"/>
                <a:cs typeface="Courier New"/>
                <a:sym typeface="Courier New"/>
              </a:rPr>
              <a:t>, double </a:t>
            </a:r>
            <a:r>
              <a:rPr lang="en" sz="1000">
                <a:solidFill>
                  <a:srgbClr val="A9B7C6"/>
                </a:solidFill>
                <a:highlight>
                  <a:srgbClr val="2B2B2B"/>
                </a:highlight>
                <a:latin typeface="Courier New"/>
                <a:ea typeface="Courier New"/>
                <a:cs typeface="Courier New"/>
                <a:sym typeface="Courier New"/>
              </a:rPr>
              <a:t>b)</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accid</a:t>
            </a:r>
            <a:r>
              <a:rPr lang="en" sz="1200">
                <a:solidFill>
                  <a:srgbClr val="A9B7C6"/>
                </a:solidFill>
                <a:highlight>
                  <a:srgbClr val="2B2B2B"/>
                </a:highlight>
                <a:latin typeface="Courier New"/>
                <a:ea typeface="Courier New"/>
                <a:cs typeface="Courier New"/>
                <a:sym typeface="Courier New"/>
              </a:rPr>
              <a:t>=id</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name</a:t>
            </a:r>
            <a:r>
              <a:rPr lang="en" sz="1200">
                <a:solidFill>
                  <a:srgbClr val="A9B7C6"/>
                </a:solidFill>
                <a:highlight>
                  <a:srgbClr val="2B2B2B"/>
                </a:highlight>
                <a:latin typeface="Courier New"/>
                <a:ea typeface="Courier New"/>
                <a:cs typeface="Courier New"/>
                <a:sym typeface="Courier New"/>
              </a:rPr>
              <a:t>=n</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9876AA"/>
                </a:solidFill>
                <a:highlight>
                  <a:srgbClr val="2B2B2B"/>
                </a:highlight>
                <a:latin typeface="Courier New"/>
                <a:ea typeface="Courier New"/>
                <a:cs typeface="Courier New"/>
                <a:sym typeface="Courier New"/>
              </a:rPr>
              <a:t>balance</a:t>
            </a:r>
            <a:r>
              <a:rPr lang="en" sz="1200">
                <a:solidFill>
                  <a:srgbClr val="A9B7C6"/>
                </a:solidFill>
                <a:highlight>
                  <a:srgbClr val="2B2B2B"/>
                </a:highlight>
                <a:latin typeface="Courier New"/>
                <a:ea typeface="Courier New"/>
                <a:cs typeface="Courier New"/>
                <a:sym typeface="Courier New"/>
              </a:rPr>
              <a:t>=b</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void </a:t>
            </a:r>
            <a:r>
              <a:rPr lang="en" sz="1200">
                <a:solidFill>
                  <a:srgbClr val="FFC66D"/>
                </a:solidFill>
                <a:highlight>
                  <a:srgbClr val="2B2B2B"/>
                </a:highlight>
                <a:latin typeface="Courier New"/>
                <a:ea typeface="Courier New"/>
                <a:cs typeface="Courier New"/>
                <a:sym typeface="Courier New"/>
              </a:rPr>
              <a:t>show</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System.</a:t>
            </a:r>
            <a:r>
              <a:rPr lang="en" sz="1200" i="1">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accid</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System.</a:t>
            </a:r>
            <a:r>
              <a:rPr lang="en" sz="1200" i="1">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name</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System.</a:t>
            </a:r>
            <a:r>
              <a:rPr lang="en" sz="1200" i="1">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9876AA"/>
                </a:solidFill>
                <a:highlight>
                  <a:srgbClr val="2B2B2B"/>
                </a:highlight>
                <a:latin typeface="Courier New"/>
                <a:ea typeface="Courier New"/>
                <a:cs typeface="Courier New"/>
                <a:sym typeface="Courier New"/>
              </a:rPr>
              <a:t>balance</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p:txBody>
      </p:sp>
      <p:sp>
        <p:nvSpPr>
          <p:cNvPr id="706" name="Google Shape;706;p93"/>
          <p:cNvSpPr txBox="1">
            <a:spLocks noGrp="1"/>
          </p:cNvSpPr>
          <p:nvPr>
            <p:ph type="body" idx="4294967295"/>
          </p:nvPr>
        </p:nvSpPr>
        <p:spPr>
          <a:xfrm>
            <a:off x="4844475" y="1902100"/>
            <a:ext cx="36597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CreateAccount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public static void </a:t>
            </a:r>
            <a:r>
              <a:rPr lang="en" sz="1000">
                <a:solidFill>
                  <a:srgbClr val="FFC66D"/>
                </a:solidFill>
                <a:highlight>
                  <a:srgbClr val="2B2B2B"/>
                </a:highlight>
                <a:latin typeface="Courier New"/>
                <a:ea typeface="Courier New"/>
                <a:cs typeface="Courier New"/>
                <a:sym typeface="Courier New"/>
              </a:rPr>
              <a:t>main</a:t>
            </a:r>
            <a:r>
              <a:rPr lang="en" sz="1000">
                <a:solidFill>
                  <a:srgbClr val="A9B7C6"/>
                </a:solidFill>
                <a:highlight>
                  <a:srgbClr val="2B2B2B"/>
                </a:highlight>
                <a:latin typeface="Courier New"/>
                <a:ea typeface="Courier New"/>
                <a:cs typeface="Courier New"/>
                <a:sym typeface="Courier New"/>
              </a:rPr>
              <a:t>(String [] args)</a:t>
            </a:r>
            <a:endParaRPr sz="10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Account 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Account(</a:t>
            </a:r>
            <a:r>
              <a:rPr lang="en" sz="1100">
                <a:solidFill>
                  <a:srgbClr val="6897BB"/>
                </a:solidFill>
                <a:highlight>
                  <a:srgbClr val="2B2B2B"/>
                </a:highlight>
                <a:latin typeface="Courier New"/>
                <a:ea typeface="Courier New"/>
                <a:cs typeface="Courier New"/>
                <a:sym typeface="Courier New"/>
              </a:rPr>
              <a:t>101</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”Ravi”</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56000</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A.show()</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70000"/>
              </a:lnSpc>
              <a:spcBef>
                <a:spcPts val="0"/>
              </a:spcBef>
              <a:spcAft>
                <a:spcPts val="0"/>
              </a:spcAft>
              <a:buNone/>
            </a:pPr>
            <a:endParaRPr sz="1300">
              <a:solidFill>
                <a:schemeClr val="dk2"/>
              </a:solidFill>
            </a:endParaRPr>
          </a:p>
        </p:txBody>
      </p:sp>
      <p:sp>
        <p:nvSpPr>
          <p:cNvPr id="707" name="Google Shape;707;p93"/>
          <p:cNvSpPr txBox="1">
            <a:spLocks noGrp="1"/>
          </p:cNvSpPr>
          <p:nvPr>
            <p:ph type="title" idx="2"/>
          </p:nvPr>
        </p:nvSpPr>
        <p:spPr>
          <a:xfrm>
            <a:off x="4996875" y="15183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708" name="Google Shape;708;p93"/>
          <p:cNvSpPr txBox="1">
            <a:spLocks noGrp="1"/>
          </p:cNvSpPr>
          <p:nvPr>
            <p:ph type="title" idx="2"/>
          </p:nvPr>
        </p:nvSpPr>
        <p:spPr>
          <a:xfrm>
            <a:off x="549350" y="440188"/>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1000"/>
                                        <p:tgtEl>
                                          <p:spTgt spid="707"/>
                                        </p:tgtEl>
                                      </p:cBhvr>
                                    </p:animEffect>
                                  </p:childTnLst>
                                </p:cTn>
                              </p:par>
                              <p:par>
                                <p:cTn id="8" presetID="10" presetClass="entr" presetSubtype="0" fill="hold" nodeType="withEffect">
                                  <p:stCondLst>
                                    <p:cond delay="0"/>
                                  </p:stCondLst>
                                  <p:childTnLst>
                                    <p:set>
                                      <p:cBhvr>
                                        <p:cTn id="9" dur="1" fill="hold">
                                          <p:stCondLst>
                                            <p:cond delay="0"/>
                                          </p:stCondLst>
                                        </p:cTn>
                                        <p:tgtEl>
                                          <p:spTgt spid="706"/>
                                        </p:tgtEl>
                                        <p:attrNameLst>
                                          <p:attrName>style.visibility</p:attrName>
                                        </p:attrNameLst>
                                      </p:cBhvr>
                                      <p:to>
                                        <p:strVal val="visible"/>
                                      </p:to>
                                    </p:set>
                                    <p:animEffect transition="in" filter="fade">
                                      <p:cBhvr>
                                        <p:cTn id="10" dur="1000"/>
                                        <p:tgtEl>
                                          <p:spTgt spid="7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8"/>
                                        </p:tgtEl>
                                        <p:attrNameLst>
                                          <p:attrName>style.visibility</p:attrName>
                                        </p:attrNameLst>
                                      </p:cBhvr>
                                      <p:to>
                                        <p:strVal val="visible"/>
                                      </p:to>
                                    </p:set>
                                    <p:animEffect transition="in" filter="fade">
                                      <p:cBhvr>
                                        <p:cTn id="15" dur="1000"/>
                                        <p:tgtEl>
                                          <p:spTgt spid="708"/>
                                        </p:tgtEl>
                                      </p:cBhvr>
                                    </p:animEffect>
                                  </p:childTnLst>
                                </p:cTn>
                              </p:par>
                              <p:par>
                                <p:cTn id="16" presetID="10" presetClass="entr" presetSubtype="0" fill="hold" nodeType="withEffect">
                                  <p:stCondLst>
                                    <p:cond delay="0"/>
                                  </p:stCondLst>
                                  <p:childTnLst>
                                    <p:set>
                                      <p:cBhvr>
                                        <p:cTn id="17" dur="1" fill="hold">
                                          <p:stCondLst>
                                            <p:cond delay="0"/>
                                          </p:stCondLst>
                                        </p:cTn>
                                        <p:tgtEl>
                                          <p:spTgt spid="705"/>
                                        </p:tgtEl>
                                        <p:attrNameLst>
                                          <p:attrName>style.visibility</p:attrName>
                                        </p:attrNameLst>
                                      </p:cBhvr>
                                      <p:to>
                                        <p:strVal val="visible"/>
                                      </p:to>
                                    </p:set>
                                    <p:animEffect transition="in" filter="fade">
                                      <p:cBhvr>
                                        <p:cTn id="18" dur="10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4"/>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714" name="Google Shape;714;p94"/>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Part-6</a:t>
            </a:r>
            <a:endParaRPr/>
          </a:p>
        </p:txBody>
      </p:sp>
      <p:pic>
        <p:nvPicPr>
          <p:cNvPr id="715" name="Google Shape;715;p94"/>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716" name="Google Shape;716;p94"/>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717" name="Google Shape;717;p94"/>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718" name="Google Shape;718;p94"/>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- 6</a:t>
            </a:r>
            <a:endParaRPr sz="1400" b="1">
              <a:latin typeface="Roboto Mono"/>
              <a:ea typeface="Roboto Mono"/>
              <a:cs typeface="Roboto Mono"/>
              <a:sym typeface="Roboto Mono"/>
            </a:endParaRPr>
          </a:p>
        </p:txBody>
      </p:sp>
      <p:sp>
        <p:nvSpPr>
          <p:cNvPr id="719" name="Google Shape;719;p94"/>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Getter &amp; Setter</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5"/>
          <p:cNvSpPr txBox="1">
            <a:spLocks noGrp="1"/>
          </p:cNvSpPr>
          <p:nvPr>
            <p:ph type="body" idx="1"/>
          </p:nvPr>
        </p:nvSpPr>
        <p:spPr>
          <a:xfrm>
            <a:off x="1308875" y="1202750"/>
            <a:ext cx="6822900" cy="3381900"/>
          </a:xfrm>
          <a:prstGeom prst="rect">
            <a:avLst/>
          </a:prstGeom>
        </p:spPr>
        <p:txBody>
          <a:bodyPr spcFirstLastPara="1" wrap="square" lIns="91425" tIns="91425" rIns="91425" bIns="91425" anchor="ctr" anchorCtr="0">
            <a:noAutofit/>
          </a:bodyPr>
          <a:lstStyle/>
          <a:p>
            <a:pPr marL="457200" lvl="0" indent="-327025" algn="l" rtl="0">
              <a:spcBef>
                <a:spcPts val="0"/>
              </a:spcBef>
              <a:spcAft>
                <a:spcPts val="0"/>
              </a:spcAft>
              <a:buSzPts val="1550"/>
              <a:buAutoNum type="arabicPeriod"/>
            </a:pPr>
            <a:r>
              <a:rPr lang="en" sz="1550">
                <a:solidFill>
                  <a:srgbClr val="0000FF"/>
                </a:solidFill>
              </a:rPr>
              <a:t>Getter</a:t>
            </a:r>
            <a:r>
              <a:rPr lang="en" sz="1550"/>
              <a:t> and </a:t>
            </a:r>
            <a:r>
              <a:rPr lang="en" sz="1550">
                <a:solidFill>
                  <a:srgbClr val="0000FF"/>
                </a:solidFill>
              </a:rPr>
              <a:t>Setter </a:t>
            </a:r>
            <a:r>
              <a:rPr lang="en" sz="1550"/>
              <a:t>are </a:t>
            </a:r>
            <a:r>
              <a:rPr lang="en" sz="1550">
                <a:solidFill>
                  <a:srgbClr val="FF00FF"/>
                </a:solidFill>
              </a:rPr>
              <a:t>methods defined</a:t>
            </a:r>
            <a:r>
              <a:rPr lang="en" sz="1550"/>
              <a:t> to work </a:t>
            </a:r>
            <a:r>
              <a:rPr lang="en" sz="1550">
                <a:solidFill>
                  <a:srgbClr val="30394B"/>
                </a:solidFill>
              </a:rPr>
              <a:t>upon </a:t>
            </a:r>
            <a:r>
              <a:rPr lang="en" sz="1550">
                <a:solidFill>
                  <a:srgbClr val="274E13"/>
                </a:solidFill>
              </a:rPr>
              <a:t>instance </a:t>
            </a:r>
            <a:r>
              <a:rPr lang="en" sz="1550">
                <a:solidFill>
                  <a:srgbClr val="FF0000"/>
                </a:solidFill>
              </a:rPr>
              <a:t>variables </a:t>
            </a:r>
            <a:r>
              <a:rPr lang="en" sz="1550"/>
              <a:t>of the </a:t>
            </a:r>
            <a:r>
              <a:rPr lang="en" sz="1550">
                <a:solidFill>
                  <a:srgbClr val="0000FF"/>
                </a:solidFill>
              </a:rPr>
              <a:t>class.</a:t>
            </a:r>
            <a:endParaRPr sz="1550">
              <a:solidFill>
                <a:srgbClr val="0000FF"/>
              </a:solidFill>
            </a:endParaRPr>
          </a:p>
          <a:p>
            <a:pPr marL="457200" lvl="0" indent="0" algn="l" rtl="0">
              <a:spcBef>
                <a:spcPts val="0"/>
              </a:spcBef>
              <a:spcAft>
                <a:spcPts val="0"/>
              </a:spcAft>
              <a:buNone/>
            </a:pPr>
            <a:endParaRPr sz="1550"/>
          </a:p>
          <a:p>
            <a:pPr marL="457200" lvl="0" indent="0" algn="l" rtl="0">
              <a:spcBef>
                <a:spcPts val="0"/>
              </a:spcBef>
              <a:spcAft>
                <a:spcPts val="0"/>
              </a:spcAft>
              <a:buNone/>
            </a:pPr>
            <a:endParaRPr sz="1550"/>
          </a:p>
          <a:p>
            <a:pPr marL="457200" lvl="0" indent="-327025" algn="l" rtl="0">
              <a:spcBef>
                <a:spcPts val="0"/>
              </a:spcBef>
              <a:spcAft>
                <a:spcPts val="0"/>
              </a:spcAft>
              <a:buSzPts val="1550"/>
              <a:buAutoNum type="arabicPeriod"/>
            </a:pPr>
            <a:r>
              <a:rPr lang="en" sz="1550">
                <a:solidFill>
                  <a:srgbClr val="980000"/>
                </a:solidFill>
              </a:rPr>
              <a:t>For </a:t>
            </a:r>
            <a:r>
              <a:rPr lang="en" sz="1550"/>
              <a:t>each </a:t>
            </a:r>
            <a:r>
              <a:rPr lang="en" sz="1550">
                <a:solidFill>
                  <a:srgbClr val="800000"/>
                </a:solidFill>
              </a:rPr>
              <a:t>instance </a:t>
            </a:r>
            <a:r>
              <a:rPr lang="en" sz="1550">
                <a:solidFill>
                  <a:srgbClr val="CC0000"/>
                </a:solidFill>
              </a:rPr>
              <a:t>variable</a:t>
            </a:r>
            <a:r>
              <a:rPr lang="en" sz="1550"/>
              <a:t>, a getter </a:t>
            </a:r>
            <a:r>
              <a:rPr lang="en" sz="1550">
                <a:solidFill>
                  <a:srgbClr val="FF00FF"/>
                </a:solidFill>
              </a:rPr>
              <a:t>method</a:t>
            </a:r>
            <a:r>
              <a:rPr lang="en" sz="1550"/>
              <a:t> </a:t>
            </a:r>
            <a:r>
              <a:rPr lang="en" sz="1550">
                <a:solidFill>
                  <a:srgbClr val="314E22"/>
                </a:solidFill>
              </a:rPr>
              <a:t>returns </a:t>
            </a:r>
            <a:r>
              <a:rPr lang="en" sz="1550">
                <a:solidFill>
                  <a:srgbClr val="274E13"/>
                </a:solidFill>
              </a:rPr>
              <a:t>its value</a:t>
            </a:r>
            <a:endParaRPr sz="1550">
              <a:solidFill>
                <a:srgbClr val="274E13"/>
              </a:solidFill>
            </a:endParaRPr>
          </a:p>
          <a:p>
            <a:pPr marL="0" lvl="0" indent="0" algn="l" rtl="0">
              <a:spcBef>
                <a:spcPts val="0"/>
              </a:spcBef>
              <a:spcAft>
                <a:spcPts val="0"/>
              </a:spcAft>
              <a:buNone/>
            </a:pPr>
            <a:endParaRPr sz="1550"/>
          </a:p>
          <a:p>
            <a:pPr marL="0" lvl="0" indent="0" algn="l" rtl="0">
              <a:spcBef>
                <a:spcPts val="0"/>
              </a:spcBef>
              <a:spcAft>
                <a:spcPts val="0"/>
              </a:spcAft>
              <a:buNone/>
            </a:pPr>
            <a:endParaRPr sz="1550"/>
          </a:p>
          <a:p>
            <a:pPr marL="457200" lvl="0" indent="-327025" algn="l" rtl="0">
              <a:spcBef>
                <a:spcPts val="0"/>
              </a:spcBef>
              <a:spcAft>
                <a:spcPts val="0"/>
              </a:spcAft>
              <a:buSzPts val="1550"/>
              <a:buAutoNum type="arabicPeriod"/>
            </a:pPr>
            <a:r>
              <a:rPr lang="en" sz="1550">
                <a:solidFill>
                  <a:srgbClr val="0000FF"/>
                </a:solidFill>
              </a:rPr>
              <a:t>Setter </a:t>
            </a:r>
            <a:r>
              <a:rPr lang="en" sz="1550">
                <a:solidFill>
                  <a:srgbClr val="9900FF"/>
                </a:solidFill>
              </a:rPr>
              <a:t>method sets</a:t>
            </a:r>
            <a:r>
              <a:rPr lang="en" sz="1550"/>
              <a:t> or </a:t>
            </a:r>
            <a:r>
              <a:rPr lang="en" sz="1550">
                <a:solidFill>
                  <a:srgbClr val="0000FF"/>
                </a:solidFill>
              </a:rPr>
              <a:t>updates </a:t>
            </a:r>
            <a:r>
              <a:rPr lang="en" sz="1550"/>
              <a:t>instance </a:t>
            </a:r>
            <a:r>
              <a:rPr lang="en" sz="1550">
                <a:solidFill>
                  <a:srgbClr val="FF0000"/>
                </a:solidFill>
              </a:rPr>
              <a:t>variable </a:t>
            </a:r>
            <a:r>
              <a:rPr lang="en" sz="1550"/>
              <a:t>value.</a:t>
            </a:r>
            <a:endParaRPr sz="1550"/>
          </a:p>
          <a:p>
            <a:pPr marL="0" lvl="0" indent="0" algn="l" rtl="0">
              <a:spcBef>
                <a:spcPts val="0"/>
              </a:spcBef>
              <a:spcAft>
                <a:spcPts val="0"/>
              </a:spcAft>
              <a:buNone/>
            </a:pPr>
            <a:endParaRPr sz="1550"/>
          </a:p>
          <a:p>
            <a:pPr marL="0" lvl="0" indent="0" algn="l" rtl="0">
              <a:spcBef>
                <a:spcPts val="0"/>
              </a:spcBef>
              <a:spcAft>
                <a:spcPts val="0"/>
              </a:spcAft>
              <a:buNone/>
            </a:pPr>
            <a:endParaRPr sz="1550"/>
          </a:p>
        </p:txBody>
      </p:sp>
      <p:sp>
        <p:nvSpPr>
          <p:cNvPr id="725" name="Google Shape;725;p95"/>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a:t>
            </a:r>
            <a:r>
              <a:rPr lang="en" sz="2600">
                <a:solidFill>
                  <a:srgbClr val="274E13"/>
                </a:solidFill>
              </a:rPr>
              <a:t>I</a:t>
            </a:r>
            <a:r>
              <a:rPr lang="en" sz="3000">
                <a:solidFill>
                  <a:srgbClr val="274E13"/>
                </a:solidFill>
              </a:rPr>
              <a:t>s </a:t>
            </a:r>
            <a:r>
              <a:rPr lang="en" sz="3000">
                <a:solidFill>
                  <a:srgbClr val="0000FF"/>
                </a:solidFill>
              </a:rPr>
              <a:t>Getter </a:t>
            </a:r>
            <a:r>
              <a:rPr lang="en" sz="3000">
                <a:solidFill>
                  <a:srgbClr val="38761D"/>
                </a:solidFill>
              </a:rPr>
              <a:t>and </a:t>
            </a:r>
            <a:r>
              <a:rPr lang="en" sz="3000">
                <a:solidFill>
                  <a:srgbClr val="0000FF"/>
                </a:solidFill>
              </a:rPr>
              <a:t>Setter</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xEl>
                                              <p:pRg st="0" end="0"/>
                                            </p:txEl>
                                          </p:spTgt>
                                        </p:tgtEl>
                                        <p:attrNameLst>
                                          <p:attrName>style.visibility</p:attrName>
                                        </p:attrNameLst>
                                      </p:cBhvr>
                                      <p:to>
                                        <p:strVal val="visible"/>
                                      </p:to>
                                    </p:set>
                                    <p:animEffect transition="in" filter="fade">
                                      <p:cBhvr>
                                        <p:cTn id="7" dur="1000"/>
                                        <p:tgtEl>
                                          <p:spTgt spid="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4">
                                            <p:txEl>
                                              <p:pRg st="1" end="1"/>
                                            </p:txEl>
                                          </p:spTgt>
                                        </p:tgtEl>
                                        <p:attrNameLst>
                                          <p:attrName>style.visibility</p:attrName>
                                        </p:attrNameLst>
                                      </p:cBhvr>
                                      <p:to>
                                        <p:strVal val="visible"/>
                                      </p:to>
                                    </p:set>
                                    <p:animEffect transition="in" filter="fade">
                                      <p:cBhvr>
                                        <p:cTn id="12" dur="1000"/>
                                        <p:tgtEl>
                                          <p:spTgt spid="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4">
                                            <p:txEl>
                                              <p:pRg st="2" end="2"/>
                                            </p:txEl>
                                          </p:spTgt>
                                        </p:tgtEl>
                                        <p:attrNameLst>
                                          <p:attrName>style.visibility</p:attrName>
                                        </p:attrNameLst>
                                      </p:cBhvr>
                                      <p:to>
                                        <p:strVal val="visible"/>
                                      </p:to>
                                    </p:set>
                                    <p:animEffect transition="in" filter="fade">
                                      <p:cBhvr>
                                        <p:cTn id="17" dur="1000"/>
                                        <p:tgtEl>
                                          <p:spTgt spid="7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4">
                                            <p:txEl>
                                              <p:pRg st="3" end="3"/>
                                            </p:txEl>
                                          </p:spTgt>
                                        </p:tgtEl>
                                        <p:attrNameLst>
                                          <p:attrName>style.visibility</p:attrName>
                                        </p:attrNameLst>
                                      </p:cBhvr>
                                      <p:to>
                                        <p:strVal val="visible"/>
                                      </p:to>
                                    </p:set>
                                    <p:animEffect transition="in" filter="fade">
                                      <p:cBhvr>
                                        <p:cTn id="22" dur="1000"/>
                                        <p:tgtEl>
                                          <p:spTgt spid="7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4">
                                            <p:txEl>
                                              <p:pRg st="4" end="4"/>
                                            </p:txEl>
                                          </p:spTgt>
                                        </p:tgtEl>
                                        <p:attrNameLst>
                                          <p:attrName>style.visibility</p:attrName>
                                        </p:attrNameLst>
                                      </p:cBhvr>
                                      <p:to>
                                        <p:strVal val="visible"/>
                                      </p:to>
                                    </p:set>
                                    <p:animEffect transition="in" filter="fade">
                                      <p:cBhvr>
                                        <p:cTn id="27" dur="1000"/>
                                        <p:tgtEl>
                                          <p:spTgt spid="7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4">
                                            <p:txEl>
                                              <p:pRg st="5" end="5"/>
                                            </p:txEl>
                                          </p:spTgt>
                                        </p:tgtEl>
                                        <p:attrNameLst>
                                          <p:attrName>style.visibility</p:attrName>
                                        </p:attrNameLst>
                                      </p:cBhvr>
                                      <p:to>
                                        <p:strVal val="visible"/>
                                      </p:to>
                                    </p:set>
                                    <p:animEffect transition="in" filter="fade">
                                      <p:cBhvr>
                                        <p:cTn id="32" dur="1000"/>
                                        <p:tgtEl>
                                          <p:spTgt spid="7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4">
                                            <p:txEl>
                                              <p:pRg st="6" end="6"/>
                                            </p:txEl>
                                          </p:spTgt>
                                        </p:tgtEl>
                                        <p:attrNameLst>
                                          <p:attrName>style.visibility</p:attrName>
                                        </p:attrNameLst>
                                      </p:cBhvr>
                                      <p:to>
                                        <p:strVal val="visible"/>
                                      </p:to>
                                    </p:set>
                                    <p:animEffect transition="in" filter="fade">
                                      <p:cBhvr>
                                        <p:cTn id="37" dur="1000"/>
                                        <p:tgtEl>
                                          <p:spTgt spid="7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4">
                                            <p:txEl>
                                              <p:pRg st="7" end="7"/>
                                            </p:txEl>
                                          </p:spTgt>
                                        </p:tgtEl>
                                        <p:attrNameLst>
                                          <p:attrName>style.visibility</p:attrName>
                                        </p:attrNameLst>
                                      </p:cBhvr>
                                      <p:to>
                                        <p:strVal val="visible"/>
                                      </p:to>
                                    </p:set>
                                    <p:animEffect transition="in" filter="fade">
                                      <p:cBhvr>
                                        <p:cTn id="42" dur="1000"/>
                                        <p:tgtEl>
                                          <p:spTgt spid="7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24">
                                            <p:txEl>
                                              <p:pRg st="8" end="8"/>
                                            </p:txEl>
                                          </p:spTgt>
                                        </p:tgtEl>
                                        <p:attrNameLst>
                                          <p:attrName>style.visibility</p:attrName>
                                        </p:attrNameLst>
                                      </p:cBhvr>
                                      <p:to>
                                        <p:strVal val="visible"/>
                                      </p:to>
                                    </p:set>
                                    <p:animEffect transition="in" filter="fade">
                                      <p:cBhvr>
                                        <p:cTn id="47" dur="1000"/>
                                        <p:tgtEl>
                                          <p:spTgt spid="7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96"/>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731" name="Google Shape;731;p96"/>
          <p:cNvGrpSpPr/>
          <p:nvPr/>
        </p:nvGrpSpPr>
        <p:grpSpPr>
          <a:xfrm rot="913793">
            <a:off x="3379787" y="770495"/>
            <a:ext cx="272896" cy="434101"/>
            <a:chOff x="1312450" y="4093350"/>
            <a:chExt cx="685350" cy="1090200"/>
          </a:xfrm>
        </p:grpSpPr>
        <p:sp>
          <p:nvSpPr>
            <p:cNvPr id="732" name="Google Shape;732;p96"/>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6"/>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6"/>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6"/>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96"/>
          <p:cNvSpPr txBox="1">
            <a:spLocks noGrp="1"/>
          </p:cNvSpPr>
          <p:nvPr>
            <p:ph type="body" idx="4294967295"/>
          </p:nvPr>
        </p:nvSpPr>
        <p:spPr>
          <a:xfrm>
            <a:off x="549350" y="1825850"/>
            <a:ext cx="37167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a:t>
            </a:r>
            <a:r>
              <a:rPr lang="en" sz="1200">
                <a:solidFill>
                  <a:srgbClr val="A9B7C6"/>
                </a:solidFill>
                <a:highlight>
                  <a:srgbClr val="2B2B2B"/>
                </a:highlight>
                <a:latin typeface="Courier New"/>
                <a:ea typeface="Courier New"/>
                <a:cs typeface="Courier New"/>
                <a:sym typeface="Courier New"/>
              </a:rPr>
              <a:t>Vehicle {</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private </a:t>
            </a:r>
            <a:r>
              <a:rPr lang="en" sz="1200">
                <a:solidFill>
                  <a:srgbClr val="A9B7C6"/>
                </a:solidFill>
                <a:highlight>
                  <a:srgbClr val="2B2B2B"/>
                </a:highlight>
                <a:latin typeface="Courier New"/>
                <a:ea typeface="Courier New"/>
                <a:cs typeface="Courier New"/>
                <a:sym typeface="Courier New"/>
              </a:rPr>
              <a:t>String </a:t>
            </a:r>
            <a:r>
              <a:rPr lang="en" sz="1200">
                <a:solidFill>
                  <a:srgbClr val="9876AA"/>
                </a:solidFill>
                <a:highlight>
                  <a:srgbClr val="2B2B2B"/>
                </a:highlight>
                <a:latin typeface="Courier New"/>
                <a:ea typeface="Courier New"/>
                <a:cs typeface="Courier New"/>
                <a:sym typeface="Courier New"/>
              </a:rPr>
              <a:t>color</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80808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808080"/>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a:t>
            </a:r>
            <a:r>
              <a:rPr lang="en" sz="1200">
                <a:solidFill>
                  <a:srgbClr val="A9B7C6"/>
                </a:solidFill>
                <a:highlight>
                  <a:srgbClr val="2B2B2B"/>
                </a:highlight>
                <a:latin typeface="Courier New"/>
                <a:ea typeface="Courier New"/>
                <a:cs typeface="Courier New"/>
                <a:sym typeface="Courier New"/>
              </a:rPr>
              <a:t>String </a:t>
            </a:r>
            <a:r>
              <a:rPr lang="en" sz="1200">
                <a:solidFill>
                  <a:srgbClr val="FFC66D"/>
                </a:solidFill>
                <a:highlight>
                  <a:srgbClr val="2B2B2B"/>
                </a:highlight>
                <a:latin typeface="Courier New"/>
                <a:ea typeface="Courier New"/>
                <a:cs typeface="Courier New"/>
                <a:sym typeface="Courier New"/>
              </a:rPr>
              <a:t>getColor</a:t>
            </a:r>
            <a:r>
              <a:rPr lang="en"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return </a:t>
            </a:r>
            <a:r>
              <a:rPr lang="en" sz="1200">
                <a:solidFill>
                  <a:srgbClr val="9876AA"/>
                </a:solidFill>
                <a:highlight>
                  <a:srgbClr val="2B2B2B"/>
                </a:highlight>
                <a:latin typeface="Courier New"/>
                <a:ea typeface="Courier New"/>
                <a:cs typeface="Courier New"/>
                <a:sym typeface="Courier New"/>
              </a:rPr>
              <a:t>color</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endParaRPr sz="1200">
              <a:solidFill>
                <a:srgbClr val="80808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808080"/>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void </a:t>
            </a:r>
            <a:r>
              <a:rPr lang="en" sz="1200">
                <a:solidFill>
                  <a:srgbClr val="FFC66D"/>
                </a:solidFill>
                <a:highlight>
                  <a:srgbClr val="2B2B2B"/>
                </a:highlight>
                <a:latin typeface="Courier New"/>
                <a:ea typeface="Courier New"/>
                <a:cs typeface="Courier New"/>
                <a:sym typeface="Courier New"/>
              </a:rPr>
              <a:t>setColor</a:t>
            </a:r>
            <a:r>
              <a:rPr lang="en" sz="1200">
                <a:solidFill>
                  <a:srgbClr val="A9B7C6"/>
                </a:solidFill>
                <a:highlight>
                  <a:srgbClr val="2B2B2B"/>
                </a:highlight>
                <a:latin typeface="Courier New"/>
                <a:ea typeface="Courier New"/>
                <a:cs typeface="Courier New"/>
                <a:sym typeface="Courier New"/>
              </a:rPr>
              <a:t>(String c) {</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this</a:t>
            </a:r>
            <a:r>
              <a:rPr lang="en" sz="1200">
                <a:solidFill>
                  <a:srgbClr val="A9B7C6"/>
                </a:solidFill>
                <a:highlight>
                  <a:srgbClr val="2B2B2B"/>
                </a:highlight>
                <a:latin typeface="Courier New"/>
                <a:ea typeface="Courier New"/>
                <a:cs typeface="Courier New"/>
                <a:sym typeface="Courier New"/>
              </a:rPr>
              <a:t>.</a:t>
            </a:r>
            <a:r>
              <a:rPr lang="en" sz="1200">
                <a:solidFill>
                  <a:srgbClr val="9876AA"/>
                </a:solidFill>
                <a:highlight>
                  <a:srgbClr val="2B2B2B"/>
                </a:highlight>
                <a:latin typeface="Courier New"/>
                <a:ea typeface="Courier New"/>
                <a:cs typeface="Courier New"/>
                <a:sym typeface="Courier New"/>
              </a:rPr>
              <a:t>color </a:t>
            </a:r>
            <a:r>
              <a:rPr lang="en" sz="1200">
                <a:solidFill>
                  <a:srgbClr val="A9B7C6"/>
                </a:solidFill>
                <a:highlight>
                  <a:srgbClr val="2B2B2B"/>
                </a:highlight>
                <a:latin typeface="Courier New"/>
                <a:ea typeface="Courier New"/>
                <a:cs typeface="Courier New"/>
                <a:sym typeface="Courier New"/>
              </a:rPr>
              <a:t>= c</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300">
              <a:solidFill>
                <a:srgbClr val="CC7832"/>
              </a:solidFill>
              <a:highlight>
                <a:srgbClr val="2B2B2B"/>
              </a:highlight>
              <a:latin typeface="Courier New"/>
              <a:ea typeface="Courier New"/>
              <a:cs typeface="Courier New"/>
              <a:sym typeface="Courier New"/>
            </a:endParaRPr>
          </a:p>
        </p:txBody>
      </p:sp>
      <p:sp>
        <p:nvSpPr>
          <p:cNvPr id="737" name="Google Shape;737;p96"/>
          <p:cNvSpPr txBox="1">
            <a:spLocks noGrp="1"/>
          </p:cNvSpPr>
          <p:nvPr>
            <p:ph type="body" idx="4294967295"/>
          </p:nvPr>
        </p:nvSpPr>
        <p:spPr>
          <a:xfrm>
            <a:off x="4844475" y="1825900"/>
            <a:ext cx="3838200" cy="28206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UseVehicle {</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 {</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Vehicle v1</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v1=</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Vehicle()</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v1.setColor(</a:t>
            </a:r>
            <a:r>
              <a:rPr lang="en" sz="1100">
                <a:solidFill>
                  <a:srgbClr val="6A8759"/>
                </a:solidFill>
                <a:highlight>
                  <a:srgbClr val="2B2B2B"/>
                </a:highlight>
                <a:latin typeface="Courier New"/>
                <a:ea typeface="Courier New"/>
                <a:cs typeface="Courier New"/>
                <a:sym typeface="Courier New"/>
              </a:rPr>
              <a:t>"Red"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.println(v1.getColor())</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80808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p:txBody>
      </p:sp>
      <p:sp>
        <p:nvSpPr>
          <p:cNvPr id="738" name="Google Shape;738;p96"/>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739" name="Google Shape;739;p96"/>
          <p:cNvSpPr txBox="1">
            <a:spLocks noGrp="1"/>
          </p:cNvSpPr>
          <p:nvPr>
            <p:ph type="title" idx="2"/>
          </p:nvPr>
        </p:nvSpPr>
        <p:spPr>
          <a:xfrm>
            <a:off x="4948975" y="1391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740" name="Google Shape;740;p96"/>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animEffect transition="in" filter="fade">
                                      <p:cBhvr>
                                        <p:cTn id="7" dur="1000"/>
                                        <p:tgtEl>
                                          <p:spTgt spid="738"/>
                                        </p:tgtEl>
                                      </p:cBhvr>
                                    </p:animEffect>
                                  </p:childTnLst>
                                </p:cTn>
                              </p:par>
                              <p:par>
                                <p:cTn id="8" presetID="10" presetClass="entr" presetSubtype="0" fill="hold" nodeType="withEffect">
                                  <p:stCondLst>
                                    <p:cond delay="0"/>
                                  </p:stCondLst>
                                  <p:childTnLst>
                                    <p:set>
                                      <p:cBhvr>
                                        <p:cTn id="9" dur="1" fill="hold">
                                          <p:stCondLst>
                                            <p:cond delay="0"/>
                                          </p:stCondLst>
                                        </p:cTn>
                                        <p:tgtEl>
                                          <p:spTgt spid="736"/>
                                        </p:tgtEl>
                                        <p:attrNameLst>
                                          <p:attrName>style.visibility</p:attrName>
                                        </p:attrNameLst>
                                      </p:cBhvr>
                                      <p:to>
                                        <p:strVal val="visible"/>
                                      </p:to>
                                    </p:set>
                                    <p:animEffect transition="in" filter="fade">
                                      <p:cBhvr>
                                        <p:cTn id="10" dur="1000"/>
                                        <p:tgtEl>
                                          <p:spTgt spid="736"/>
                                        </p:tgtEl>
                                      </p:cBhvr>
                                    </p:animEffect>
                                  </p:childTnLst>
                                </p:cTn>
                              </p:par>
                              <p:par>
                                <p:cTn id="11" presetID="10" presetClass="entr" presetSubtype="0" fill="hold" nodeType="with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par>
                                <p:cTn id="14" presetID="10" presetClass="entr" presetSubtype="0" fill="hold" nodeType="withEffect">
                                  <p:stCondLst>
                                    <p:cond delay="0"/>
                                  </p:stCondLst>
                                  <p:childTnLst>
                                    <p:set>
                                      <p:cBhvr>
                                        <p:cTn id="15" dur="1" fill="hold">
                                          <p:stCondLst>
                                            <p:cond delay="0"/>
                                          </p:stCondLst>
                                        </p:cTn>
                                        <p:tgtEl>
                                          <p:spTgt spid="737"/>
                                        </p:tgtEl>
                                        <p:attrNameLst>
                                          <p:attrName>style.visibility</p:attrName>
                                        </p:attrNameLst>
                                      </p:cBhvr>
                                      <p:to>
                                        <p:strVal val="visible"/>
                                      </p:to>
                                    </p:set>
                                    <p:animEffect transition="in" filter="fade">
                                      <p:cBhvr>
                                        <p:cTn id="16"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7"/>
          <p:cNvSpPr txBox="1">
            <a:spLocks noGrp="1"/>
          </p:cNvSpPr>
          <p:nvPr>
            <p:ph type="body" idx="1"/>
          </p:nvPr>
        </p:nvSpPr>
        <p:spPr>
          <a:xfrm>
            <a:off x="1308875" y="1202750"/>
            <a:ext cx="6822900" cy="3381900"/>
          </a:xfrm>
          <a:prstGeom prst="rect">
            <a:avLst/>
          </a:prstGeom>
        </p:spPr>
        <p:txBody>
          <a:bodyPr spcFirstLastPara="1" wrap="square" lIns="91425" tIns="91425" rIns="91425" bIns="91425" anchor="ctr" anchorCtr="0">
            <a:noAutofit/>
          </a:bodyPr>
          <a:lstStyle/>
          <a:p>
            <a:pPr marL="457200" lvl="0" indent="-327025" algn="l" rtl="0">
              <a:spcBef>
                <a:spcPts val="0"/>
              </a:spcBef>
              <a:spcAft>
                <a:spcPts val="0"/>
              </a:spcAft>
              <a:buSzPts val="1550"/>
              <a:buAutoNum type="arabicPeriod"/>
            </a:pPr>
            <a:r>
              <a:rPr lang="en" sz="1550"/>
              <a:t>It helps us achieve </a:t>
            </a:r>
            <a:r>
              <a:rPr lang="en" sz="1550">
                <a:solidFill>
                  <a:srgbClr val="0000FF"/>
                </a:solidFill>
              </a:rPr>
              <a:t>encapsulation</a:t>
            </a:r>
            <a:endParaRPr sz="1550">
              <a:solidFill>
                <a:srgbClr val="0000FF"/>
              </a:solidFill>
            </a:endParaRPr>
          </a:p>
          <a:p>
            <a:pPr marL="457200" lvl="0" indent="0" algn="l" rtl="0">
              <a:spcBef>
                <a:spcPts val="0"/>
              </a:spcBef>
              <a:spcAft>
                <a:spcPts val="0"/>
              </a:spcAft>
              <a:buNone/>
            </a:pPr>
            <a:endParaRPr sz="1550"/>
          </a:p>
          <a:p>
            <a:pPr marL="457200" lvl="0" indent="0" algn="l" rtl="0">
              <a:spcBef>
                <a:spcPts val="0"/>
              </a:spcBef>
              <a:spcAft>
                <a:spcPts val="0"/>
              </a:spcAft>
              <a:buNone/>
            </a:pPr>
            <a:endParaRPr sz="1550"/>
          </a:p>
          <a:p>
            <a:pPr marL="457200" lvl="0" indent="-327025" algn="l" rtl="0">
              <a:spcBef>
                <a:spcPts val="0"/>
              </a:spcBef>
              <a:spcAft>
                <a:spcPts val="0"/>
              </a:spcAft>
              <a:buSzPts val="1550"/>
              <a:buAutoNum type="arabicPeriod"/>
            </a:pPr>
            <a:r>
              <a:rPr lang="en" sz="1550">
                <a:solidFill>
                  <a:srgbClr val="CC0000"/>
                </a:solidFill>
              </a:rPr>
              <a:t>Better control</a:t>
            </a:r>
            <a:r>
              <a:rPr lang="en" sz="1550"/>
              <a:t> over setting the value of the property correctly</a:t>
            </a:r>
            <a:endParaRPr sz="1550">
              <a:solidFill>
                <a:srgbClr val="274E13"/>
              </a:solidFill>
            </a:endParaRPr>
          </a:p>
          <a:p>
            <a:pPr marL="0" lvl="0" indent="0" algn="l" rtl="0">
              <a:spcBef>
                <a:spcPts val="0"/>
              </a:spcBef>
              <a:spcAft>
                <a:spcPts val="0"/>
              </a:spcAft>
              <a:buNone/>
            </a:pPr>
            <a:endParaRPr sz="1550"/>
          </a:p>
          <a:p>
            <a:pPr marL="0" lvl="0" indent="0" algn="l" rtl="0">
              <a:spcBef>
                <a:spcPts val="0"/>
              </a:spcBef>
              <a:spcAft>
                <a:spcPts val="0"/>
              </a:spcAft>
              <a:buNone/>
            </a:pPr>
            <a:endParaRPr sz="1550"/>
          </a:p>
          <a:p>
            <a:pPr marL="457200" lvl="0" indent="-327025" algn="l" rtl="0">
              <a:spcBef>
                <a:spcPts val="0"/>
              </a:spcBef>
              <a:spcAft>
                <a:spcPts val="0"/>
              </a:spcAft>
              <a:buSzPts val="1550"/>
              <a:buAutoNum type="arabicPeriod"/>
            </a:pPr>
            <a:r>
              <a:rPr lang="en" sz="1550"/>
              <a:t>Achieve </a:t>
            </a:r>
            <a:r>
              <a:rPr lang="en" sz="1550">
                <a:solidFill>
                  <a:srgbClr val="7F6000"/>
                </a:solidFill>
              </a:rPr>
              <a:t>immutability</a:t>
            </a:r>
            <a:r>
              <a:rPr lang="en" sz="1550"/>
              <a:t> by declaring the fields as </a:t>
            </a:r>
            <a:r>
              <a:rPr lang="en" sz="1550">
                <a:solidFill>
                  <a:srgbClr val="4A86E8"/>
                </a:solidFill>
              </a:rPr>
              <a:t>private</a:t>
            </a:r>
            <a:r>
              <a:rPr lang="en" sz="1550"/>
              <a:t> and using </a:t>
            </a:r>
            <a:r>
              <a:rPr lang="en" sz="1550">
                <a:solidFill>
                  <a:srgbClr val="FF00FF"/>
                </a:solidFill>
              </a:rPr>
              <a:t>only getters</a:t>
            </a:r>
            <a:endParaRPr sz="1550">
              <a:solidFill>
                <a:srgbClr val="FF00FF"/>
              </a:solidFill>
            </a:endParaRPr>
          </a:p>
          <a:p>
            <a:pPr marL="0" lvl="0" indent="0" algn="l" rtl="0">
              <a:spcBef>
                <a:spcPts val="0"/>
              </a:spcBef>
              <a:spcAft>
                <a:spcPts val="0"/>
              </a:spcAft>
              <a:buNone/>
            </a:pPr>
            <a:endParaRPr sz="1550"/>
          </a:p>
        </p:txBody>
      </p:sp>
      <p:sp>
        <p:nvSpPr>
          <p:cNvPr id="746" name="Google Shape;746;p9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Advantages Of </a:t>
            </a:r>
            <a:r>
              <a:rPr lang="en" sz="3000">
                <a:solidFill>
                  <a:srgbClr val="0000FF"/>
                </a:solidFill>
              </a:rPr>
              <a:t>Getter </a:t>
            </a:r>
            <a:r>
              <a:rPr lang="en" sz="3000">
                <a:solidFill>
                  <a:srgbClr val="38761D"/>
                </a:solidFill>
              </a:rPr>
              <a:t>and </a:t>
            </a:r>
            <a:r>
              <a:rPr lang="en" sz="3000">
                <a:solidFill>
                  <a:srgbClr val="0000FF"/>
                </a:solidFill>
              </a:rPr>
              <a:t>Setter</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10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10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10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1000"/>
                                        <p:tgtEl>
                                          <p:spTgt spid="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5">
                                            <p:txEl>
                                              <p:pRg st="4" end="4"/>
                                            </p:txEl>
                                          </p:spTgt>
                                        </p:tgtEl>
                                        <p:attrNameLst>
                                          <p:attrName>style.visibility</p:attrName>
                                        </p:attrNameLst>
                                      </p:cBhvr>
                                      <p:to>
                                        <p:strVal val="visible"/>
                                      </p:to>
                                    </p:set>
                                    <p:animEffect transition="in" filter="fade">
                                      <p:cBhvr>
                                        <p:cTn id="27" dur="1000"/>
                                        <p:tgtEl>
                                          <p:spTgt spid="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5">
                                            <p:txEl>
                                              <p:pRg st="5" end="5"/>
                                            </p:txEl>
                                          </p:spTgt>
                                        </p:tgtEl>
                                        <p:attrNameLst>
                                          <p:attrName>style.visibility</p:attrName>
                                        </p:attrNameLst>
                                      </p:cBhvr>
                                      <p:to>
                                        <p:strVal val="visible"/>
                                      </p:to>
                                    </p:set>
                                    <p:animEffect transition="in" filter="fade">
                                      <p:cBhvr>
                                        <p:cTn id="32" dur="1000"/>
                                        <p:tgtEl>
                                          <p:spTgt spid="7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xEl>
                                              <p:pRg st="6" end="6"/>
                                            </p:txEl>
                                          </p:spTgt>
                                        </p:tgtEl>
                                        <p:attrNameLst>
                                          <p:attrName>style.visibility</p:attrName>
                                        </p:attrNameLst>
                                      </p:cBhvr>
                                      <p:to>
                                        <p:strVal val="visible"/>
                                      </p:to>
                                    </p:set>
                                    <p:animEffect transition="in" filter="fade">
                                      <p:cBhvr>
                                        <p:cTn id="37" dur="1000"/>
                                        <p:tgtEl>
                                          <p:spTgt spid="7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5">
                                            <p:txEl>
                                              <p:pRg st="7" end="7"/>
                                            </p:txEl>
                                          </p:spTgt>
                                        </p:tgtEl>
                                        <p:attrNameLst>
                                          <p:attrName>style.visibility</p:attrName>
                                        </p:attrNameLst>
                                      </p:cBhvr>
                                      <p:to>
                                        <p:strVal val="visible"/>
                                      </p:to>
                                    </p:set>
                                    <p:animEffect transition="in" filter="fade">
                                      <p:cBhvr>
                                        <p:cTn id="42" dur="1000"/>
                                        <p:tgtEl>
                                          <p:spTgt spid="7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8"/>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752" name="Google Shape;752;p98"/>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Part-7</a:t>
            </a:r>
            <a:endParaRPr/>
          </a:p>
        </p:txBody>
      </p:sp>
      <p:pic>
        <p:nvPicPr>
          <p:cNvPr id="753" name="Google Shape;753;p9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754" name="Google Shape;754;p98"/>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755" name="Google Shape;755;p98"/>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756" name="Google Shape;756;p98"/>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- 7</a:t>
            </a:r>
            <a:endParaRPr sz="1400" b="1">
              <a:latin typeface="Roboto Mono"/>
              <a:ea typeface="Roboto Mono"/>
              <a:cs typeface="Roboto Mono"/>
              <a:sym typeface="Roboto Mono"/>
            </a:endParaRPr>
          </a:p>
        </p:txBody>
      </p:sp>
      <p:sp>
        <p:nvSpPr>
          <p:cNvPr id="757" name="Google Shape;757;p98"/>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Method Overloading</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9"/>
          <p:cNvSpPr txBox="1">
            <a:spLocks noGrp="1"/>
          </p:cNvSpPr>
          <p:nvPr>
            <p:ph type="body" idx="1"/>
          </p:nvPr>
        </p:nvSpPr>
        <p:spPr>
          <a:xfrm>
            <a:off x="1338550" y="1165025"/>
            <a:ext cx="7101900" cy="35943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AutoNum type="arabicPeriod"/>
            </a:pPr>
            <a:r>
              <a:rPr lang="en" sz="1600">
                <a:solidFill>
                  <a:srgbClr val="FF00FF"/>
                </a:solidFill>
              </a:rPr>
              <a:t>Overloading </a:t>
            </a:r>
            <a:r>
              <a:rPr lang="en" sz="1600">
                <a:solidFill>
                  <a:srgbClr val="202124"/>
                </a:solidFill>
              </a:rPr>
              <a:t>is a </a:t>
            </a:r>
            <a:r>
              <a:rPr lang="en" sz="1600">
                <a:solidFill>
                  <a:srgbClr val="9900FF"/>
                </a:solidFill>
              </a:rPr>
              <a:t>concept of OOPS</a:t>
            </a:r>
            <a:r>
              <a:rPr lang="en" sz="1600">
                <a:solidFill>
                  <a:srgbClr val="202124"/>
                </a:solidFill>
              </a:rPr>
              <a:t> in which we can create </a:t>
            </a:r>
            <a:r>
              <a:rPr lang="en" sz="1600">
                <a:solidFill>
                  <a:srgbClr val="FF0000"/>
                </a:solidFill>
              </a:rPr>
              <a:t>multiple versions</a:t>
            </a:r>
            <a:r>
              <a:rPr lang="en" sz="1600">
                <a:solidFill>
                  <a:srgbClr val="202124"/>
                </a:solidFill>
              </a:rPr>
              <a:t> of the </a:t>
            </a:r>
            <a:r>
              <a:rPr lang="en" sz="1600">
                <a:solidFill>
                  <a:srgbClr val="990000"/>
                </a:solidFill>
              </a:rPr>
              <a:t>same entity</a:t>
            </a:r>
            <a:r>
              <a:rPr lang="en" sz="1600">
                <a:solidFill>
                  <a:srgbClr val="202124"/>
                </a:solidFill>
              </a:rPr>
              <a:t> in the same </a:t>
            </a:r>
            <a:r>
              <a:rPr lang="en" sz="1600">
                <a:solidFill>
                  <a:srgbClr val="FF0000"/>
                </a:solidFill>
              </a:rPr>
              <a:t>scope</a:t>
            </a:r>
            <a:r>
              <a:rPr lang="en" sz="1600">
                <a:solidFill>
                  <a:srgbClr val="202124"/>
                </a:solidFill>
              </a:rPr>
              <a:t>.</a:t>
            </a:r>
            <a:endParaRPr sz="1600">
              <a:solidFill>
                <a:srgbClr val="202124"/>
              </a:solidFill>
            </a:endParaRPr>
          </a:p>
          <a:p>
            <a:pPr marL="457200" lvl="0" indent="0" algn="l" rtl="0">
              <a:lnSpc>
                <a:spcPct val="100000"/>
              </a:lnSpc>
              <a:spcBef>
                <a:spcPts val="0"/>
              </a:spcBef>
              <a:spcAft>
                <a:spcPts val="0"/>
              </a:spcAft>
              <a:buNone/>
            </a:pPr>
            <a:endParaRPr sz="1600">
              <a:solidFill>
                <a:srgbClr val="202124"/>
              </a:solidFill>
              <a:highlight>
                <a:srgbClr val="FFFFFF"/>
              </a:highlight>
              <a:latin typeface="Arial"/>
              <a:ea typeface="Arial"/>
              <a:cs typeface="Arial"/>
              <a:sym typeface="Arial"/>
            </a:endParaRPr>
          </a:p>
          <a:p>
            <a:pPr marL="457200" lvl="0" indent="-311150" algn="l" rtl="0">
              <a:lnSpc>
                <a:spcPct val="100000"/>
              </a:lnSpc>
              <a:spcBef>
                <a:spcPts val="0"/>
              </a:spcBef>
              <a:spcAft>
                <a:spcPts val="0"/>
              </a:spcAft>
              <a:buSzPts val="1300"/>
              <a:buAutoNum type="arabicPeriod"/>
            </a:pPr>
            <a:r>
              <a:rPr lang="en" sz="1700">
                <a:solidFill>
                  <a:srgbClr val="333333"/>
                </a:solidFill>
              </a:rPr>
              <a:t>So , if a </a:t>
            </a:r>
            <a:r>
              <a:rPr lang="en" sz="1700">
                <a:solidFill>
                  <a:srgbClr val="008000"/>
                </a:solidFill>
                <a:uFill>
                  <a:noFill/>
                </a:uFill>
                <a:hlinkClick r:id="rId3">
                  <a:extLst>
                    <a:ext uri="{A12FA001-AC4F-418D-AE19-62706E023703}">
                      <ahyp:hlinkClr xmlns:ahyp="http://schemas.microsoft.com/office/drawing/2018/hyperlinkcolor" val="tx"/>
                    </a:ext>
                  </a:extLst>
                </a:hlinkClick>
              </a:rPr>
              <a:t>class</a:t>
            </a:r>
            <a:r>
              <a:rPr lang="en" sz="1700">
                <a:solidFill>
                  <a:srgbClr val="333333"/>
                </a:solidFill>
              </a:rPr>
              <a:t> has </a:t>
            </a:r>
            <a:r>
              <a:rPr lang="en" sz="1700">
                <a:solidFill>
                  <a:srgbClr val="CC0000"/>
                </a:solidFill>
              </a:rPr>
              <a:t>multiple methods</a:t>
            </a:r>
            <a:r>
              <a:rPr lang="en" sz="1700">
                <a:solidFill>
                  <a:srgbClr val="333333"/>
                </a:solidFill>
              </a:rPr>
              <a:t> having </a:t>
            </a:r>
            <a:r>
              <a:rPr lang="en" sz="1700">
                <a:solidFill>
                  <a:srgbClr val="00C3B1"/>
                </a:solidFill>
              </a:rPr>
              <a:t>same </a:t>
            </a:r>
            <a:r>
              <a:rPr lang="en" sz="1700">
                <a:solidFill>
                  <a:srgbClr val="333333"/>
                </a:solidFill>
              </a:rPr>
              <a:t>name but </a:t>
            </a:r>
            <a:r>
              <a:rPr lang="en" sz="1700">
                <a:solidFill>
                  <a:srgbClr val="0000FF"/>
                </a:solidFill>
              </a:rPr>
              <a:t>different parameters</a:t>
            </a:r>
            <a:r>
              <a:rPr lang="en" sz="1700">
                <a:solidFill>
                  <a:srgbClr val="333333"/>
                </a:solidFill>
              </a:rPr>
              <a:t>, it is known as </a:t>
            </a:r>
            <a:r>
              <a:rPr lang="en" sz="1700">
                <a:solidFill>
                  <a:srgbClr val="990000"/>
                </a:solidFill>
              </a:rPr>
              <a:t>Method Overloading</a:t>
            </a:r>
            <a:r>
              <a:rPr lang="en" sz="1700">
                <a:solidFill>
                  <a:srgbClr val="333333"/>
                </a:solidFill>
              </a:rPr>
              <a:t>.</a:t>
            </a:r>
            <a:endParaRPr sz="2900">
              <a:solidFill>
                <a:srgbClr val="000000"/>
              </a:solidFill>
            </a:endParaRPr>
          </a:p>
          <a:p>
            <a:pPr marL="0" lvl="0" indent="0" algn="l" rtl="0">
              <a:lnSpc>
                <a:spcPct val="100000"/>
              </a:lnSpc>
              <a:spcBef>
                <a:spcPts val="0"/>
              </a:spcBef>
              <a:spcAft>
                <a:spcPts val="0"/>
              </a:spcAft>
              <a:buNone/>
            </a:pPr>
            <a:endParaRPr sz="1600">
              <a:solidFill>
                <a:srgbClr val="333333"/>
              </a:solidFill>
            </a:endParaRPr>
          </a:p>
        </p:txBody>
      </p:sp>
      <p:sp>
        <p:nvSpPr>
          <p:cNvPr id="763" name="Google Shape;763;p99"/>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a:t>
            </a:r>
            <a:r>
              <a:rPr lang="en" sz="2600">
                <a:solidFill>
                  <a:srgbClr val="274E13"/>
                </a:solidFill>
              </a:rPr>
              <a:t>I</a:t>
            </a:r>
            <a:r>
              <a:rPr lang="en" sz="3000">
                <a:solidFill>
                  <a:srgbClr val="274E13"/>
                </a:solidFill>
              </a:rPr>
              <a:t>s </a:t>
            </a:r>
            <a:r>
              <a:rPr lang="en" sz="3000">
                <a:solidFill>
                  <a:srgbClr val="990000"/>
                </a:solidFill>
              </a:rPr>
              <a:t>Method Overloading</a:t>
            </a:r>
            <a:r>
              <a:rPr lang="en" sz="3000">
                <a:solidFill>
                  <a:srgbClr val="FF00FF"/>
                </a:solidFill>
              </a:rPr>
              <a:t> </a:t>
            </a:r>
            <a:r>
              <a:rPr lang="en" sz="3000">
                <a:solidFill>
                  <a:srgbClr val="FF0000"/>
                </a:solidFill>
              </a:rPr>
              <a:t>?</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2">
                                            <p:txEl>
                                              <p:pRg st="0" end="0"/>
                                            </p:txEl>
                                          </p:spTgt>
                                        </p:tgtEl>
                                        <p:attrNameLst>
                                          <p:attrName>style.visibility</p:attrName>
                                        </p:attrNameLst>
                                      </p:cBhvr>
                                      <p:to>
                                        <p:strVal val="visible"/>
                                      </p:to>
                                    </p:set>
                                    <p:animEffect transition="in" filter="fade">
                                      <p:cBhvr>
                                        <p:cTn id="7" dur="1000"/>
                                        <p:tgtEl>
                                          <p:spTgt spid="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2">
                                            <p:txEl>
                                              <p:pRg st="1" end="1"/>
                                            </p:txEl>
                                          </p:spTgt>
                                        </p:tgtEl>
                                        <p:attrNameLst>
                                          <p:attrName>style.visibility</p:attrName>
                                        </p:attrNameLst>
                                      </p:cBhvr>
                                      <p:to>
                                        <p:strVal val="visible"/>
                                      </p:to>
                                    </p:set>
                                    <p:animEffect transition="in" filter="fade">
                                      <p:cBhvr>
                                        <p:cTn id="12" dur="1000"/>
                                        <p:tgtEl>
                                          <p:spTgt spid="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2">
                                            <p:txEl>
                                              <p:pRg st="2" end="2"/>
                                            </p:txEl>
                                          </p:spTgt>
                                        </p:tgtEl>
                                        <p:attrNameLst>
                                          <p:attrName>style.visibility</p:attrName>
                                        </p:attrNameLst>
                                      </p:cBhvr>
                                      <p:to>
                                        <p:strVal val="visible"/>
                                      </p:to>
                                    </p:set>
                                    <p:animEffect transition="in" filter="fade">
                                      <p:cBhvr>
                                        <p:cTn id="17" dur="1000"/>
                                        <p:tgtEl>
                                          <p:spTgt spid="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2">
                                            <p:txEl>
                                              <p:pRg st="3" end="3"/>
                                            </p:txEl>
                                          </p:spTgt>
                                        </p:tgtEl>
                                        <p:attrNameLst>
                                          <p:attrName>style.visibility</p:attrName>
                                        </p:attrNameLst>
                                      </p:cBhvr>
                                      <p:to>
                                        <p:strVal val="visible"/>
                                      </p:to>
                                    </p:set>
                                    <p:animEffect transition="in" filter="fade">
                                      <p:cBhvr>
                                        <p:cTn id="22" dur="1000"/>
                                        <p:tgtEl>
                                          <p:spTgt spid="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0"/>
          <p:cNvSpPr txBox="1">
            <a:spLocks noGrp="1"/>
          </p:cNvSpPr>
          <p:nvPr>
            <p:ph type="body" idx="1"/>
          </p:nvPr>
        </p:nvSpPr>
        <p:spPr>
          <a:xfrm>
            <a:off x="1338550" y="1034550"/>
            <a:ext cx="7239300" cy="3534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700">
              <a:solidFill>
                <a:srgbClr val="B44141"/>
              </a:solidFill>
            </a:endParaRPr>
          </a:p>
          <a:p>
            <a:pPr marL="457200" lvl="0" indent="-336550" algn="l" rtl="0">
              <a:lnSpc>
                <a:spcPct val="115000"/>
              </a:lnSpc>
              <a:spcBef>
                <a:spcPts val="0"/>
              </a:spcBef>
              <a:spcAft>
                <a:spcPts val="0"/>
              </a:spcAft>
              <a:buClr>
                <a:srgbClr val="444444"/>
              </a:buClr>
              <a:buSzPts val="1700"/>
              <a:buAutoNum type="arabicPeriod"/>
            </a:pPr>
            <a:r>
              <a:rPr lang="en" sz="1700">
                <a:solidFill>
                  <a:srgbClr val="0000FF"/>
                </a:solidFill>
              </a:rPr>
              <a:t>Method </a:t>
            </a:r>
            <a:r>
              <a:rPr lang="en" sz="1700">
                <a:solidFill>
                  <a:srgbClr val="FF00FF"/>
                </a:solidFill>
              </a:rPr>
              <a:t>overloading </a:t>
            </a:r>
            <a:r>
              <a:rPr lang="en" sz="1700">
                <a:solidFill>
                  <a:srgbClr val="444444"/>
                </a:solidFill>
              </a:rPr>
              <a:t>minimises </a:t>
            </a:r>
            <a:r>
              <a:rPr lang="en" sz="1700">
                <a:solidFill>
                  <a:srgbClr val="CC0000"/>
                </a:solidFill>
              </a:rPr>
              <a:t>the complexity </a:t>
            </a:r>
            <a:r>
              <a:rPr lang="en" sz="1700">
                <a:solidFill>
                  <a:srgbClr val="444444"/>
                </a:solidFill>
              </a:rPr>
              <a:t>of the code.</a:t>
            </a:r>
            <a:endParaRPr sz="1700">
              <a:solidFill>
                <a:schemeClr val="dk1"/>
              </a:solidFill>
            </a:endParaRPr>
          </a:p>
          <a:p>
            <a:pPr marL="0" lvl="0" indent="0" algn="l" rtl="0">
              <a:lnSpc>
                <a:spcPct val="150000"/>
              </a:lnSpc>
              <a:spcBef>
                <a:spcPts val="3400"/>
              </a:spcBef>
              <a:spcAft>
                <a:spcPts val="0"/>
              </a:spcAft>
              <a:buNone/>
            </a:pPr>
            <a:endParaRPr sz="1700">
              <a:solidFill>
                <a:srgbClr val="0000FF"/>
              </a:solidFill>
            </a:endParaRPr>
          </a:p>
          <a:p>
            <a:pPr marL="457200" lvl="0" indent="-336550" algn="l" rtl="0">
              <a:lnSpc>
                <a:spcPct val="150000"/>
              </a:lnSpc>
              <a:spcBef>
                <a:spcPts val="0"/>
              </a:spcBef>
              <a:spcAft>
                <a:spcPts val="0"/>
              </a:spcAft>
              <a:buClr>
                <a:srgbClr val="444444"/>
              </a:buClr>
              <a:buSzPts val="1700"/>
              <a:buAutoNum type="arabicPeriod"/>
            </a:pPr>
            <a:r>
              <a:rPr lang="en" sz="1700">
                <a:solidFill>
                  <a:srgbClr val="444444"/>
                </a:solidFill>
              </a:rPr>
              <a:t>It increases</a:t>
            </a:r>
            <a:r>
              <a:rPr lang="en" sz="1700">
                <a:solidFill>
                  <a:srgbClr val="38761D"/>
                </a:solidFill>
              </a:rPr>
              <a:t> the readability</a:t>
            </a:r>
            <a:r>
              <a:rPr lang="en" sz="1700">
                <a:solidFill>
                  <a:srgbClr val="741B47"/>
                </a:solidFill>
              </a:rPr>
              <a:t> </a:t>
            </a:r>
            <a:r>
              <a:rPr lang="en" sz="1700">
                <a:solidFill>
                  <a:srgbClr val="444444"/>
                </a:solidFill>
              </a:rPr>
              <a:t>of </a:t>
            </a:r>
            <a:r>
              <a:rPr lang="en" sz="1700">
                <a:solidFill>
                  <a:srgbClr val="38761D"/>
                </a:solidFill>
              </a:rPr>
              <a:t>the program.</a:t>
            </a:r>
            <a:endParaRPr sz="1700"/>
          </a:p>
        </p:txBody>
      </p:sp>
      <p:sp>
        <p:nvSpPr>
          <p:cNvPr id="769" name="Google Shape;769;p100"/>
          <p:cNvSpPr txBox="1">
            <a:spLocks noGrp="1"/>
          </p:cNvSpPr>
          <p:nvPr>
            <p:ph type="title"/>
          </p:nvPr>
        </p:nvSpPr>
        <p:spPr>
          <a:xfrm>
            <a:off x="1349400" y="478650"/>
            <a:ext cx="6292800" cy="5559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1500"/>
              </a:spcAft>
              <a:buNone/>
            </a:pPr>
            <a:r>
              <a:rPr lang="en" sz="2500">
                <a:solidFill>
                  <a:srgbClr val="00C3B1"/>
                </a:solidFill>
              </a:rPr>
              <a:t>Benefits</a:t>
            </a:r>
            <a:r>
              <a:rPr lang="en" sz="2500">
                <a:solidFill>
                  <a:srgbClr val="000000"/>
                </a:solidFill>
              </a:rPr>
              <a:t> </a:t>
            </a:r>
            <a:r>
              <a:rPr lang="en" sz="2500">
                <a:solidFill>
                  <a:srgbClr val="0000FF"/>
                </a:solidFill>
              </a:rPr>
              <a:t>of</a:t>
            </a:r>
            <a:r>
              <a:rPr lang="en" sz="2500">
                <a:solidFill>
                  <a:srgbClr val="000000"/>
                </a:solidFill>
              </a:rPr>
              <a:t> </a:t>
            </a:r>
            <a:r>
              <a:rPr lang="en" sz="2500">
                <a:solidFill>
                  <a:srgbClr val="FF0000"/>
                </a:solidFill>
              </a:rPr>
              <a:t>using </a:t>
            </a:r>
            <a:r>
              <a:rPr lang="en" sz="2500">
                <a:solidFill>
                  <a:srgbClr val="990000"/>
                </a:solidFill>
              </a:rPr>
              <a:t>Method Overloading</a:t>
            </a:r>
            <a:r>
              <a:rPr lang="en" sz="2500">
                <a:solidFill>
                  <a:srgbClr val="FF00FF"/>
                </a:solidFill>
              </a:rPr>
              <a:t>. . .</a:t>
            </a:r>
            <a:endParaRPr sz="42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animEffect transition="in" filter="fade">
                                      <p:cBhvr>
                                        <p:cTn id="7" dur="1000"/>
                                        <p:tgtEl>
                                          <p:spTgt spid="7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xEl>
                                              <p:pRg st="1" end="1"/>
                                            </p:txEl>
                                          </p:spTgt>
                                        </p:tgtEl>
                                        <p:attrNameLst>
                                          <p:attrName>style.visibility</p:attrName>
                                        </p:attrNameLst>
                                      </p:cBhvr>
                                      <p:to>
                                        <p:strVal val="visible"/>
                                      </p:to>
                                    </p:set>
                                    <p:animEffect transition="in" filter="fade">
                                      <p:cBhvr>
                                        <p:cTn id="12" dur="1000"/>
                                        <p:tgtEl>
                                          <p:spTgt spid="7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8">
                                            <p:txEl>
                                              <p:pRg st="2" end="2"/>
                                            </p:txEl>
                                          </p:spTgt>
                                        </p:tgtEl>
                                        <p:attrNameLst>
                                          <p:attrName>style.visibility</p:attrName>
                                        </p:attrNameLst>
                                      </p:cBhvr>
                                      <p:to>
                                        <p:strVal val="visible"/>
                                      </p:to>
                                    </p:set>
                                    <p:animEffect transition="in" filter="fade">
                                      <p:cBhvr>
                                        <p:cTn id="17" dur="1000"/>
                                        <p:tgtEl>
                                          <p:spTgt spid="7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8">
                                            <p:txEl>
                                              <p:pRg st="3" end="3"/>
                                            </p:txEl>
                                          </p:spTgt>
                                        </p:tgtEl>
                                        <p:attrNameLst>
                                          <p:attrName>style.visibility</p:attrName>
                                        </p:attrNameLst>
                                      </p:cBhvr>
                                      <p:to>
                                        <p:strVal val="visible"/>
                                      </p:to>
                                    </p:set>
                                    <p:animEffect transition="in" filter="fade">
                                      <p:cBhvr>
                                        <p:cTn id="22" dur="1000"/>
                                        <p:tgtEl>
                                          <p:spTgt spid="7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1"/>
          <p:cNvSpPr txBox="1">
            <a:spLocks noGrp="1"/>
          </p:cNvSpPr>
          <p:nvPr>
            <p:ph type="body" idx="1"/>
          </p:nvPr>
        </p:nvSpPr>
        <p:spPr>
          <a:xfrm>
            <a:off x="1326150" y="1401275"/>
            <a:ext cx="7237200" cy="3308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rgbClr val="4D719D"/>
                </a:solidFill>
              </a:rPr>
              <a:t>In Java,</a:t>
            </a:r>
            <a:r>
              <a:rPr lang="en" sz="1900">
                <a:solidFill>
                  <a:srgbClr val="444444"/>
                </a:solidFill>
              </a:rPr>
              <a:t> we do </a:t>
            </a:r>
            <a:r>
              <a:rPr lang="en" sz="1900">
                <a:solidFill>
                  <a:srgbClr val="0000FF"/>
                </a:solidFill>
              </a:rPr>
              <a:t>method </a:t>
            </a:r>
            <a:r>
              <a:rPr lang="en" sz="1900">
                <a:solidFill>
                  <a:srgbClr val="FF00FF"/>
                </a:solidFill>
              </a:rPr>
              <a:t>overloading</a:t>
            </a:r>
            <a:r>
              <a:rPr lang="en" sz="1900">
                <a:solidFill>
                  <a:srgbClr val="444444"/>
                </a:solidFill>
              </a:rPr>
              <a:t> in three ways:</a:t>
            </a:r>
            <a:endParaRPr sz="1900">
              <a:solidFill>
                <a:srgbClr val="444444"/>
              </a:solidFill>
            </a:endParaRPr>
          </a:p>
          <a:p>
            <a:pPr marL="0" lvl="0" indent="0" algn="l" rtl="0">
              <a:lnSpc>
                <a:spcPct val="100000"/>
              </a:lnSpc>
              <a:spcBef>
                <a:spcPts val="1900"/>
              </a:spcBef>
              <a:spcAft>
                <a:spcPts val="0"/>
              </a:spcAft>
              <a:buNone/>
            </a:pPr>
            <a:endParaRPr sz="2000">
              <a:solidFill>
                <a:srgbClr val="9900FF"/>
              </a:solidFill>
            </a:endParaRPr>
          </a:p>
          <a:p>
            <a:pPr marL="0" lvl="0" indent="0" algn="l" rtl="0">
              <a:lnSpc>
                <a:spcPct val="100000"/>
              </a:lnSpc>
              <a:spcBef>
                <a:spcPts val="0"/>
              </a:spcBef>
              <a:spcAft>
                <a:spcPts val="0"/>
              </a:spcAft>
              <a:buNone/>
            </a:pPr>
            <a:r>
              <a:rPr lang="en" sz="2000">
                <a:solidFill>
                  <a:srgbClr val="9900FF"/>
                </a:solidFill>
              </a:rPr>
              <a:t>1. By </a:t>
            </a:r>
            <a:r>
              <a:rPr lang="en" sz="2000">
                <a:solidFill>
                  <a:srgbClr val="741B47"/>
                </a:solidFill>
              </a:rPr>
              <a:t>changing </a:t>
            </a:r>
            <a:r>
              <a:rPr lang="en" sz="2000">
                <a:solidFill>
                  <a:srgbClr val="444444"/>
                </a:solidFill>
              </a:rPr>
              <a:t>data </a:t>
            </a:r>
            <a:r>
              <a:rPr lang="en" sz="2000">
                <a:solidFill>
                  <a:srgbClr val="0000FF"/>
                </a:solidFill>
              </a:rPr>
              <a:t>types </a:t>
            </a:r>
            <a:r>
              <a:rPr lang="en" sz="2000">
                <a:solidFill>
                  <a:srgbClr val="444444"/>
                </a:solidFill>
              </a:rPr>
              <a:t>of </a:t>
            </a:r>
            <a:r>
              <a:rPr lang="en" sz="2000">
                <a:solidFill>
                  <a:srgbClr val="0000FF"/>
                </a:solidFill>
              </a:rPr>
              <a:t>parameters.</a:t>
            </a:r>
            <a:endParaRPr sz="2000">
              <a:solidFill>
                <a:srgbClr val="9900FF"/>
              </a:solidFill>
            </a:endParaRPr>
          </a:p>
          <a:p>
            <a:pPr marL="0" lvl="0" indent="0" algn="l" rtl="0">
              <a:lnSpc>
                <a:spcPct val="100000"/>
              </a:lnSpc>
              <a:spcBef>
                <a:spcPts val="0"/>
              </a:spcBef>
              <a:spcAft>
                <a:spcPts val="0"/>
              </a:spcAft>
              <a:buNone/>
            </a:pPr>
            <a:endParaRPr sz="2000">
              <a:solidFill>
                <a:srgbClr val="444444"/>
              </a:solidFill>
            </a:endParaRPr>
          </a:p>
          <a:p>
            <a:pPr marL="0" lvl="0" indent="0" algn="l" rtl="0">
              <a:lnSpc>
                <a:spcPct val="100000"/>
              </a:lnSpc>
              <a:spcBef>
                <a:spcPts val="0"/>
              </a:spcBef>
              <a:spcAft>
                <a:spcPts val="0"/>
              </a:spcAft>
              <a:buNone/>
            </a:pPr>
            <a:r>
              <a:rPr lang="en" sz="2000">
                <a:solidFill>
                  <a:srgbClr val="9900FF"/>
                </a:solidFill>
              </a:rPr>
              <a:t>2. By </a:t>
            </a:r>
            <a:r>
              <a:rPr lang="en" sz="2000">
                <a:solidFill>
                  <a:srgbClr val="741B47"/>
                </a:solidFill>
              </a:rPr>
              <a:t>changing </a:t>
            </a:r>
            <a:r>
              <a:rPr lang="en" sz="2000">
                <a:solidFill>
                  <a:srgbClr val="444444"/>
                </a:solidFill>
              </a:rPr>
              <a:t>the </a:t>
            </a:r>
            <a:r>
              <a:rPr lang="en" sz="2000">
                <a:solidFill>
                  <a:srgbClr val="FF0000"/>
                </a:solidFill>
              </a:rPr>
              <a:t>number </a:t>
            </a:r>
            <a:r>
              <a:rPr lang="en" sz="2000">
                <a:solidFill>
                  <a:srgbClr val="444444"/>
                </a:solidFill>
              </a:rPr>
              <a:t>of </a:t>
            </a:r>
            <a:r>
              <a:rPr lang="en" sz="2000">
                <a:solidFill>
                  <a:srgbClr val="0000FF"/>
                </a:solidFill>
              </a:rPr>
              <a:t>parameters</a:t>
            </a:r>
            <a:r>
              <a:rPr lang="en" sz="2000">
                <a:solidFill>
                  <a:srgbClr val="444444"/>
                </a:solidFill>
              </a:rPr>
              <a:t>.</a:t>
            </a:r>
            <a:endParaRPr sz="2000">
              <a:solidFill>
                <a:srgbClr val="444444"/>
              </a:solidFill>
            </a:endParaRPr>
          </a:p>
          <a:p>
            <a:pPr marL="0" lvl="0" indent="0" algn="l" rtl="0">
              <a:lnSpc>
                <a:spcPct val="100000"/>
              </a:lnSpc>
              <a:spcBef>
                <a:spcPts val="0"/>
              </a:spcBef>
              <a:spcAft>
                <a:spcPts val="0"/>
              </a:spcAft>
              <a:buNone/>
            </a:pPr>
            <a:endParaRPr sz="2000">
              <a:solidFill>
                <a:srgbClr val="0000FF"/>
              </a:solidFill>
            </a:endParaRPr>
          </a:p>
          <a:p>
            <a:pPr marL="0" lvl="0" indent="0" algn="l" rtl="0">
              <a:lnSpc>
                <a:spcPct val="100000"/>
              </a:lnSpc>
              <a:spcBef>
                <a:spcPts val="0"/>
              </a:spcBef>
              <a:spcAft>
                <a:spcPts val="0"/>
              </a:spcAft>
              <a:buNone/>
            </a:pPr>
            <a:r>
              <a:rPr lang="en" sz="2000">
                <a:solidFill>
                  <a:srgbClr val="9900FF"/>
                </a:solidFill>
              </a:rPr>
              <a:t>3. By</a:t>
            </a:r>
            <a:r>
              <a:rPr lang="en" sz="2000">
                <a:solidFill>
                  <a:srgbClr val="0000FF"/>
                </a:solidFill>
              </a:rPr>
              <a:t> </a:t>
            </a:r>
            <a:r>
              <a:rPr lang="en" sz="2000">
                <a:solidFill>
                  <a:srgbClr val="741B47"/>
                </a:solidFill>
              </a:rPr>
              <a:t>changing </a:t>
            </a:r>
            <a:r>
              <a:rPr lang="en" sz="2000">
                <a:solidFill>
                  <a:srgbClr val="4C1130"/>
                </a:solidFill>
              </a:rPr>
              <a:t>order </a:t>
            </a:r>
            <a:r>
              <a:rPr lang="en" sz="2000">
                <a:solidFill>
                  <a:srgbClr val="444444"/>
                </a:solidFill>
              </a:rPr>
              <a:t>of</a:t>
            </a:r>
            <a:r>
              <a:rPr lang="en" sz="2000">
                <a:solidFill>
                  <a:srgbClr val="0000FF"/>
                </a:solidFill>
              </a:rPr>
              <a:t> parameters.</a:t>
            </a:r>
            <a:endParaRPr sz="2000">
              <a:solidFill>
                <a:srgbClr val="0000FF"/>
              </a:solidFill>
            </a:endParaRPr>
          </a:p>
          <a:p>
            <a:pPr marL="0" lvl="0" indent="0" algn="l" rtl="0">
              <a:lnSpc>
                <a:spcPct val="100000"/>
              </a:lnSpc>
              <a:spcBef>
                <a:spcPts val="0"/>
              </a:spcBef>
              <a:spcAft>
                <a:spcPts val="0"/>
              </a:spcAft>
              <a:buNone/>
            </a:pPr>
            <a:endParaRPr sz="2000">
              <a:solidFill>
                <a:srgbClr val="0000FF"/>
              </a:solidFill>
            </a:endParaRPr>
          </a:p>
          <a:p>
            <a:pPr marL="457200" lvl="0" indent="0" algn="l" rtl="0">
              <a:lnSpc>
                <a:spcPct val="100000"/>
              </a:lnSpc>
              <a:spcBef>
                <a:spcPts val="0"/>
              </a:spcBef>
              <a:spcAft>
                <a:spcPts val="0"/>
              </a:spcAft>
              <a:buNone/>
            </a:pPr>
            <a:endParaRPr sz="2000">
              <a:solidFill>
                <a:srgbClr val="0000FF"/>
              </a:solidFill>
            </a:endParaRPr>
          </a:p>
          <a:p>
            <a:pPr marL="0" lvl="0" indent="0" algn="l" rtl="0">
              <a:lnSpc>
                <a:spcPct val="115000"/>
              </a:lnSpc>
              <a:spcBef>
                <a:spcPts val="0"/>
              </a:spcBef>
              <a:spcAft>
                <a:spcPts val="3400"/>
              </a:spcAft>
              <a:buNone/>
            </a:pPr>
            <a:endParaRPr sz="2000">
              <a:solidFill>
                <a:srgbClr val="B44141"/>
              </a:solidFill>
            </a:endParaRPr>
          </a:p>
        </p:txBody>
      </p:sp>
      <p:sp>
        <p:nvSpPr>
          <p:cNvPr id="775" name="Google Shape;775;p101"/>
          <p:cNvSpPr txBox="1">
            <a:spLocks noGrp="1"/>
          </p:cNvSpPr>
          <p:nvPr>
            <p:ph type="title"/>
          </p:nvPr>
        </p:nvSpPr>
        <p:spPr>
          <a:xfrm>
            <a:off x="1567150" y="488650"/>
            <a:ext cx="6292800" cy="5559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sz="2700">
                <a:solidFill>
                  <a:srgbClr val="FF0000"/>
                </a:solidFill>
              </a:rPr>
              <a:t>How </a:t>
            </a:r>
            <a:r>
              <a:rPr lang="en" sz="2700">
                <a:solidFill>
                  <a:srgbClr val="38761D"/>
                </a:solidFill>
              </a:rPr>
              <a:t>to do </a:t>
            </a:r>
            <a:r>
              <a:rPr lang="en" sz="2700">
                <a:solidFill>
                  <a:srgbClr val="990000"/>
                </a:solidFill>
              </a:rPr>
              <a:t>Method Overloading</a:t>
            </a:r>
            <a:r>
              <a:rPr lang="en" sz="2700">
                <a:solidFill>
                  <a:srgbClr val="FF00FF"/>
                </a:solidFill>
              </a:rPr>
              <a:t>?</a:t>
            </a:r>
            <a:endParaRPr sz="2700">
              <a:solidFill>
                <a:srgbClr val="FF00FF"/>
              </a:solidFill>
            </a:endParaRPr>
          </a:p>
          <a:p>
            <a:pPr marL="0" lvl="0" indent="0" algn="l" rtl="0">
              <a:lnSpc>
                <a:spcPct val="115000"/>
              </a:lnSpc>
              <a:spcBef>
                <a:spcPts val="1500"/>
              </a:spcBef>
              <a:spcAft>
                <a:spcPts val="2000"/>
              </a:spcAft>
              <a:buNone/>
            </a:pPr>
            <a:endParaRPr sz="40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4">
                                            <p:txEl>
                                              <p:pRg st="0" end="0"/>
                                            </p:txEl>
                                          </p:spTgt>
                                        </p:tgtEl>
                                        <p:attrNameLst>
                                          <p:attrName>style.visibility</p:attrName>
                                        </p:attrNameLst>
                                      </p:cBhvr>
                                      <p:to>
                                        <p:strVal val="visible"/>
                                      </p:to>
                                    </p:set>
                                    <p:animEffect transition="in" filter="fade">
                                      <p:cBhvr>
                                        <p:cTn id="7" dur="1000"/>
                                        <p:tgtEl>
                                          <p:spTgt spid="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4">
                                            <p:txEl>
                                              <p:pRg st="1" end="1"/>
                                            </p:txEl>
                                          </p:spTgt>
                                        </p:tgtEl>
                                        <p:attrNameLst>
                                          <p:attrName>style.visibility</p:attrName>
                                        </p:attrNameLst>
                                      </p:cBhvr>
                                      <p:to>
                                        <p:strVal val="visible"/>
                                      </p:to>
                                    </p:set>
                                    <p:animEffect transition="in" filter="fade">
                                      <p:cBhvr>
                                        <p:cTn id="12" dur="1000"/>
                                        <p:tgtEl>
                                          <p:spTgt spid="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4">
                                            <p:txEl>
                                              <p:pRg st="2" end="2"/>
                                            </p:txEl>
                                          </p:spTgt>
                                        </p:tgtEl>
                                        <p:attrNameLst>
                                          <p:attrName>style.visibility</p:attrName>
                                        </p:attrNameLst>
                                      </p:cBhvr>
                                      <p:to>
                                        <p:strVal val="visible"/>
                                      </p:to>
                                    </p:set>
                                    <p:animEffect transition="in" filter="fade">
                                      <p:cBhvr>
                                        <p:cTn id="17" dur="1000"/>
                                        <p:tgtEl>
                                          <p:spTgt spid="7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4">
                                            <p:txEl>
                                              <p:pRg st="3" end="3"/>
                                            </p:txEl>
                                          </p:spTgt>
                                        </p:tgtEl>
                                        <p:attrNameLst>
                                          <p:attrName>style.visibility</p:attrName>
                                        </p:attrNameLst>
                                      </p:cBhvr>
                                      <p:to>
                                        <p:strVal val="visible"/>
                                      </p:to>
                                    </p:set>
                                    <p:animEffect transition="in" filter="fade">
                                      <p:cBhvr>
                                        <p:cTn id="22" dur="1000"/>
                                        <p:tgtEl>
                                          <p:spTgt spid="7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4">
                                            <p:txEl>
                                              <p:pRg st="4" end="4"/>
                                            </p:txEl>
                                          </p:spTgt>
                                        </p:tgtEl>
                                        <p:attrNameLst>
                                          <p:attrName>style.visibility</p:attrName>
                                        </p:attrNameLst>
                                      </p:cBhvr>
                                      <p:to>
                                        <p:strVal val="visible"/>
                                      </p:to>
                                    </p:set>
                                    <p:animEffect transition="in" filter="fade">
                                      <p:cBhvr>
                                        <p:cTn id="27" dur="1000"/>
                                        <p:tgtEl>
                                          <p:spTgt spid="7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4">
                                            <p:txEl>
                                              <p:pRg st="5" end="5"/>
                                            </p:txEl>
                                          </p:spTgt>
                                        </p:tgtEl>
                                        <p:attrNameLst>
                                          <p:attrName>style.visibility</p:attrName>
                                        </p:attrNameLst>
                                      </p:cBhvr>
                                      <p:to>
                                        <p:strVal val="visible"/>
                                      </p:to>
                                    </p:set>
                                    <p:animEffect transition="in" filter="fade">
                                      <p:cBhvr>
                                        <p:cTn id="32" dur="1000"/>
                                        <p:tgtEl>
                                          <p:spTgt spid="7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4">
                                            <p:txEl>
                                              <p:pRg st="6" end="6"/>
                                            </p:txEl>
                                          </p:spTgt>
                                        </p:tgtEl>
                                        <p:attrNameLst>
                                          <p:attrName>style.visibility</p:attrName>
                                        </p:attrNameLst>
                                      </p:cBhvr>
                                      <p:to>
                                        <p:strVal val="visible"/>
                                      </p:to>
                                    </p:set>
                                    <p:animEffect transition="in" filter="fade">
                                      <p:cBhvr>
                                        <p:cTn id="37" dur="1000"/>
                                        <p:tgtEl>
                                          <p:spTgt spid="7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74">
                                            <p:txEl>
                                              <p:pRg st="7" end="7"/>
                                            </p:txEl>
                                          </p:spTgt>
                                        </p:tgtEl>
                                        <p:attrNameLst>
                                          <p:attrName>style.visibility</p:attrName>
                                        </p:attrNameLst>
                                      </p:cBhvr>
                                      <p:to>
                                        <p:strVal val="visible"/>
                                      </p:to>
                                    </p:set>
                                    <p:animEffect transition="in" filter="fade">
                                      <p:cBhvr>
                                        <p:cTn id="42" dur="1000"/>
                                        <p:tgtEl>
                                          <p:spTgt spid="7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74">
                                            <p:txEl>
                                              <p:pRg st="8" end="8"/>
                                            </p:txEl>
                                          </p:spTgt>
                                        </p:tgtEl>
                                        <p:attrNameLst>
                                          <p:attrName>style.visibility</p:attrName>
                                        </p:attrNameLst>
                                      </p:cBhvr>
                                      <p:to>
                                        <p:strVal val="visible"/>
                                      </p:to>
                                    </p:set>
                                    <p:animEffect transition="in" filter="fade">
                                      <p:cBhvr>
                                        <p:cTn id="47" dur="1000"/>
                                        <p:tgtEl>
                                          <p:spTgt spid="7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4">
                                            <p:txEl>
                                              <p:pRg st="9" end="9"/>
                                            </p:txEl>
                                          </p:spTgt>
                                        </p:tgtEl>
                                        <p:attrNameLst>
                                          <p:attrName>style.visibility</p:attrName>
                                        </p:attrNameLst>
                                      </p:cBhvr>
                                      <p:to>
                                        <p:strVal val="visible"/>
                                      </p:to>
                                    </p:set>
                                    <p:animEffect transition="in" filter="fade">
                                      <p:cBhvr>
                                        <p:cTn id="52" dur="1000"/>
                                        <p:tgtEl>
                                          <p:spTgt spid="7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7"/>
          <p:cNvSpPr txBox="1">
            <a:spLocks noGrp="1"/>
          </p:cNvSpPr>
          <p:nvPr>
            <p:ph type="title" idx="8"/>
          </p:nvPr>
        </p:nvSpPr>
        <p:spPr>
          <a:xfrm>
            <a:off x="853600" y="316300"/>
            <a:ext cx="2766300" cy="1466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100"/>
              <a:t>Key Concepts Of Object-Oriented Programming</a:t>
            </a:r>
            <a:endParaRPr sz="2100"/>
          </a:p>
        </p:txBody>
      </p:sp>
      <p:sp>
        <p:nvSpPr>
          <p:cNvPr id="382" name="Google Shape;382;p57"/>
          <p:cNvSpPr/>
          <p:nvPr/>
        </p:nvSpPr>
        <p:spPr>
          <a:xfrm>
            <a:off x="7639575" y="711175"/>
            <a:ext cx="674863" cy="488424"/>
          </a:xfrm>
          <a:custGeom>
            <a:avLst/>
            <a:gdLst/>
            <a:ahLst/>
            <a:cxnLst/>
            <a:rect l="l" t="t" r="r" b="b"/>
            <a:pathLst>
              <a:path w="35347" h="25582" extrusionOk="0">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7"/>
          <p:cNvSpPr/>
          <p:nvPr/>
        </p:nvSpPr>
        <p:spPr>
          <a:xfrm>
            <a:off x="7125750" y="544900"/>
            <a:ext cx="564034" cy="445373"/>
          </a:xfrm>
          <a:custGeom>
            <a:avLst/>
            <a:gdLst/>
            <a:ahLst/>
            <a:cxnLst/>
            <a:rect l="l" t="t" r="r" b="b"/>
            <a:pathLst>
              <a:path w="39020" h="30811" extrusionOk="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7"/>
          <p:cNvSpPr txBox="1">
            <a:spLocks noGrp="1"/>
          </p:cNvSpPr>
          <p:nvPr>
            <p:ph type="title" idx="2"/>
          </p:nvPr>
        </p:nvSpPr>
        <p:spPr>
          <a:xfrm>
            <a:off x="1185667" y="2619982"/>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Encapsulation</a:t>
            </a:r>
            <a:endParaRPr>
              <a:solidFill>
                <a:srgbClr val="595959"/>
              </a:solidFill>
            </a:endParaRPr>
          </a:p>
        </p:txBody>
      </p:sp>
      <p:pic>
        <p:nvPicPr>
          <p:cNvPr id="385" name="Google Shape;385;p57"/>
          <p:cNvPicPr preferRelativeResize="0"/>
          <p:nvPr/>
        </p:nvPicPr>
        <p:blipFill>
          <a:blip r:embed="rId3">
            <a:alphaModFix amt="80000"/>
          </a:blip>
          <a:stretch>
            <a:fillRect/>
          </a:stretch>
        </p:blipFill>
        <p:spPr>
          <a:xfrm rot="-8782544" flipH="1">
            <a:off x="2982849" y="979823"/>
            <a:ext cx="1124399" cy="510031"/>
          </a:xfrm>
          <a:prstGeom prst="rect">
            <a:avLst/>
          </a:prstGeom>
          <a:noFill/>
          <a:ln>
            <a:noFill/>
          </a:ln>
        </p:spPr>
      </p:pic>
      <p:sp>
        <p:nvSpPr>
          <p:cNvPr id="386" name="Google Shape;386;p57"/>
          <p:cNvSpPr txBox="1">
            <a:spLocks noGrp="1"/>
          </p:cNvSpPr>
          <p:nvPr>
            <p:ph type="title" idx="2"/>
          </p:nvPr>
        </p:nvSpPr>
        <p:spPr>
          <a:xfrm>
            <a:off x="1185667" y="3689316"/>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Polymorphism</a:t>
            </a:r>
            <a:endParaRPr>
              <a:solidFill>
                <a:srgbClr val="595959"/>
              </a:solidFill>
            </a:endParaRPr>
          </a:p>
        </p:txBody>
      </p:sp>
      <p:sp>
        <p:nvSpPr>
          <p:cNvPr id="387" name="Google Shape;387;p57"/>
          <p:cNvSpPr txBox="1">
            <a:spLocks noGrp="1"/>
          </p:cNvSpPr>
          <p:nvPr>
            <p:ph type="title" idx="2"/>
          </p:nvPr>
        </p:nvSpPr>
        <p:spPr>
          <a:xfrm>
            <a:off x="1185667" y="3154649"/>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Abstraction</a:t>
            </a:r>
            <a:endParaRPr>
              <a:solidFill>
                <a:srgbClr val="595959"/>
              </a:solidFill>
            </a:endParaRPr>
          </a:p>
        </p:txBody>
      </p:sp>
      <p:sp>
        <p:nvSpPr>
          <p:cNvPr id="388" name="Google Shape;388;p57"/>
          <p:cNvSpPr txBox="1">
            <a:spLocks noGrp="1"/>
          </p:cNvSpPr>
          <p:nvPr>
            <p:ph type="title" idx="2"/>
          </p:nvPr>
        </p:nvSpPr>
        <p:spPr>
          <a:xfrm>
            <a:off x="1185667" y="4223982"/>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Inheritance</a:t>
            </a:r>
            <a:endParaRPr>
              <a:solidFill>
                <a:srgbClr val="595959"/>
              </a:solidFill>
            </a:endParaRPr>
          </a:p>
        </p:txBody>
      </p:sp>
      <p:sp>
        <p:nvSpPr>
          <p:cNvPr id="389" name="Google Shape;389;p57"/>
          <p:cNvSpPr txBox="1">
            <a:spLocks noGrp="1"/>
          </p:cNvSpPr>
          <p:nvPr>
            <p:ph type="title" idx="2"/>
          </p:nvPr>
        </p:nvSpPr>
        <p:spPr>
          <a:xfrm>
            <a:off x="1185667" y="1705582"/>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Class</a:t>
            </a:r>
            <a:endParaRPr>
              <a:solidFill>
                <a:srgbClr val="595959"/>
              </a:solidFill>
            </a:endParaRPr>
          </a:p>
        </p:txBody>
      </p:sp>
      <p:sp>
        <p:nvSpPr>
          <p:cNvPr id="390" name="Google Shape;390;p57"/>
          <p:cNvSpPr txBox="1">
            <a:spLocks noGrp="1"/>
          </p:cNvSpPr>
          <p:nvPr>
            <p:ph type="title" idx="2"/>
          </p:nvPr>
        </p:nvSpPr>
        <p:spPr>
          <a:xfrm>
            <a:off x="1185667" y="2162782"/>
            <a:ext cx="2917800" cy="4884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595959"/>
              </a:buClr>
              <a:buSzPts val="2100"/>
              <a:buChar char="●"/>
            </a:pPr>
            <a:r>
              <a:rPr lang="en">
                <a:solidFill>
                  <a:srgbClr val="595959"/>
                </a:solidFill>
              </a:rPr>
              <a:t>Object</a:t>
            </a:r>
            <a:endParaRPr>
              <a:solidFill>
                <a:srgbClr val="595959"/>
              </a:solidFill>
            </a:endParaRPr>
          </a:p>
        </p:txBody>
      </p:sp>
      <p:pic>
        <p:nvPicPr>
          <p:cNvPr id="391" name="Google Shape;391;p57"/>
          <p:cNvPicPr preferRelativeResize="0"/>
          <p:nvPr/>
        </p:nvPicPr>
        <p:blipFill rotWithShape="1">
          <a:blip r:embed="rId4">
            <a:alphaModFix/>
          </a:blip>
          <a:srcRect l="2784" t="1590" r="36937" b="30437"/>
          <a:stretch/>
        </p:blipFill>
        <p:spPr>
          <a:xfrm>
            <a:off x="4916875" y="1655375"/>
            <a:ext cx="3722826" cy="2361451"/>
          </a:xfrm>
          <a:prstGeom prst="rect">
            <a:avLst/>
          </a:prstGeom>
          <a:noFill/>
          <a:ln>
            <a:noFill/>
          </a:ln>
        </p:spPr>
      </p:pic>
      <p:sp>
        <p:nvSpPr>
          <p:cNvPr id="392" name="Google Shape;392;p57"/>
          <p:cNvSpPr/>
          <p:nvPr/>
        </p:nvSpPr>
        <p:spPr>
          <a:xfrm>
            <a:off x="5379975" y="3488125"/>
            <a:ext cx="857400" cy="201300"/>
          </a:xfrm>
          <a:prstGeom prst="rect">
            <a:avLst/>
          </a:prstGeom>
          <a:solidFill>
            <a:srgbClr val="F3F3F3"/>
          </a:solid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7"/>
          <p:cNvSpPr txBox="1"/>
          <p:nvPr/>
        </p:nvSpPr>
        <p:spPr>
          <a:xfrm>
            <a:off x="5379975" y="3427225"/>
            <a:ext cx="965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434343"/>
                </a:solidFill>
                <a:latin typeface="Roboto Mono Medium"/>
                <a:ea typeface="Roboto Mono Medium"/>
                <a:cs typeface="Roboto Mono Medium"/>
                <a:sym typeface="Roboto Mono Medium"/>
              </a:rPr>
              <a:t>Simplicity</a:t>
            </a:r>
            <a:endParaRPr sz="900">
              <a:solidFill>
                <a:srgbClr val="434343"/>
              </a:solidFill>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gtEl>
                                        <p:attrNameLst>
                                          <p:attrName>style.visibility</p:attrName>
                                        </p:attrNameLst>
                                      </p:cBhvr>
                                      <p:to>
                                        <p:strVal val="visible"/>
                                      </p:to>
                                    </p:set>
                                    <p:animEffect transition="in" filter="fade">
                                      <p:cBhvr>
                                        <p:cTn id="12" dur="1000"/>
                                        <p:tgtEl>
                                          <p:spTgt spid="3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4"/>
                                        </p:tgtEl>
                                        <p:attrNameLst>
                                          <p:attrName>style.visibility</p:attrName>
                                        </p:attrNameLst>
                                      </p:cBhvr>
                                      <p:to>
                                        <p:strVal val="visible"/>
                                      </p:to>
                                    </p:set>
                                    <p:animEffect transition="in" filter="fade">
                                      <p:cBhvr>
                                        <p:cTn id="17" dur="1000"/>
                                        <p:tgtEl>
                                          <p:spTgt spid="3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7"/>
                                        </p:tgtEl>
                                        <p:attrNameLst>
                                          <p:attrName>style.visibility</p:attrName>
                                        </p:attrNameLst>
                                      </p:cBhvr>
                                      <p:to>
                                        <p:strVal val="visible"/>
                                      </p:to>
                                    </p:set>
                                    <p:animEffect transition="in" filter="fade">
                                      <p:cBhvr>
                                        <p:cTn id="22" dur="1000"/>
                                        <p:tgtEl>
                                          <p:spTgt spid="3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6"/>
                                        </p:tgtEl>
                                        <p:attrNameLst>
                                          <p:attrName>style.visibility</p:attrName>
                                        </p:attrNameLst>
                                      </p:cBhvr>
                                      <p:to>
                                        <p:strVal val="visible"/>
                                      </p:to>
                                    </p:set>
                                    <p:animEffect transition="in" filter="fade">
                                      <p:cBhvr>
                                        <p:cTn id="27" dur="1000"/>
                                        <p:tgtEl>
                                          <p:spTgt spid="3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8">
                                            <p:txEl>
                                              <p:pRg st="0" end="0"/>
                                            </p:txEl>
                                          </p:spTgt>
                                        </p:tgtEl>
                                        <p:attrNameLst>
                                          <p:attrName>style.visibility</p:attrName>
                                        </p:attrNameLst>
                                      </p:cBhvr>
                                      <p:to>
                                        <p:strVal val="visible"/>
                                      </p:to>
                                    </p:set>
                                    <p:animEffect transition="in" filter="fade">
                                      <p:cBhvr>
                                        <p:cTn id="32" dur="1000"/>
                                        <p:tgtEl>
                                          <p:spTgt spid="38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3"/>
                                        </p:tgtEl>
                                        <p:attrNameLst>
                                          <p:attrName>style.visibility</p:attrName>
                                        </p:attrNameLst>
                                      </p:cBhvr>
                                      <p:to>
                                        <p:strVal val="visible"/>
                                      </p:to>
                                    </p:set>
                                    <p:animEffect transition="in" filter="fade">
                                      <p:cBhvr>
                                        <p:cTn id="37" dur="1000"/>
                                        <p:tgtEl>
                                          <p:spTgt spid="383"/>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82"/>
                                        </p:tgtEl>
                                        <p:attrNameLst>
                                          <p:attrName>style.visibility</p:attrName>
                                        </p:attrNameLst>
                                      </p:cBhvr>
                                      <p:to>
                                        <p:strVal val="visible"/>
                                      </p:to>
                                    </p:set>
                                    <p:animEffect transition="in" filter="fade">
                                      <p:cBhvr>
                                        <p:cTn id="43" dur="1000"/>
                                        <p:tgtEl>
                                          <p:spTgt spid="382"/>
                                        </p:tgtEl>
                                      </p:cBhvr>
                                    </p:animEffect>
                                  </p:childTnLst>
                                </p:cTn>
                              </p:par>
                              <p:par>
                                <p:cTn id="44" presetID="10" presetClass="entr" presetSubtype="0" fill="hold" nodeType="withEffect">
                                  <p:stCondLst>
                                    <p:cond delay="0"/>
                                  </p:stCondLst>
                                  <p:childTnLst>
                                    <p:set>
                                      <p:cBhvr>
                                        <p:cTn id="45" dur="1" fill="hold">
                                          <p:stCondLst>
                                            <p:cond delay="0"/>
                                          </p:stCondLst>
                                        </p:cTn>
                                        <p:tgtEl>
                                          <p:spTgt spid="393"/>
                                        </p:tgtEl>
                                        <p:attrNameLst>
                                          <p:attrName>style.visibility</p:attrName>
                                        </p:attrNameLst>
                                      </p:cBhvr>
                                      <p:to>
                                        <p:strVal val="visible"/>
                                      </p:to>
                                    </p:set>
                                    <p:animEffect transition="in" filter="fade">
                                      <p:cBhvr>
                                        <p:cTn id="46" dur="1000"/>
                                        <p:tgtEl>
                                          <p:spTgt spid="393"/>
                                        </p:tgtEl>
                                      </p:cBhvr>
                                    </p:animEffect>
                                  </p:childTnLst>
                                </p:cTn>
                              </p:par>
                              <p:par>
                                <p:cTn id="47" presetID="10" presetClass="entr" presetSubtype="0" fill="hold" nodeType="withEffect">
                                  <p:stCondLst>
                                    <p:cond delay="0"/>
                                  </p:stCondLst>
                                  <p:childTnLst>
                                    <p:set>
                                      <p:cBhvr>
                                        <p:cTn id="48" dur="1" fill="hold">
                                          <p:stCondLst>
                                            <p:cond delay="0"/>
                                          </p:stCondLst>
                                        </p:cTn>
                                        <p:tgtEl>
                                          <p:spTgt spid="392"/>
                                        </p:tgtEl>
                                        <p:attrNameLst>
                                          <p:attrName>style.visibility</p:attrName>
                                        </p:attrNameLst>
                                      </p:cBhvr>
                                      <p:to>
                                        <p:strVal val="visible"/>
                                      </p:to>
                                    </p:set>
                                    <p:animEffect transition="in" filter="fade">
                                      <p:cBhvr>
                                        <p:cTn id="49"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102"/>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781" name="Google Shape;781;p102"/>
          <p:cNvGrpSpPr/>
          <p:nvPr/>
        </p:nvGrpSpPr>
        <p:grpSpPr>
          <a:xfrm rot="913793">
            <a:off x="3379787" y="770495"/>
            <a:ext cx="272896" cy="434101"/>
            <a:chOff x="1312450" y="4093350"/>
            <a:chExt cx="685350" cy="1090200"/>
          </a:xfrm>
        </p:grpSpPr>
        <p:sp>
          <p:nvSpPr>
            <p:cNvPr id="782" name="Google Shape;782;p102"/>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02"/>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02"/>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02"/>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02"/>
          <p:cNvSpPr txBox="1">
            <a:spLocks noGrp="1"/>
          </p:cNvSpPr>
          <p:nvPr>
            <p:ph type="body" idx="4294967295"/>
          </p:nvPr>
        </p:nvSpPr>
        <p:spPr>
          <a:xfrm>
            <a:off x="549350" y="1825850"/>
            <a:ext cx="37167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double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double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double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300">
              <a:solidFill>
                <a:srgbClr val="CC7832"/>
              </a:solidFill>
              <a:highlight>
                <a:srgbClr val="2B2B2B"/>
              </a:highlight>
              <a:latin typeface="Courier New"/>
              <a:ea typeface="Courier New"/>
              <a:cs typeface="Courier New"/>
              <a:sym typeface="Courier New"/>
            </a:endParaRPr>
          </a:p>
        </p:txBody>
      </p:sp>
      <p:sp>
        <p:nvSpPr>
          <p:cNvPr id="787" name="Google Shape;787;p102"/>
          <p:cNvSpPr txBox="1">
            <a:spLocks noGrp="1"/>
          </p:cNvSpPr>
          <p:nvPr>
            <p:ph type="body" idx="4294967295"/>
          </p:nvPr>
        </p:nvSpPr>
        <p:spPr>
          <a:xfrm>
            <a:off x="4844475" y="1825900"/>
            <a:ext cx="3838200" cy="28206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obj</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4</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22.6</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28.7</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p:txBody>
      </p:sp>
      <p:sp>
        <p:nvSpPr>
          <p:cNvPr id="788" name="Google Shape;788;p102"/>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789" name="Google Shape;789;p102"/>
          <p:cNvSpPr txBox="1">
            <a:spLocks noGrp="1"/>
          </p:cNvSpPr>
          <p:nvPr>
            <p:ph type="title" idx="2"/>
          </p:nvPr>
        </p:nvSpPr>
        <p:spPr>
          <a:xfrm>
            <a:off x="4948975" y="1391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790" name="Google Shape;790;p102"/>
          <p:cNvSpPr txBox="1">
            <a:spLocks noGrp="1"/>
          </p:cNvSpPr>
          <p:nvPr>
            <p:ph type="title" idx="8"/>
          </p:nvPr>
        </p:nvSpPr>
        <p:spPr>
          <a:xfrm>
            <a:off x="821150" y="345950"/>
            <a:ext cx="2981100" cy="79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0">
                <a:solidFill>
                  <a:srgbClr val="9900FF"/>
                </a:solidFill>
              </a:rPr>
              <a:t>By </a:t>
            </a:r>
            <a:r>
              <a:rPr lang="en" sz="2000" b="0">
                <a:solidFill>
                  <a:srgbClr val="741B47"/>
                </a:solidFill>
              </a:rPr>
              <a:t>changing </a:t>
            </a:r>
            <a:r>
              <a:rPr lang="en" sz="2000" b="0">
                <a:solidFill>
                  <a:srgbClr val="444444"/>
                </a:solidFill>
              </a:rPr>
              <a:t>data </a:t>
            </a:r>
            <a:r>
              <a:rPr lang="en" sz="2000" b="0">
                <a:solidFill>
                  <a:srgbClr val="0000FF"/>
                </a:solidFill>
              </a:rPr>
              <a:t>types.</a:t>
            </a:r>
            <a:endParaRPr sz="16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1000"/>
                                        <p:tgtEl>
                                          <p:spTgt spid="788"/>
                                        </p:tgtEl>
                                      </p:cBhvr>
                                    </p:animEffect>
                                  </p:childTnLst>
                                </p:cTn>
                              </p:par>
                              <p:par>
                                <p:cTn id="8" presetID="10" presetClass="entr" presetSubtype="0" fill="hold" nodeType="withEffect">
                                  <p:stCondLst>
                                    <p:cond delay="0"/>
                                  </p:stCondLst>
                                  <p:childTnLst>
                                    <p:set>
                                      <p:cBhvr>
                                        <p:cTn id="9" dur="1" fill="hold">
                                          <p:stCondLst>
                                            <p:cond delay="0"/>
                                          </p:stCondLst>
                                        </p:cTn>
                                        <p:tgtEl>
                                          <p:spTgt spid="786"/>
                                        </p:tgtEl>
                                        <p:attrNameLst>
                                          <p:attrName>style.visibility</p:attrName>
                                        </p:attrNameLst>
                                      </p:cBhvr>
                                      <p:to>
                                        <p:strVal val="visible"/>
                                      </p:to>
                                    </p:set>
                                    <p:animEffect transition="in" filter="fade">
                                      <p:cBhvr>
                                        <p:cTn id="10" dur="1000"/>
                                        <p:tgtEl>
                                          <p:spTgt spid="786"/>
                                        </p:tgtEl>
                                      </p:cBhvr>
                                    </p:animEffect>
                                  </p:childTnLst>
                                </p:cTn>
                              </p:par>
                              <p:par>
                                <p:cTn id="11" presetID="10" presetClass="entr" presetSubtype="0" fill="hold" nodeType="withEffect">
                                  <p:stCondLst>
                                    <p:cond delay="0"/>
                                  </p:stCondLst>
                                  <p:childTnLst>
                                    <p:set>
                                      <p:cBhvr>
                                        <p:cTn id="12" dur="1" fill="hold">
                                          <p:stCondLst>
                                            <p:cond delay="0"/>
                                          </p:stCondLst>
                                        </p:cTn>
                                        <p:tgtEl>
                                          <p:spTgt spid="789"/>
                                        </p:tgtEl>
                                        <p:attrNameLst>
                                          <p:attrName>style.visibility</p:attrName>
                                        </p:attrNameLst>
                                      </p:cBhvr>
                                      <p:to>
                                        <p:strVal val="visible"/>
                                      </p:to>
                                    </p:set>
                                    <p:animEffect transition="in" filter="fade">
                                      <p:cBhvr>
                                        <p:cTn id="13" dur="1000"/>
                                        <p:tgtEl>
                                          <p:spTgt spid="789"/>
                                        </p:tgtEl>
                                      </p:cBhvr>
                                    </p:animEffect>
                                  </p:childTnLst>
                                </p:cTn>
                              </p:par>
                              <p:par>
                                <p:cTn id="14" presetID="10" presetClass="entr" presetSubtype="0" fill="hold" nodeType="withEffect">
                                  <p:stCondLst>
                                    <p:cond delay="0"/>
                                  </p:stCondLst>
                                  <p:childTnLst>
                                    <p:set>
                                      <p:cBhvr>
                                        <p:cTn id="15" dur="1" fill="hold">
                                          <p:stCondLst>
                                            <p:cond delay="0"/>
                                          </p:stCondLst>
                                        </p:cTn>
                                        <p:tgtEl>
                                          <p:spTgt spid="787"/>
                                        </p:tgtEl>
                                        <p:attrNameLst>
                                          <p:attrName>style.visibility</p:attrName>
                                        </p:attrNameLst>
                                      </p:cBhvr>
                                      <p:to>
                                        <p:strVal val="visible"/>
                                      </p:to>
                                    </p:set>
                                    <p:animEffect transition="in" filter="fade">
                                      <p:cBhvr>
                                        <p:cTn id="16"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103"/>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796" name="Google Shape;796;p103"/>
          <p:cNvGrpSpPr/>
          <p:nvPr/>
        </p:nvGrpSpPr>
        <p:grpSpPr>
          <a:xfrm rot="913793">
            <a:off x="3379787" y="770495"/>
            <a:ext cx="272896" cy="434101"/>
            <a:chOff x="1312450" y="4093350"/>
            <a:chExt cx="685350" cy="1090200"/>
          </a:xfrm>
        </p:grpSpPr>
        <p:sp>
          <p:nvSpPr>
            <p:cNvPr id="797" name="Google Shape;797;p103"/>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03"/>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03"/>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03"/>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103"/>
          <p:cNvSpPr txBox="1">
            <a:spLocks noGrp="1"/>
          </p:cNvSpPr>
          <p:nvPr>
            <p:ph type="body" idx="4294967295"/>
          </p:nvPr>
        </p:nvSpPr>
        <p:spPr>
          <a:xfrm>
            <a:off x="549350" y="1825850"/>
            <a:ext cx="37167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b</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c){</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a+b+c</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a:solidFill>
                <a:srgbClr val="CC7832"/>
              </a:solidFill>
              <a:highlight>
                <a:srgbClr val="2B2B2B"/>
              </a:highlight>
              <a:latin typeface="Courier New"/>
              <a:ea typeface="Courier New"/>
              <a:cs typeface="Courier New"/>
              <a:sym typeface="Courier New"/>
            </a:endParaRPr>
          </a:p>
        </p:txBody>
      </p:sp>
      <p:sp>
        <p:nvSpPr>
          <p:cNvPr id="802" name="Google Shape;802;p103"/>
          <p:cNvSpPr txBox="1">
            <a:spLocks noGrp="1"/>
          </p:cNvSpPr>
          <p:nvPr>
            <p:ph type="body" idx="4294967295"/>
          </p:nvPr>
        </p:nvSpPr>
        <p:spPr>
          <a:xfrm>
            <a:off x="4844475" y="1825900"/>
            <a:ext cx="3838200" cy="28206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obj</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11</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.println(obj.add(</a:t>
            </a:r>
            <a:r>
              <a:rPr lang="en" sz="1100">
                <a:solidFill>
                  <a:srgbClr val="6897BB"/>
                </a:solidFill>
                <a:highlight>
                  <a:srgbClr val="2B2B2B"/>
                </a:highlight>
                <a:latin typeface="Courier New"/>
                <a:ea typeface="Courier New"/>
                <a:cs typeface="Courier New"/>
                <a:sym typeface="Courier New"/>
              </a:rPr>
              <a:t>6</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4</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12</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p:txBody>
      </p:sp>
      <p:sp>
        <p:nvSpPr>
          <p:cNvPr id="803" name="Google Shape;803;p103"/>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804" name="Google Shape;804;p103"/>
          <p:cNvSpPr txBox="1">
            <a:spLocks noGrp="1"/>
          </p:cNvSpPr>
          <p:nvPr>
            <p:ph type="title" idx="2"/>
          </p:nvPr>
        </p:nvSpPr>
        <p:spPr>
          <a:xfrm>
            <a:off x="4948975" y="1391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805" name="Google Shape;805;p103"/>
          <p:cNvSpPr txBox="1">
            <a:spLocks noGrp="1"/>
          </p:cNvSpPr>
          <p:nvPr>
            <p:ph type="title" idx="8"/>
          </p:nvPr>
        </p:nvSpPr>
        <p:spPr>
          <a:xfrm>
            <a:off x="821150" y="345950"/>
            <a:ext cx="2981100" cy="79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0">
                <a:solidFill>
                  <a:srgbClr val="9900FF"/>
                </a:solidFill>
              </a:rPr>
              <a:t>By </a:t>
            </a:r>
            <a:r>
              <a:rPr lang="en" sz="2000" b="0">
                <a:solidFill>
                  <a:srgbClr val="741B47"/>
                </a:solidFill>
              </a:rPr>
              <a:t>changing </a:t>
            </a:r>
            <a:r>
              <a:rPr lang="en" sz="2000" b="0">
                <a:solidFill>
                  <a:srgbClr val="444444"/>
                </a:solidFill>
              </a:rPr>
              <a:t>the </a:t>
            </a:r>
            <a:r>
              <a:rPr lang="en" sz="2000" b="0">
                <a:solidFill>
                  <a:srgbClr val="FF0000"/>
                </a:solidFill>
              </a:rPr>
              <a:t>number </a:t>
            </a:r>
            <a:r>
              <a:rPr lang="en" sz="2000" b="0">
                <a:solidFill>
                  <a:srgbClr val="444444"/>
                </a:solidFill>
              </a:rPr>
              <a:t>of </a:t>
            </a:r>
            <a:r>
              <a:rPr lang="en" sz="2000" b="0">
                <a:solidFill>
                  <a:srgbClr val="0000FF"/>
                </a:solidFill>
              </a:rPr>
              <a:t>parameters</a:t>
            </a:r>
            <a:r>
              <a:rPr lang="en" sz="2000" b="0">
                <a:solidFill>
                  <a:srgbClr val="444444"/>
                </a:solidFill>
              </a:rPr>
              <a:t>.</a:t>
            </a:r>
            <a:endParaRPr sz="2000" b="0">
              <a:solidFill>
                <a:srgbClr val="444444"/>
              </a:solidFill>
            </a:endParaRPr>
          </a:p>
          <a:p>
            <a:pPr marL="0" lvl="0" indent="0" algn="l" rtl="0">
              <a:lnSpc>
                <a:spcPct val="115000"/>
              </a:lnSpc>
              <a:spcBef>
                <a:spcPts val="1200"/>
              </a:spcBef>
              <a:spcAft>
                <a:spcPts val="2000"/>
              </a:spcAft>
              <a:buNone/>
            </a:pPr>
            <a:endParaRPr sz="18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1000"/>
                                        <p:tgtEl>
                                          <p:spTgt spid="801"/>
                                        </p:tgtEl>
                                      </p:cBhvr>
                                    </p:animEffect>
                                  </p:childTnLst>
                                </p:cTn>
                              </p:par>
                              <p:par>
                                <p:cTn id="8" presetID="10" presetClass="entr" presetSubtype="0"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Effect transition="in" filter="fade">
                                      <p:cBhvr>
                                        <p:cTn id="10" dur="1000"/>
                                        <p:tgtEl>
                                          <p:spTgt spid="803"/>
                                        </p:tgtEl>
                                      </p:cBhvr>
                                    </p:animEffect>
                                  </p:childTnLst>
                                </p:cTn>
                              </p:par>
                              <p:par>
                                <p:cTn id="11" presetID="10" presetClass="entr" presetSubtype="0" fill="hold" nodeType="withEffect">
                                  <p:stCondLst>
                                    <p:cond delay="0"/>
                                  </p:stCondLst>
                                  <p:childTnLst>
                                    <p:set>
                                      <p:cBhvr>
                                        <p:cTn id="12" dur="1" fill="hold">
                                          <p:stCondLst>
                                            <p:cond delay="0"/>
                                          </p:stCondLst>
                                        </p:cTn>
                                        <p:tgtEl>
                                          <p:spTgt spid="804"/>
                                        </p:tgtEl>
                                        <p:attrNameLst>
                                          <p:attrName>style.visibility</p:attrName>
                                        </p:attrNameLst>
                                      </p:cBhvr>
                                      <p:to>
                                        <p:strVal val="visible"/>
                                      </p:to>
                                    </p:set>
                                    <p:animEffect transition="in" filter="fade">
                                      <p:cBhvr>
                                        <p:cTn id="13" dur="1000"/>
                                        <p:tgtEl>
                                          <p:spTgt spid="804"/>
                                        </p:tgtEl>
                                      </p:cBhvr>
                                    </p:animEffect>
                                  </p:childTnLst>
                                </p:cTn>
                              </p:par>
                              <p:par>
                                <p:cTn id="14" presetID="10" presetClass="entr" presetSubtype="0" fill="hold" nodeType="withEffect">
                                  <p:stCondLst>
                                    <p:cond delay="0"/>
                                  </p:stCondLst>
                                  <p:childTnLst>
                                    <p:set>
                                      <p:cBhvr>
                                        <p:cTn id="15" dur="1" fill="hold">
                                          <p:stCondLst>
                                            <p:cond delay="0"/>
                                          </p:stCondLst>
                                        </p:cTn>
                                        <p:tgtEl>
                                          <p:spTgt spid="802"/>
                                        </p:tgtEl>
                                        <p:attrNameLst>
                                          <p:attrName>style.visibility</p:attrName>
                                        </p:attrNameLst>
                                      </p:cBhvr>
                                      <p:to>
                                        <p:strVal val="visible"/>
                                      </p:to>
                                    </p:set>
                                    <p:animEffect transition="in" filter="fade">
                                      <p:cBhvr>
                                        <p:cTn id="16" dur="1000"/>
                                        <p:tgtEl>
                                          <p:spTgt spid="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104"/>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811" name="Google Shape;811;p104"/>
          <p:cNvGrpSpPr/>
          <p:nvPr/>
        </p:nvGrpSpPr>
        <p:grpSpPr>
          <a:xfrm rot="913793">
            <a:off x="3379787" y="770495"/>
            <a:ext cx="272896" cy="434101"/>
            <a:chOff x="1312450" y="4093350"/>
            <a:chExt cx="685350" cy="1090200"/>
          </a:xfrm>
        </p:grpSpPr>
        <p:sp>
          <p:nvSpPr>
            <p:cNvPr id="812" name="Google Shape;812;p104"/>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04"/>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04"/>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04"/>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104"/>
          <p:cNvSpPr txBox="1">
            <a:spLocks noGrp="1"/>
          </p:cNvSpPr>
          <p:nvPr>
            <p:ph type="body" idx="4294967295"/>
          </p:nvPr>
        </p:nvSpPr>
        <p:spPr>
          <a:xfrm>
            <a:off x="549350" y="1825850"/>
            <a:ext cx="3716700" cy="28206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Addition{</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private int </a:t>
            </a:r>
            <a:r>
              <a:rPr lang="en" sz="1100">
                <a:solidFill>
                  <a:srgbClr val="9876AA"/>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private </a:t>
            </a:r>
            <a:r>
              <a:rPr lang="en" sz="1100">
                <a:solidFill>
                  <a:srgbClr val="A9B7C6"/>
                </a:solidFill>
                <a:highlight>
                  <a:srgbClr val="2B2B2B"/>
                </a:highlight>
                <a:latin typeface="Courier New"/>
                <a:ea typeface="Courier New"/>
                <a:cs typeface="Courier New"/>
                <a:sym typeface="Courier New"/>
              </a:rPr>
              <a:t>String </a:t>
            </a:r>
            <a:r>
              <a:rPr lang="en" sz="1100">
                <a:solidFill>
                  <a:srgbClr val="9876AA"/>
                </a:solidFill>
                <a:highlight>
                  <a:srgbClr val="2B2B2B"/>
                </a:highlight>
                <a:latin typeface="Courier New"/>
                <a:ea typeface="Courier New"/>
                <a:cs typeface="Courier New"/>
                <a:sym typeface="Courier New"/>
              </a:rPr>
              <a:t>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public </a:t>
            </a:r>
            <a:r>
              <a:rPr lang="en" sz="1100">
                <a:solidFill>
                  <a:srgbClr val="A9B7C6"/>
                </a:solidFill>
                <a:highlight>
                  <a:srgbClr val="2B2B2B"/>
                </a:highlight>
                <a:latin typeface="Courier New"/>
                <a:ea typeface="Courier New"/>
                <a:cs typeface="Courier New"/>
                <a:sym typeface="Courier New"/>
              </a:rPr>
              <a:t>String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int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String b){</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a:t>
            </a:r>
            <a:r>
              <a:rPr lang="en" sz="1100">
                <a:solidFill>
                  <a:srgbClr val="A9B7C6"/>
                </a:solidFill>
                <a:highlight>
                  <a:srgbClr val="2B2B2B"/>
                </a:highlight>
                <a:latin typeface="Courier New"/>
                <a:ea typeface="Courier New"/>
                <a:cs typeface="Courier New"/>
                <a:sym typeface="Courier New"/>
              </a:rPr>
              <a:t>String  </a:t>
            </a:r>
            <a:r>
              <a:rPr lang="en" sz="1100">
                <a:solidFill>
                  <a:srgbClr val="FFC66D"/>
                </a:solidFill>
                <a:highlight>
                  <a:srgbClr val="2B2B2B"/>
                </a:highlight>
                <a:latin typeface="Courier New"/>
                <a:ea typeface="Courier New"/>
                <a:cs typeface="Courier New"/>
                <a:sym typeface="Courier New"/>
              </a:rPr>
              <a:t>add</a:t>
            </a:r>
            <a:r>
              <a:rPr lang="en" sz="1100">
                <a:solidFill>
                  <a:srgbClr val="A9B7C6"/>
                </a:solidFill>
                <a:highlight>
                  <a:srgbClr val="2B2B2B"/>
                </a:highlight>
                <a:latin typeface="Courier New"/>
                <a:ea typeface="Courier New"/>
                <a:cs typeface="Courier New"/>
                <a:sym typeface="Courier New"/>
              </a:rPr>
              <a:t>(String a</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b){</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A9B7C6"/>
                </a:solidFill>
                <a:highlight>
                  <a:srgbClr val="2B2B2B"/>
                </a:highlight>
                <a:latin typeface="Courier New"/>
                <a:ea typeface="Courier New"/>
                <a:cs typeface="Courier New"/>
                <a:sym typeface="Courier New"/>
              </a:rPr>
              <a:t>a+b</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1500">
              <a:solidFill>
                <a:srgbClr val="CC7832"/>
              </a:solidFill>
              <a:highlight>
                <a:srgbClr val="2B2B2B"/>
              </a:highlight>
              <a:latin typeface="Courier New"/>
              <a:ea typeface="Courier New"/>
              <a:cs typeface="Courier New"/>
              <a:sym typeface="Courier New"/>
            </a:endParaRPr>
          </a:p>
        </p:txBody>
      </p:sp>
      <p:sp>
        <p:nvSpPr>
          <p:cNvPr id="817" name="Google Shape;817;p104"/>
          <p:cNvSpPr txBox="1">
            <a:spLocks noGrp="1"/>
          </p:cNvSpPr>
          <p:nvPr>
            <p:ph type="body" idx="4294967295"/>
          </p:nvPr>
        </p:nvSpPr>
        <p:spPr>
          <a:xfrm>
            <a:off x="4844475" y="1825900"/>
            <a:ext cx="3838200" cy="28206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a:t>
            </a:r>
            <a:r>
              <a:rPr lang="en" sz="1100">
                <a:solidFill>
                  <a:srgbClr val="A9B7C6"/>
                </a:solidFill>
                <a:highlight>
                  <a:srgbClr val="2B2B2B"/>
                </a:highlight>
                <a:latin typeface="Courier New"/>
                <a:ea typeface="Courier New"/>
                <a:cs typeface="Courier New"/>
                <a:sym typeface="Courier New"/>
              </a:rPr>
              <a:t>UseAddition{</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static void </a:t>
            </a:r>
            <a:r>
              <a:rPr lang="en" sz="1100">
                <a:solidFill>
                  <a:srgbClr val="FFC66D"/>
                </a:solidFill>
                <a:highlight>
                  <a:srgbClr val="2B2B2B"/>
                </a:highlight>
                <a:latin typeface="Courier New"/>
                <a:ea typeface="Courier New"/>
                <a:cs typeface="Courier New"/>
                <a:sym typeface="Courier New"/>
              </a:rPr>
              <a:t>main</a:t>
            </a:r>
            <a:r>
              <a:rPr lang="en" sz="1100">
                <a:solidFill>
                  <a:srgbClr val="A9B7C6"/>
                </a:solidFill>
                <a:highlight>
                  <a:srgbClr val="2B2B2B"/>
                </a:highlight>
                <a:latin typeface="Courier New"/>
                <a:ea typeface="Courier New"/>
                <a:cs typeface="Courier New"/>
                <a:sym typeface="Courier New"/>
              </a:rPr>
              <a:t>(String[] args){</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    Addition A</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Addition()</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.println(A.add(</a:t>
            </a:r>
            <a:r>
              <a:rPr lang="en" sz="1100">
                <a:solidFill>
                  <a:srgbClr val="6897BB"/>
                </a:solidFill>
                <a:highlight>
                  <a:srgbClr val="2B2B2B"/>
                </a:highlight>
                <a:latin typeface="Courier New"/>
                <a:ea typeface="Courier New"/>
                <a:cs typeface="Courier New"/>
                <a:sym typeface="Courier New"/>
              </a:rPr>
              <a:t>2</a:t>
            </a:r>
            <a:r>
              <a:rPr lang="en" sz="1100">
                <a:solidFill>
                  <a:srgbClr val="CC7832"/>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"Ravi"</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System.</a:t>
            </a:r>
            <a:r>
              <a:rPr lang="en" sz="1100" i="1">
                <a:solidFill>
                  <a:srgbClr val="9876AA"/>
                </a:solidFill>
                <a:highlight>
                  <a:srgbClr val="2B2B2B"/>
                </a:highlight>
                <a:latin typeface="Courier New"/>
                <a:ea typeface="Courier New"/>
                <a:cs typeface="Courier New"/>
                <a:sym typeface="Courier New"/>
              </a:rPr>
              <a:t>out</a:t>
            </a:r>
            <a:r>
              <a:rPr lang="en" sz="1100">
                <a:solidFill>
                  <a:srgbClr val="A9B7C6"/>
                </a:solidFill>
                <a:highlight>
                  <a:srgbClr val="2B2B2B"/>
                </a:highlight>
                <a:latin typeface="Courier New"/>
                <a:ea typeface="Courier New"/>
                <a:cs typeface="Courier New"/>
                <a:sym typeface="Courier New"/>
              </a:rPr>
              <a:t>.println(A.add(</a:t>
            </a:r>
            <a:r>
              <a:rPr lang="en" sz="1100">
                <a:solidFill>
                  <a:srgbClr val="6A8759"/>
                </a:solidFill>
                <a:highlight>
                  <a:srgbClr val="2B2B2B"/>
                </a:highlight>
                <a:latin typeface="Courier New"/>
                <a:ea typeface="Courier New"/>
                <a:cs typeface="Courier New"/>
                <a:sym typeface="Courier New"/>
              </a:rPr>
              <a:t>"Ajay"</a:t>
            </a:r>
            <a:r>
              <a:rPr lang="en" sz="1100">
                <a:solidFill>
                  <a:srgbClr val="CC7832"/>
                </a:solidFill>
                <a:highlight>
                  <a:srgbClr val="2B2B2B"/>
                </a:highlight>
                <a:latin typeface="Courier New"/>
                <a:ea typeface="Courier New"/>
                <a:cs typeface="Courier New"/>
                <a:sym typeface="Courier New"/>
              </a:rPr>
              <a:t>,</a:t>
            </a:r>
            <a:r>
              <a:rPr lang="en" sz="1100">
                <a:solidFill>
                  <a:srgbClr val="6897BB"/>
                </a:solidFill>
                <a:highlight>
                  <a:srgbClr val="2B2B2B"/>
                </a:highlight>
                <a:latin typeface="Courier New"/>
                <a:ea typeface="Courier New"/>
                <a:cs typeface="Courier New"/>
                <a:sym typeface="Courier New"/>
              </a:rPr>
              <a:t>28</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p:txBody>
      </p:sp>
      <p:sp>
        <p:nvSpPr>
          <p:cNvPr id="818" name="Google Shape;818;p104"/>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819" name="Google Shape;819;p104"/>
          <p:cNvSpPr txBox="1">
            <a:spLocks noGrp="1"/>
          </p:cNvSpPr>
          <p:nvPr>
            <p:ph type="title" idx="2"/>
          </p:nvPr>
        </p:nvSpPr>
        <p:spPr>
          <a:xfrm>
            <a:off x="4948975" y="1391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820" name="Google Shape;820;p104"/>
          <p:cNvSpPr txBox="1">
            <a:spLocks noGrp="1"/>
          </p:cNvSpPr>
          <p:nvPr>
            <p:ph type="title" idx="8"/>
          </p:nvPr>
        </p:nvSpPr>
        <p:spPr>
          <a:xfrm>
            <a:off x="821150" y="345950"/>
            <a:ext cx="2981100" cy="79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0">
                <a:solidFill>
                  <a:srgbClr val="9900FF"/>
                </a:solidFill>
              </a:rPr>
              <a:t>By </a:t>
            </a:r>
            <a:r>
              <a:rPr lang="en" sz="2000" b="0">
                <a:solidFill>
                  <a:srgbClr val="741B47"/>
                </a:solidFill>
              </a:rPr>
              <a:t>Changing </a:t>
            </a:r>
            <a:r>
              <a:rPr lang="en" sz="2000" b="0">
                <a:solidFill>
                  <a:srgbClr val="444444"/>
                </a:solidFill>
              </a:rPr>
              <a:t>Order Of </a:t>
            </a:r>
            <a:r>
              <a:rPr lang="en" sz="2000" b="0">
                <a:solidFill>
                  <a:srgbClr val="0000FF"/>
                </a:solidFill>
              </a:rPr>
              <a:t>Paramaters</a:t>
            </a:r>
            <a:endParaRPr sz="16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Effect transition="in" filter="fade">
                                      <p:cBhvr>
                                        <p:cTn id="7" dur="1000"/>
                                        <p:tgtEl>
                                          <p:spTgt spid="818"/>
                                        </p:tgtEl>
                                      </p:cBhvr>
                                    </p:animEffect>
                                  </p:childTnLst>
                                </p:cTn>
                              </p:par>
                              <p:par>
                                <p:cTn id="8" presetID="10" presetClass="entr" presetSubtype="0"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1000"/>
                                        <p:tgtEl>
                                          <p:spTgt spid="816"/>
                                        </p:tgtEl>
                                      </p:cBhvr>
                                    </p:animEffect>
                                  </p:childTnLst>
                                </p:cTn>
                              </p:par>
                              <p:par>
                                <p:cTn id="11" presetID="10" presetClass="entr" presetSubtype="0" fill="hold" nodeType="withEffect">
                                  <p:stCondLst>
                                    <p:cond delay="0"/>
                                  </p:stCondLst>
                                  <p:childTnLst>
                                    <p:set>
                                      <p:cBhvr>
                                        <p:cTn id="12" dur="1" fill="hold">
                                          <p:stCondLst>
                                            <p:cond delay="0"/>
                                          </p:stCondLst>
                                        </p:cTn>
                                        <p:tgtEl>
                                          <p:spTgt spid="819"/>
                                        </p:tgtEl>
                                        <p:attrNameLst>
                                          <p:attrName>style.visibility</p:attrName>
                                        </p:attrNameLst>
                                      </p:cBhvr>
                                      <p:to>
                                        <p:strVal val="visible"/>
                                      </p:to>
                                    </p:set>
                                    <p:animEffect transition="in" filter="fade">
                                      <p:cBhvr>
                                        <p:cTn id="13" dur="1000"/>
                                        <p:tgtEl>
                                          <p:spTgt spid="819"/>
                                        </p:tgtEl>
                                      </p:cBhvr>
                                    </p:animEffect>
                                  </p:childTnLst>
                                </p:cTn>
                              </p:par>
                              <p:par>
                                <p:cTn id="14" presetID="10" presetClass="entr" presetSubtype="0" fill="hold" nodeType="withEffect">
                                  <p:stCondLst>
                                    <p:cond delay="0"/>
                                  </p:stCondLst>
                                  <p:childTnLst>
                                    <p:set>
                                      <p:cBhvr>
                                        <p:cTn id="15" dur="1" fill="hold">
                                          <p:stCondLst>
                                            <p:cond delay="0"/>
                                          </p:stCondLst>
                                        </p:cTn>
                                        <p:tgtEl>
                                          <p:spTgt spid="817"/>
                                        </p:tgtEl>
                                        <p:attrNameLst>
                                          <p:attrName>style.visibility</p:attrName>
                                        </p:attrNameLst>
                                      </p:cBhvr>
                                      <p:to>
                                        <p:strVal val="visible"/>
                                      </p:to>
                                    </p:set>
                                    <p:animEffect transition="in" filter="fade">
                                      <p:cBhvr>
                                        <p:cTn id="16"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05"/>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826" name="Google Shape;826;p105"/>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Part-10</a:t>
            </a:r>
            <a:endParaRPr sz="4500"/>
          </a:p>
        </p:txBody>
      </p:sp>
      <p:pic>
        <p:nvPicPr>
          <p:cNvPr id="827" name="Google Shape;827;p105"/>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828" name="Google Shape;828;p105"/>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829" name="Google Shape;829;p105"/>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830" name="Google Shape;830;p105"/>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latin typeface="Roboto Mono"/>
                <a:ea typeface="Roboto Mono"/>
                <a:cs typeface="Roboto Mono"/>
                <a:sym typeface="Roboto Mono"/>
              </a:rPr>
              <a:t>Lecture - 10</a:t>
            </a:r>
            <a:endParaRPr sz="1300" b="1">
              <a:latin typeface="Roboto Mono"/>
              <a:ea typeface="Roboto Mono"/>
              <a:cs typeface="Roboto Mono"/>
              <a:sym typeface="Roboto Mono"/>
            </a:endParaRPr>
          </a:p>
        </p:txBody>
      </p:sp>
      <p:sp>
        <p:nvSpPr>
          <p:cNvPr id="831" name="Google Shape;831;p105"/>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this Keyword</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6"/>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rgbClr val="000000"/>
              </a:buClr>
              <a:buSzPts val="1200"/>
              <a:buChar char="➢"/>
            </a:pPr>
            <a:r>
              <a:rPr lang="en" sz="1500">
                <a:solidFill>
                  <a:srgbClr val="000000"/>
                </a:solidFill>
              </a:rPr>
              <a:t>“</a:t>
            </a:r>
            <a:r>
              <a:rPr lang="en" sz="1500">
                <a:solidFill>
                  <a:srgbClr val="FF0000"/>
                </a:solidFill>
              </a:rPr>
              <a:t>this</a:t>
            </a:r>
            <a:r>
              <a:rPr lang="en" sz="1500">
                <a:solidFill>
                  <a:srgbClr val="000000"/>
                </a:solidFill>
              </a:rPr>
              <a:t>” is a special object </a:t>
            </a:r>
            <a:r>
              <a:rPr lang="en" sz="1500">
                <a:solidFill>
                  <a:srgbClr val="0000FF"/>
                </a:solidFill>
              </a:rPr>
              <a:t>reference</a:t>
            </a:r>
            <a:r>
              <a:rPr lang="en" sz="1500">
                <a:solidFill>
                  <a:srgbClr val="000000"/>
                </a:solidFill>
              </a:rPr>
              <a:t>, which is also a keyword.</a:t>
            </a:r>
            <a:endParaRPr sz="1500">
              <a:solidFill>
                <a:srgbClr val="00C3B1"/>
              </a:solidFill>
            </a:endParaRPr>
          </a:p>
          <a:p>
            <a:pPr marL="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solidFill>
                <a:srgbClr val="000000"/>
              </a:solidFill>
            </a:endParaRPr>
          </a:p>
          <a:p>
            <a:pPr marL="457200" lvl="0" indent="-304800" algn="l" rtl="0">
              <a:spcBef>
                <a:spcPts val="0"/>
              </a:spcBef>
              <a:spcAft>
                <a:spcPts val="0"/>
              </a:spcAft>
              <a:buClr>
                <a:srgbClr val="000000"/>
              </a:buClr>
              <a:buSzPts val="1200"/>
              <a:buChar char="➢"/>
            </a:pPr>
            <a:r>
              <a:rPr lang="en" sz="1500">
                <a:solidFill>
                  <a:srgbClr val="000000"/>
                </a:solidFill>
              </a:rPr>
              <a:t>“</a:t>
            </a:r>
            <a:r>
              <a:rPr lang="en" sz="1500">
                <a:solidFill>
                  <a:srgbClr val="FF0000"/>
                </a:solidFill>
              </a:rPr>
              <a:t>this</a:t>
            </a:r>
            <a:r>
              <a:rPr lang="en" sz="1500">
                <a:solidFill>
                  <a:srgbClr val="000000"/>
                </a:solidFill>
              </a:rPr>
              <a:t>” is automatically created by Java in a method’s argument, as soon we call that method.</a:t>
            </a: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solidFill>
                <a:srgbClr val="000000"/>
              </a:solidFill>
            </a:endParaRPr>
          </a:p>
          <a:p>
            <a:pPr marL="457200" lvl="0" indent="-304800" algn="l" rtl="0">
              <a:spcBef>
                <a:spcPts val="0"/>
              </a:spcBef>
              <a:spcAft>
                <a:spcPts val="0"/>
              </a:spcAft>
              <a:buClr>
                <a:srgbClr val="000000"/>
              </a:buClr>
              <a:buSzPts val="1200"/>
              <a:buChar char="➢"/>
            </a:pPr>
            <a:r>
              <a:rPr lang="en" sz="1500">
                <a:solidFill>
                  <a:srgbClr val="000000"/>
                </a:solidFill>
              </a:rPr>
              <a:t>“</a:t>
            </a:r>
            <a:r>
              <a:rPr lang="en" sz="1500">
                <a:solidFill>
                  <a:srgbClr val="FF0000"/>
                </a:solidFill>
              </a:rPr>
              <a:t>this</a:t>
            </a:r>
            <a:r>
              <a:rPr lang="en" sz="1500">
                <a:solidFill>
                  <a:srgbClr val="000000"/>
                </a:solidFill>
              </a:rPr>
              <a:t>” stores the memory address of the CURRENT OBJECT (the object on which the method has been called)</a:t>
            </a:r>
            <a:endParaRPr sz="1500">
              <a:solidFill>
                <a:srgbClr val="000000"/>
              </a:solidFill>
            </a:endParaRPr>
          </a:p>
          <a:p>
            <a:pPr marL="0" lvl="0" indent="0" algn="l" rtl="0">
              <a:spcBef>
                <a:spcPts val="0"/>
              </a:spcBef>
              <a:spcAft>
                <a:spcPts val="0"/>
              </a:spcAft>
              <a:buNone/>
            </a:pPr>
            <a:endParaRPr sz="1500">
              <a:solidFill>
                <a:srgbClr val="000000"/>
              </a:solidFill>
            </a:endParaRPr>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837" name="Google Shape;837;p106"/>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a:t>
            </a:r>
            <a:r>
              <a:rPr lang="en" sz="2600">
                <a:solidFill>
                  <a:srgbClr val="FF0000"/>
                </a:solidFill>
              </a:rPr>
              <a:t>I</a:t>
            </a:r>
            <a:r>
              <a:rPr lang="en" sz="3000">
                <a:solidFill>
                  <a:srgbClr val="FF0000"/>
                </a:solidFill>
              </a:rPr>
              <a:t>s this keyword ?</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6">
                                            <p:txEl>
                                              <p:pRg st="0" end="0"/>
                                            </p:txEl>
                                          </p:spTgt>
                                        </p:tgtEl>
                                        <p:attrNameLst>
                                          <p:attrName>style.visibility</p:attrName>
                                        </p:attrNameLst>
                                      </p:cBhvr>
                                      <p:to>
                                        <p:strVal val="visible"/>
                                      </p:to>
                                    </p:set>
                                    <p:animEffect transition="in" filter="fade">
                                      <p:cBhvr>
                                        <p:cTn id="7" dur="1000"/>
                                        <p:tgtEl>
                                          <p:spTgt spid="8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6">
                                            <p:txEl>
                                              <p:pRg st="1" end="1"/>
                                            </p:txEl>
                                          </p:spTgt>
                                        </p:tgtEl>
                                        <p:attrNameLst>
                                          <p:attrName>style.visibility</p:attrName>
                                        </p:attrNameLst>
                                      </p:cBhvr>
                                      <p:to>
                                        <p:strVal val="visible"/>
                                      </p:to>
                                    </p:set>
                                    <p:animEffect transition="in" filter="fade">
                                      <p:cBhvr>
                                        <p:cTn id="12" dur="1000"/>
                                        <p:tgtEl>
                                          <p:spTgt spid="8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6">
                                            <p:txEl>
                                              <p:pRg st="2" end="2"/>
                                            </p:txEl>
                                          </p:spTgt>
                                        </p:tgtEl>
                                        <p:attrNameLst>
                                          <p:attrName>style.visibility</p:attrName>
                                        </p:attrNameLst>
                                      </p:cBhvr>
                                      <p:to>
                                        <p:strVal val="visible"/>
                                      </p:to>
                                    </p:set>
                                    <p:animEffect transition="in" filter="fade">
                                      <p:cBhvr>
                                        <p:cTn id="17" dur="1000"/>
                                        <p:tgtEl>
                                          <p:spTgt spid="8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6">
                                            <p:txEl>
                                              <p:pRg st="3" end="3"/>
                                            </p:txEl>
                                          </p:spTgt>
                                        </p:tgtEl>
                                        <p:attrNameLst>
                                          <p:attrName>style.visibility</p:attrName>
                                        </p:attrNameLst>
                                      </p:cBhvr>
                                      <p:to>
                                        <p:strVal val="visible"/>
                                      </p:to>
                                    </p:set>
                                    <p:animEffect transition="in" filter="fade">
                                      <p:cBhvr>
                                        <p:cTn id="22" dur="1000"/>
                                        <p:tgtEl>
                                          <p:spTgt spid="8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6">
                                            <p:txEl>
                                              <p:pRg st="4" end="4"/>
                                            </p:txEl>
                                          </p:spTgt>
                                        </p:tgtEl>
                                        <p:attrNameLst>
                                          <p:attrName>style.visibility</p:attrName>
                                        </p:attrNameLst>
                                      </p:cBhvr>
                                      <p:to>
                                        <p:strVal val="visible"/>
                                      </p:to>
                                    </p:set>
                                    <p:animEffect transition="in" filter="fade">
                                      <p:cBhvr>
                                        <p:cTn id="27" dur="1000"/>
                                        <p:tgtEl>
                                          <p:spTgt spid="8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36">
                                            <p:txEl>
                                              <p:pRg st="5" end="5"/>
                                            </p:txEl>
                                          </p:spTgt>
                                        </p:tgtEl>
                                        <p:attrNameLst>
                                          <p:attrName>style.visibility</p:attrName>
                                        </p:attrNameLst>
                                      </p:cBhvr>
                                      <p:to>
                                        <p:strVal val="visible"/>
                                      </p:to>
                                    </p:set>
                                    <p:animEffect transition="in" filter="fade">
                                      <p:cBhvr>
                                        <p:cTn id="32" dur="1000"/>
                                        <p:tgtEl>
                                          <p:spTgt spid="8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6">
                                            <p:txEl>
                                              <p:pRg st="6" end="6"/>
                                            </p:txEl>
                                          </p:spTgt>
                                        </p:tgtEl>
                                        <p:attrNameLst>
                                          <p:attrName>style.visibility</p:attrName>
                                        </p:attrNameLst>
                                      </p:cBhvr>
                                      <p:to>
                                        <p:strVal val="visible"/>
                                      </p:to>
                                    </p:set>
                                    <p:animEffect transition="in" filter="fade">
                                      <p:cBhvr>
                                        <p:cTn id="37" dur="1000"/>
                                        <p:tgtEl>
                                          <p:spTgt spid="83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6">
                                            <p:txEl>
                                              <p:pRg st="7" end="7"/>
                                            </p:txEl>
                                          </p:spTgt>
                                        </p:tgtEl>
                                        <p:attrNameLst>
                                          <p:attrName>style.visibility</p:attrName>
                                        </p:attrNameLst>
                                      </p:cBhvr>
                                      <p:to>
                                        <p:strVal val="visible"/>
                                      </p:to>
                                    </p:set>
                                    <p:animEffect transition="in" filter="fade">
                                      <p:cBhvr>
                                        <p:cTn id="42" dur="1000"/>
                                        <p:tgtEl>
                                          <p:spTgt spid="83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6">
                                            <p:txEl>
                                              <p:pRg st="8" end="8"/>
                                            </p:txEl>
                                          </p:spTgt>
                                        </p:tgtEl>
                                        <p:attrNameLst>
                                          <p:attrName>style.visibility</p:attrName>
                                        </p:attrNameLst>
                                      </p:cBhvr>
                                      <p:to>
                                        <p:strVal val="visible"/>
                                      </p:to>
                                    </p:set>
                                    <p:animEffect transition="in" filter="fade">
                                      <p:cBhvr>
                                        <p:cTn id="47" dur="1000"/>
                                        <p:tgtEl>
                                          <p:spTgt spid="83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36">
                                            <p:txEl>
                                              <p:pRg st="9" end="9"/>
                                            </p:txEl>
                                          </p:spTgt>
                                        </p:tgtEl>
                                        <p:attrNameLst>
                                          <p:attrName>style.visibility</p:attrName>
                                        </p:attrNameLst>
                                      </p:cBhvr>
                                      <p:to>
                                        <p:strVal val="visible"/>
                                      </p:to>
                                    </p:set>
                                    <p:animEffect transition="in" filter="fade">
                                      <p:cBhvr>
                                        <p:cTn id="52" dur="1000"/>
                                        <p:tgtEl>
                                          <p:spTgt spid="83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36">
                                            <p:txEl>
                                              <p:pRg st="10" end="10"/>
                                            </p:txEl>
                                          </p:spTgt>
                                        </p:tgtEl>
                                        <p:attrNameLst>
                                          <p:attrName>style.visibility</p:attrName>
                                        </p:attrNameLst>
                                      </p:cBhvr>
                                      <p:to>
                                        <p:strVal val="visible"/>
                                      </p:to>
                                    </p:set>
                                    <p:animEffect transition="in" filter="fade">
                                      <p:cBhvr>
                                        <p:cTn id="57" dur="1000"/>
                                        <p:tgtEl>
                                          <p:spTgt spid="83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36">
                                            <p:txEl>
                                              <p:pRg st="11" end="11"/>
                                            </p:txEl>
                                          </p:spTgt>
                                        </p:tgtEl>
                                        <p:attrNameLst>
                                          <p:attrName>style.visibility</p:attrName>
                                        </p:attrNameLst>
                                      </p:cBhvr>
                                      <p:to>
                                        <p:strVal val="visible"/>
                                      </p:to>
                                    </p:set>
                                    <p:animEffect transition="in" filter="fade">
                                      <p:cBhvr>
                                        <p:cTn id="62" dur="1000"/>
                                        <p:tgtEl>
                                          <p:spTgt spid="83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07"/>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Clr>
                <a:srgbClr val="000000"/>
              </a:buClr>
              <a:buSzPts val="1500"/>
              <a:buChar char="➔"/>
            </a:pPr>
            <a:r>
              <a:rPr lang="en" sz="1500">
                <a:solidFill>
                  <a:srgbClr val="000000"/>
                </a:solidFill>
              </a:rPr>
              <a:t>By using “</a:t>
            </a:r>
            <a:r>
              <a:rPr lang="en" sz="1500">
                <a:solidFill>
                  <a:srgbClr val="FF0000"/>
                </a:solidFill>
              </a:rPr>
              <a:t>this</a:t>
            </a:r>
            <a:r>
              <a:rPr lang="en" sz="1500">
                <a:solidFill>
                  <a:srgbClr val="000000"/>
                </a:solidFill>
              </a:rPr>
              <a:t>” we can resolve the overlapping of instance variable of a class done by the local variables of a method with the same name.</a:t>
            </a: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2.  By using “</a:t>
            </a:r>
            <a:r>
              <a:rPr lang="en" sz="1500">
                <a:solidFill>
                  <a:srgbClr val="FF0000"/>
                </a:solidFill>
              </a:rPr>
              <a:t>this</a:t>
            </a:r>
            <a:r>
              <a:rPr lang="en" sz="1500">
                <a:solidFill>
                  <a:srgbClr val="000000"/>
                </a:solidFill>
              </a:rPr>
              <a:t>” we can perform CONSTRUCTOR CHAINING</a:t>
            </a: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a:p>
            <a:pPr marL="457200" lvl="0" indent="0" algn="l" rtl="0">
              <a:spcBef>
                <a:spcPts val="0"/>
              </a:spcBef>
              <a:spcAft>
                <a:spcPts val="0"/>
              </a:spcAft>
              <a:buNone/>
            </a:pPr>
            <a:endParaRPr sz="1500">
              <a:solidFill>
                <a:srgbClr val="000000"/>
              </a:solidFill>
            </a:endParaRPr>
          </a:p>
        </p:txBody>
      </p:sp>
      <p:sp>
        <p:nvSpPr>
          <p:cNvPr id="843" name="Google Shape;843;p10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Benefits Of Using “this”.  .  .</a:t>
            </a:r>
            <a:endParaRPr sz="22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xEl>
                                              <p:pRg st="0" end="0"/>
                                            </p:txEl>
                                          </p:spTgt>
                                        </p:tgtEl>
                                        <p:attrNameLst>
                                          <p:attrName>style.visibility</p:attrName>
                                        </p:attrNameLst>
                                      </p:cBhvr>
                                      <p:to>
                                        <p:strVal val="visible"/>
                                      </p:to>
                                    </p:set>
                                    <p:animEffect transition="in" filter="fade">
                                      <p:cBhvr>
                                        <p:cTn id="7" dur="1000"/>
                                        <p:tgtEl>
                                          <p:spTgt spid="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2">
                                            <p:txEl>
                                              <p:pRg st="1" end="1"/>
                                            </p:txEl>
                                          </p:spTgt>
                                        </p:tgtEl>
                                        <p:attrNameLst>
                                          <p:attrName>style.visibility</p:attrName>
                                        </p:attrNameLst>
                                      </p:cBhvr>
                                      <p:to>
                                        <p:strVal val="visible"/>
                                      </p:to>
                                    </p:set>
                                    <p:animEffect transition="in" filter="fade">
                                      <p:cBhvr>
                                        <p:cTn id="12" dur="1000"/>
                                        <p:tgtEl>
                                          <p:spTgt spid="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2">
                                            <p:txEl>
                                              <p:pRg st="2" end="2"/>
                                            </p:txEl>
                                          </p:spTgt>
                                        </p:tgtEl>
                                        <p:attrNameLst>
                                          <p:attrName>style.visibility</p:attrName>
                                        </p:attrNameLst>
                                      </p:cBhvr>
                                      <p:to>
                                        <p:strVal val="visible"/>
                                      </p:to>
                                    </p:set>
                                    <p:animEffect transition="in" filter="fade">
                                      <p:cBhvr>
                                        <p:cTn id="17" dur="1000"/>
                                        <p:tgtEl>
                                          <p:spTgt spid="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2">
                                            <p:txEl>
                                              <p:pRg st="3" end="3"/>
                                            </p:txEl>
                                          </p:spTgt>
                                        </p:tgtEl>
                                        <p:attrNameLst>
                                          <p:attrName>style.visibility</p:attrName>
                                        </p:attrNameLst>
                                      </p:cBhvr>
                                      <p:to>
                                        <p:strVal val="visible"/>
                                      </p:to>
                                    </p:set>
                                    <p:animEffect transition="in" filter="fade">
                                      <p:cBhvr>
                                        <p:cTn id="22" dur="1000"/>
                                        <p:tgtEl>
                                          <p:spTgt spid="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2">
                                            <p:txEl>
                                              <p:pRg st="4" end="4"/>
                                            </p:txEl>
                                          </p:spTgt>
                                        </p:tgtEl>
                                        <p:attrNameLst>
                                          <p:attrName>style.visibility</p:attrName>
                                        </p:attrNameLst>
                                      </p:cBhvr>
                                      <p:to>
                                        <p:strVal val="visible"/>
                                      </p:to>
                                    </p:set>
                                    <p:animEffect transition="in" filter="fade">
                                      <p:cBhvr>
                                        <p:cTn id="27" dur="1000"/>
                                        <p:tgtEl>
                                          <p:spTgt spid="8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2">
                                            <p:txEl>
                                              <p:pRg st="5" end="5"/>
                                            </p:txEl>
                                          </p:spTgt>
                                        </p:tgtEl>
                                        <p:attrNameLst>
                                          <p:attrName>style.visibility</p:attrName>
                                        </p:attrNameLst>
                                      </p:cBhvr>
                                      <p:to>
                                        <p:strVal val="visible"/>
                                      </p:to>
                                    </p:set>
                                    <p:animEffect transition="in" filter="fade">
                                      <p:cBhvr>
                                        <p:cTn id="32" dur="1000"/>
                                        <p:tgtEl>
                                          <p:spTgt spid="8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2">
                                            <p:txEl>
                                              <p:pRg st="6" end="6"/>
                                            </p:txEl>
                                          </p:spTgt>
                                        </p:tgtEl>
                                        <p:attrNameLst>
                                          <p:attrName>style.visibility</p:attrName>
                                        </p:attrNameLst>
                                      </p:cBhvr>
                                      <p:to>
                                        <p:strVal val="visible"/>
                                      </p:to>
                                    </p:set>
                                    <p:animEffect transition="in" filter="fade">
                                      <p:cBhvr>
                                        <p:cTn id="37" dur="1000"/>
                                        <p:tgtEl>
                                          <p:spTgt spid="8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2">
                                            <p:txEl>
                                              <p:pRg st="7" end="7"/>
                                            </p:txEl>
                                          </p:spTgt>
                                        </p:tgtEl>
                                        <p:attrNameLst>
                                          <p:attrName>style.visibility</p:attrName>
                                        </p:attrNameLst>
                                      </p:cBhvr>
                                      <p:to>
                                        <p:strVal val="visible"/>
                                      </p:to>
                                    </p:set>
                                    <p:animEffect transition="in" filter="fade">
                                      <p:cBhvr>
                                        <p:cTn id="42" dur="1000"/>
                                        <p:tgtEl>
                                          <p:spTgt spid="8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42">
                                            <p:txEl>
                                              <p:pRg st="8" end="8"/>
                                            </p:txEl>
                                          </p:spTgt>
                                        </p:tgtEl>
                                        <p:attrNameLst>
                                          <p:attrName>style.visibility</p:attrName>
                                        </p:attrNameLst>
                                      </p:cBhvr>
                                      <p:to>
                                        <p:strVal val="visible"/>
                                      </p:to>
                                    </p:set>
                                    <p:animEffect transition="in" filter="fade">
                                      <p:cBhvr>
                                        <p:cTn id="47" dur="1000"/>
                                        <p:tgtEl>
                                          <p:spTgt spid="8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08"/>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849" name="Google Shape;849;p108"/>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Part-11</a:t>
            </a:r>
            <a:endParaRPr sz="4500"/>
          </a:p>
        </p:txBody>
      </p:sp>
      <p:pic>
        <p:nvPicPr>
          <p:cNvPr id="850" name="Google Shape;850;p108"/>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851" name="Google Shape;851;p108"/>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852" name="Google Shape;852;p108"/>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853" name="Google Shape;853;p108"/>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-11</a:t>
            </a:r>
            <a:endParaRPr sz="1400" b="1">
              <a:latin typeface="Roboto Mono"/>
              <a:ea typeface="Roboto Mono"/>
              <a:cs typeface="Roboto Mono"/>
              <a:sym typeface="Roboto Mono"/>
            </a:endParaRPr>
          </a:p>
        </p:txBody>
      </p:sp>
      <p:sp>
        <p:nvSpPr>
          <p:cNvPr id="854" name="Google Shape;854;p108"/>
          <p:cNvSpPr txBox="1">
            <a:spLocks noGrp="1"/>
          </p:cNvSpPr>
          <p:nvPr>
            <p:ph type="subTitle" idx="1"/>
          </p:nvPr>
        </p:nvSpPr>
        <p:spPr>
          <a:xfrm>
            <a:off x="1129800" y="1924438"/>
            <a:ext cx="1516500" cy="562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Inheritance</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09"/>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55600" algn="l" rtl="0">
              <a:lnSpc>
                <a:spcPct val="150000"/>
              </a:lnSpc>
              <a:spcBef>
                <a:spcPts val="0"/>
              </a:spcBef>
              <a:spcAft>
                <a:spcPts val="0"/>
              </a:spcAft>
              <a:buClr>
                <a:srgbClr val="000000"/>
              </a:buClr>
              <a:buSzPts val="2000"/>
              <a:buChar char="➔"/>
            </a:pPr>
            <a:r>
              <a:rPr lang="en" sz="2000">
                <a:solidFill>
                  <a:srgbClr val="000000"/>
                </a:solidFill>
              </a:rPr>
              <a:t>Inheritance is a technique using which we can acquire the features of an existing class/object in a newly created class/object</a:t>
            </a:r>
            <a:endParaRPr sz="2000">
              <a:solidFill>
                <a:srgbClr val="00C3B1"/>
              </a:solidFill>
            </a:endParaRPr>
          </a:p>
          <a:p>
            <a:pPr marL="457200" lvl="0" indent="0" algn="l" rtl="0">
              <a:lnSpc>
                <a:spcPct val="150000"/>
              </a:lnSpc>
              <a:spcBef>
                <a:spcPts val="0"/>
              </a:spcBef>
              <a:spcAft>
                <a:spcPts val="0"/>
              </a:spcAft>
              <a:buNone/>
            </a:pPr>
            <a:endParaRPr sz="2000">
              <a:solidFill>
                <a:srgbClr val="000000"/>
              </a:solidFill>
            </a:endParaRPr>
          </a:p>
          <a:p>
            <a:pPr marL="457200" lvl="0" indent="0" algn="l" rtl="0">
              <a:lnSpc>
                <a:spcPct val="150000"/>
              </a:lnSpc>
              <a:spcBef>
                <a:spcPts val="0"/>
              </a:spcBef>
              <a:spcAft>
                <a:spcPts val="0"/>
              </a:spcAft>
              <a:buNone/>
            </a:pPr>
            <a:endParaRPr sz="2000"/>
          </a:p>
        </p:txBody>
      </p:sp>
      <p:sp>
        <p:nvSpPr>
          <p:cNvPr id="860" name="Google Shape;860;p109"/>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Is Inheritance?</a:t>
            </a:r>
            <a:endParaRPr sz="3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110"/>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866" name="Google Shape;866;p110"/>
          <p:cNvGrpSpPr/>
          <p:nvPr/>
        </p:nvGrpSpPr>
        <p:grpSpPr>
          <a:xfrm rot="913793">
            <a:off x="3379787" y="770495"/>
            <a:ext cx="272896" cy="434101"/>
            <a:chOff x="1312450" y="4093350"/>
            <a:chExt cx="685350" cy="1090200"/>
          </a:xfrm>
        </p:grpSpPr>
        <p:sp>
          <p:nvSpPr>
            <p:cNvPr id="867" name="Google Shape;867;p110"/>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0"/>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0"/>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0"/>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 name="Google Shape;871;p110"/>
          <p:cNvSpPr txBox="1">
            <a:spLocks noGrp="1"/>
          </p:cNvSpPr>
          <p:nvPr>
            <p:ph type="body" idx="4294967295"/>
          </p:nvPr>
        </p:nvSpPr>
        <p:spPr>
          <a:xfrm>
            <a:off x="549350" y="1434150"/>
            <a:ext cx="3252900" cy="33033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Fruit </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00FF00"/>
                </a:solidFill>
                <a:highlight>
                  <a:srgbClr val="2B2B2B"/>
                </a:highlight>
                <a:latin typeface="Courier New"/>
                <a:ea typeface="Courier New"/>
                <a:cs typeface="Courier New"/>
                <a:sym typeface="Courier New"/>
              </a:rPr>
              <a:t>//data</a:t>
            </a:r>
            <a:endParaRPr sz="12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r>
              <a:rPr lang="en" sz="1200">
                <a:solidFill>
                  <a:srgbClr val="00FF00"/>
                </a:solidFill>
                <a:highlight>
                  <a:srgbClr val="2B2B2B"/>
                </a:highlight>
                <a:latin typeface="Courier New"/>
                <a:ea typeface="Courier New"/>
                <a:cs typeface="Courier New"/>
                <a:sym typeface="Courier New"/>
              </a:rPr>
              <a:t>//method</a:t>
            </a:r>
            <a:endParaRPr sz="1200">
              <a:solidFill>
                <a:srgbClr val="00FF00"/>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class Orange</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 	..</a:t>
            </a:r>
            <a:endParaRPr sz="12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p:txBody>
      </p:sp>
      <p:sp>
        <p:nvSpPr>
          <p:cNvPr id="872" name="Google Shape;872;p110"/>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With An Example</a:t>
            </a:r>
            <a:endParaRPr sz="1800">
              <a:solidFill>
                <a:srgbClr val="FF00FF"/>
              </a:solidFill>
            </a:endParaRPr>
          </a:p>
        </p:txBody>
      </p:sp>
      <p:sp>
        <p:nvSpPr>
          <p:cNvPr id="873" name="Google Shape;873;p110"/>
          <p:cNvSpPr txBox="1"/>
          <p:nvPr/>
        </p:nvSpPr>
        <p:spPr>
          <a:xfrm>
            <a:off x="4971325" y="742275"/>
            <a:ext cx="3409200" cy="3879000"/>
          </a:xfrm>
          <a:prstGeom prst="rect">
            <a:avLst/>
          </a:prstGeom>
          <a:solidFill>
            <a:srgbClr val="00FF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Roboto Mono Medium"/>
                <a:ea typeface="Roboto Mono Medium"/>
                <a:cs typeface="Roboto Mono Medium"/>
                <a:sym typeface="Roboto Mono Medium"/>
              </a:rPr>
              <a:t>As per OOP , the class Orange must inherit the class Fruit so that all the features (data &amp; methods) of the Fruit class get inherited in Orange class also</a:t>
            </a:r>
            <a:endParaRPr sz="26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Effect transition="in" filter="fade">
                                      <p:cBhvr>
                                        <p:cTn id="7" dur="1000"/>
                                        <p:tgtEl>
                                          <p:spTgt spid="871"/>
                                        </p:tgtEl>
                                      </p:cBhvr>
                                    </p:animEffect>
                                  </p:childTnLst>
                                </p:cTn>
                              </p:par>
                              <p:par>
                                <p:cTn id="8" presetID="10" presetClass="entr" presetSubtype="0" fill="hold" nodeType="withEffect">
                                  <p:stCondLst>
                                    <p:cond delay="0"/>
                                  </p:stCondLst>
                                  <p:childTnLst>
                                    <p:set>
                                      <p:cBhvr>
                                        <p:cTn id="9" dur="1" fill="hold">
                                          <p:stCondLst>
                                            <p:cond delay="0"/>
                                          </p:stCondLst>
                                        </p:cTn>
                                        <p:tgtEl>
                                          <p:spTgt spid="873"/>
                                        </p:tgtEl>
                                        <p:attrNameLst>
                                          <p:attrName>style.visibility</p:attrName>
                                        </p:attrNameLst>
                                      </p:cBhvr>
                                      <p:to>
                                        <p:strVal val="visible"/>
                                      </p:to>
                                    </p:set>
                                    <p:animEffect transition="in" filter="fade">
                                      <p:cBhvr>
                                        <p:cTn id="10" dur="1000"/>
                                        <p:tgtEl>
                                          <p:spTgt spid="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1"/>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36550" algn="l" rtl="0">
              <a:lnSpc>
                <a:spcPct val="150000"/>
              </a:lnSpc>
              <a:spcBef>
                <a:spcPts val="0"/>
              </a:spcBef>
              <a:spcAft>
                <a:spcPts val="0"/>
              </a:spcAft>
              <a:buClr>
                <a:srgbClr val="000000"/>
              </a:buClr>
              <a:buSzPts val="1700"/>
              <a:buChar char="➔"/>
            </a:pPr>
            <a:r>
              <a:rPr lang="en" sz="1900">
                <a:solidFill>
                  <a:srgbClr val="000000"/>
                </a:solidFill>
              </a:rPr>
              <a:t>Reusability: The child class programmer is not required to rewrite those methods or data again which have already been designed by the parent class programmer</a:t>
            </a:r>
            <a:endParaRPr sz="1900">
              <a:solidFill>
                <a:srgbClr val="000000"/>
              </a:solidFill>
            </a:endParaRPr>
          </a:p>
          <a:p>
            <a:pPr marL="457200" lvl="0" indent="0" algn="l" rtl="0">
              <a:lnSpc>
                <a:spcPct val="150000"/>
              </a:lnSpc>
              <a:spcBef>
                <a:spcPts val="0"/>
              </a:spcBef>
              <a:spcAft>
                <a:spcPts val="0"/>
              </a:spcAft>
              <a:buNone/>
            </a:pPr>
            <a:endParaRPr sz="1900">
              <a:solidFill>
                <a:srgbClr val="000000"/>
              </a:solidFill>
            </a:endParaRPr>
          </a:p>
          <a:p>
            <a:pPr marL="457200" lvl="0" indent="-336550" algn="l" rtl="0">
              <a:lnSpc>
                <a:spcPct val="150000"/>
              </a:lnSpc>
              <a:spcBef>
                <a:spcPts val="0"/>
              </a:spcBef>
              <a:spcAft>
                <a:spcPts val="0"/>
              </a:spcAft>
              <a:buClr>
                <a:srgbClr val="000000"/>
              </a:buClr>
              <a:buSzPts val="1700"/>
              <a:buChar char="➔"/>
            </a:pPr>
            <a:r>
              <a:rPr lang="en" sz="1900">
                <a:solidFill>
                  <a:srgbClr val="000000"/>
                </a:solidFill>
              </a:rPr>
              <a:t>Maintainability: Easy to incorporate changes in the code </a:t>
            </a:r>
            <a:endParaRPr sz="1900"/>
          </a:p>
        </p:txBody>
      </p:sp>
      <p:sp>
        <p:nvSpPr>
          <p:cNvPr id="879" name="Google Shape;879;p11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Benefits of Inheritance.  .  .</a:t>
            </a:r>
            <a:endParaRPr sz="22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xEl>
                                              <p:pRg st="0" end="0"/>
                                            </p:txEl>
                                          </p:spTgt>
                                        </p:tgtEl>
                                        <p:attrNameLst>
                                          <p:attrName>style.visibility</p:attrName>
                                        </p:attrNameLst>
                                      </p:cBhvr>
                                      <p:to>
                                        <p:strVal val="visible"/>
                                      </p:to>
                                    </p:set>
                                    <p:animEffect transition="in" filter="fade">
                                      <p:cBhvr>
                                        <p:cTn id="7" dur="1000"/>
                                        <p:tgtEl>
                                          <p:spTgt spid="8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8">
                                            <p:txEl>
                                              <p:pRg st="1" end="1"/>
                                            </p:txEl>
                                          </p:spTgt>
                                        </p:tgtEl>
                                        <p:attrNameLst>
                                          <p:attrName>style.visibility</p:attrName>
                                        </p:attrNameLst>
                                      </p:cBhvr>
                                      <p:to>
                                        <p:strVal val="visible"/>
                                      </p:to>
                                    </p:set>
                                    <p:animEffect transition="in" filter="fade">
                                      <p:cBhvr>
                                        <p:cTn id="12" dur="1000"/>
                                        <p:tgtEl>
                                          <p:spTgt spid="8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8">
                                            <p:txEl>
                                              <p:pRg st="2" end="2"/>
                                            </p:txEl>
                                          </p:spTgt>
                                        </p:tgtEl>
                                        <p:attrNameLst>
                                          <p:attrName>style.visibility</p:attrName>
                                        </p:attrNameLst>
                                      </p:cBhvr>
                                      <p:to>
                                        <p:strVal val="visible"/>
                                      </p:to>
                                    </p:set>
                                    <p:animEffect transition="in" filter="fade">
                                      <p:cBhvr>
                                        <p:cTn id="17" dur="1000"/>
                                        <p:tgtEl>
                                          <p:spTgt spid="8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 &amp; Objects</a:t>
            </a:r>
            <a:endParaRPr/>
          </a:p>
        </p:txBody>
      </p:sp>
      <p:sp>
        <p:nvSpPr>
          <p:cNvPr id="399" name="Google Shape;399;p58"/>
          <p:cNvSpPr txBox="1">
            <a:spLocks noGrp="1"/>
          </p:cNvSpPr>
          <p:nvPr>
            <p:ph type="title" idx="2"/>
          </p:nvPr>
        </p:nvSpPr>
        <p:spPr>
          <a:xfrm>
            <a:off x="3548250" y="1403800"/>
            <a:ext cx="20475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Part-2</a:t>
            </a:r>
            <a:endParaRPr/>
          </a:p>
        </p:txBody>
      </p:sp>
      <p:pic>
        <p:nvPicPr>
          <p:cNvPr id="400" name="Google Shape;400;p58"/>
          <p:cNvPicPr preferRelativeResize="0"/>
          <p:nvPr/>
        </p:nvPicPr>
        <p:blipFill>
          <a:blip r:embed="rId3">
            <a:alphaModFix amt="56000"/>
          </a:blip>
          <a:stretch>
            <a:fillRect/>
          </a:stretch>
        </p:blipFill>
        <p:spPr>
          <a:xfrm rot="10800000">
            <a:off x="2838674" y="3115225"/>
            <a:ext cx="3544026" cy="216200"/>
          </a:xfrm>
          <a:prstGeom prst="rect">
            <a:avLst/>
          </a:prstGeom>
          <a:noFill/>
          <a:ln>
            <a:noFill/>
          </a:ln>
        </p:spPr>
      </p:pic>
      <p:pic>
        <p:nvPicPr>
          <p:cNvPr id="401" name="Google Shape;401;p58"/>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402" name="Google Shape;402;p58"/>
          <p:cNvPicPr preferRelativeResize="0"/>
          <p:nvPr/>
        </p:nvPicPr>
        <p:blipFill rotWithShape="1">
          <a:blip r:embed="rId5">
            <a:alphaModFix/>
          </a:blip>
          <a:srcRect t="16734" r="8892" b="18300"/>
          <a:stretch/>
        </p:blipFill>
        <p:spPr>
          <a:xfrm rot="10800000">
            <a:off x="515475" y="1737950"/>
            <a:ext cx="2355075" cy="846050"/>
          </a:xfrm>
          <a:prstGeom prst="rect">
            <a:avLst/>
          </a:prstGeom>
          <a:noFill/>
          <a:ln>
            <a:noFill/>
          </a:ln>
        </p:spPr>
      </p:pic>
      <p:sp>
        <p:nvSpPr>
          <p:cNvPr id="403" name="Google Shape;403;p58"/>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- 2</a:t>
            </a:r>
            <a:endParaRPr sz="1400" b="1">
              <a:latin typeface="Roboto Mono"/>
              <a:ea typeface="Roboto Mono"/>
              <a:cs typeface="Roboto Mono"/>
              <a:sym typeface="Roboto Mono"/>
            </a:endParaRPr>
          </a:p>
        </p:txBody>
      </p:sp>
      <p:sp>
        <p:nvSpPr>
          <p:cNvPr id="404" name="Google Shape;404;p58"/>
          <p:cNvSpPr txBox="1">
            <a:spLocks noGrp="1"/>
          </p:cNvSpPr>
          <p:nvPr>
            <p:ph type="subTitle" idx="1"/>
          </p:nvPr>
        </p:nvSpPr>
        <p:spPr>
          <a:xfrm>
            <a:off x="832372" y="1977312"/>
            <a:ext cx="18378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Class &amp; Object</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2"/>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AutoNum type="arabicPeriod"/>
            </a:pPr>
            <a:r>
              <a:rPr lang="en" sz="1800">
                <a:solidFill>
                  <a:srgbClr val="000000"/>
                </a:solidFill>
              </a:rPr>
              <a:t>The class which gets inherited is knows by 3 names</a:t>
            </a: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a. Parent class                   OOP</a:t>
            </a: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b. Base   class 				       C++</a:t>
            </a: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c. Super  class 				       Java/Python </a:t>
            </a:r>
            <a:endParaRPr sz="1800">
              <a:solidFill>
                <a:srgbClr val="000000"/>
              </a:solidFill>
            </a:endParaRPr>
          </a:p>
          <a:p>
            <a:pPr marL="0" lvl="0" indent="0" algn="l" rtl="0">
              <a:lnSpc>
                <a:spcPct val="150000"/>
              </a:lnSpc>
              <a:spcBef>
                <a:spcPts val="0"/>
              </a:spcBef>
              <a:spcAft>
                <a:spcPts val="0"/>
              </a:spcAft>
              <a:buNone/>
            </a:pPr>
            <a:endParaRPr sz="1800">
              <a:solidFill>
                <a:srgbClr val="000000"/>
              </a:solidFill>
            </a:endParaRPr>
          </a:p>
        </p:txBody>
      </p:sp>
      <p:sp>
        <p:nvSpPr>
          <p:cNvPr id="885" name="Google Shape;885;p112"/>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Terminologies Used In Inheritance</a:t>
            </a:r>
            <a:endParaRPr sz="2200">
              <a:solidFill>
                <a:srgbClr val="666666"/>
              </a:solidFill>
            </a:endParaRPr>
          </a:p>
        </p:txBody>
      </p:sp>
      <p:sp>
        <p:nvSpPr>
          <p:cNvPr id="886" name="Google Shape;886;p112"/>
          <p:cNvSpPr/>
          <p:nvPr/>
        </p:nvSpPr>
        <p:spPr>
          <a:xfrm>
            <a:off x="4147625" y="32139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2"/>
          <p:cNvSpPr/>
          <p:nvPr/>
        </p:nvSpPr>
        <p:spPr>
          <a:xfrm>
            <a:off x="4147625" y="36222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2"/>
          <p:cNvSpPr/>
          <p:nvPr/>
        </p:nvSpPr>
        <p:spPr>
          <a:xfrm>
            <a:off x="4147625" y="28056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animEffect transition="in" filter="fade">
                                      <p:cBhvr>
                                        <p:cTn id="7" dur="1000"/>
                                        <p:tgtEl>
                                          <p:spTgt spid="884"/>
                                        </p:tgtEl>
                                      </p:cBhvr>
                                    </p:animEffect>
                                  </p:childTnLst>
                                </p:cTn>
                              </p:par>
                              <p:par>
                                <p:cTn id="8" presetID="10" presetClass="entr" presetSubtype="0" fill="hold" nodeType="withEffect">
                                  <p:stCondLst>
                                    <p:cond delay="0"/>
                                  </p:stCondLst>
                                  <p:childTnLst>
                                    <p:set>
                                      <p:cBhvr>
                                        <p:cTn id="9" dur="1" fill="hold">
                                          <p:stCondLst>
                                            <p:cond delay="0"/>
                                          </p:stCondLst>
                                        </p:cTn>
                                        <p:tgtEl>
                                          <p:spTgt spid="886"/>
                                        </p:tgtEl>
                                        <p:attrNameLst>
                                          <p:attrName>style.visibility</p:attrName>
                                        </p:attrNameLst>
                                      </p:cBhvr>
                                      <p:to>
                                        <p:strVal val="visible"/>
                                      </p:to>
                                    </p:set>
                                    <p:animEffect transition="in" filter="fade">
                                      <p:cBhvr>
                                        <p:cTn id="10" dur="1000"/>
                                        <p:tgtEl>
                                          <p:spTgt spid="886"/>
                                        </p:tgtEl>
                                      </p:cBhvr>
                                    </p:animEffect>
                                  </p:childTnLst>
                                </p:cTn>
                              </p:par>
                              <p:par>
                                <p:cTn id="11" presetID="10" presetClass="entr" presetSubtype="0" fill="hold" nodeType="withEffect">
                                  <p:stCondLst>
                                    <p:cond delay="0"/>
                                  </p:stCondLst>
                                  <p:childTnLst>
                                    <p:set>
                                      <p:cBhvr>
                                        <p:cTn id="12" dur="1" fill="hold">
                                          <p:stCondLst>
                                            <p:cond delay="0"/>
                                          </p:stCondLst>
                                        </p:cTn>
                                        <p:tgtEl>
                                          <p:spTgt spid="888"/>
                                        </p:tgtEl>
                                        <p:attrNameLst>
                                          <p:attrName>style.visibility</p:attrName>
                                        </p:attrNameLst>
                                      </p:cBhvr>
                                      <p:to>
                                        <p:strVal val="visible"/>
                                      </p:to>
                                    </p:set>
                                    <p:animEffect transition="in" filter="fade">
                                      <p:cBhvr>
                                        <p:cTn id="13" dur="1000"/>
                                        <p:tgtEl>
                                          <p:spTgt spid="888"/>
                                        </p:tgtEl>
                                      </p:cBhvr>
                                    </p:animEffect>
                                  </p:childTnLst>
                                </p:cTn>
                              </p:par>
                              <p:par>
                                <p:cTn id="14" presetID="10" presetClass="entr" presetSubtype="0" fill="hold" nodeType="withEffect">
                                  <p:stCondLst>
                                    <p:cond delay="0"/>
                                  </p:stCondLst>
                                  <p:childTnLst>
                                    <p:set>
                                      <p:cBhvr>
                                        <p:cTn id="15" dur="1" fill="hold">
                                          <p:stCondLst>
                                            <p:cond delay="0"/>
                                          </p:stCondLst>
                                        </p:cTn>
                                        <p:tgtEl>
                                          <p:spTgt spid="887"/>
                                        </p:tgtEl>
                                        <p:attrNameLst>
                                          <p:attrName>style.visibility</p:attrName>
                                        </p:attrNameLst>
                                      </p:cBhvr>
                                      <p:to>
                                        <p:strVal val="visible"/>
                                      </p:to>
                                    </p:set>
                                    <p:animEffect transition="in" filter="fade">
                                      <p:cBhvr>
                                        <p:cTn id="16" dur="1000"/>
                                        <p:tgtEl>
                                          <p:spTgt spid="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3"/>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rgbClr val="999999"/>
                </a:solidFill>
              </a:rPr>
              <a:t>2.</a:t>
            </a:r>
            <a:r>
              <a:rPr lang="en" sz="1800">
                <a:solidFill>
                  <a:srgbClr val="000000"/>
                </a:solidFill>
              </a:rPr>
              <a:t> 	The class which inherits is known by 3</a:t>
            </a:r>
            <a:endParaRPr sz="1800">
              <a:solidFill>
                <a:srgbClr val="000000"/>
              </a:solidFill>
            </a:endParaRPr>
          </a:p>
          <a:p>
            <a:pPr marL="0" lvl="0" indent="0" algn="l" rtl="0">
              <a:lnSpc>
                <a:spcPct val="100000"/>
              </a:lnSpc>
              <a:spcBef>
                <a:spcPts val="0"/>
              </a:spcBef>
              <a:spcAft>
                <a:spcPts val="0"/>
              </a:spcAft>
              <a:buNone/>
            </a:pPr>
            <a:r>
              <a:rPr lang="en" sz="1800">
                <a:solidFill>
                  <a:srgbClr val="000000"/>
                </a:solidFill>
              </a:rPr>
              <a:t>    Names</a:t>
            </a: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00000"/>
              </a:lnSpc>
              <a:spcBef>
                <a:spcPts val="0"/>
              </a:spcBef>
              <a:spcAft>
                <a:spcPts val="0"/>
              </a:spcAft>
              <a:buNone/>
            </a:pP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a. Child     class               OOP </a:t>
            </a: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b. Derived   class 				   C++</a:t>
            </a:r>
            <a:endParaRPr sz="1800">
              <a:solidFill>
                <a:srgbClr val="000000"/>
              </a:solidFill>
            </a:endParaRPr>
          </a:p>
          <a:p>
            <a:pPr marL="457200" lvl="0" indent="0" algn="l" rtl="0">
              <a:lnSpc>
                <a:spcPct val="150000"/>
              </a:lnSpc>
              <a:spcBef>
                <a:spcPts val="0"/>
              </a:spcBef>
              <a:spcAft>
                <a:spcPts val="0"/>
              </a:spcAft>
              <a:buNone/>
            </a:pPr>
            <a:r>
              <a:rPr lang="en" sz="1800">
                <a:solidFill>
                  <a:srgbClr val="000000"/>
                </a:solidFill>
              </a:rPr>
              <a:t>c. Sub       class 				   Java/Python </a:t>
            </a:r>
            <a:endParaRPr sz="1800">
              <a:solidFill>
                <a:srgbClr val="000000"/>
              </a:solidFill>
            </a:endParaRPr>
          </a:p>
          <a:p>
            <a:pPr marL="0" lvl="0" indent="0" algn="l" rtl="0">
              <a:lnSpc>
                <a:spcPct val="150000"/>
              </a:lnSpc>
              <a:spcBef>
                <a:spcPts val="0"/>
              </a:spcBef>
              <a:spcAft>
                <a:spcPts val="0"/>
              </a:spcAft>
              <a:buNone/>
            </a:pPr>
            <a:endParaRPr sz="1800">
              <a:solidFill>
                <a:srgbClr val="000000"/>
              </a:solidFill>
            </a:endParaRPr>
          </a:p>
        </p:txBody>
      </p:sp>
      <p:sp>
        <p:nvSpPr>
          <p:cNvPr id="894" name="Google Shape;894;p113"/>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Terminologies Used In Inheritance</a:t>
            </a:r>
            <a:endParaRPr sz="2200">
              <a:solidFill>
                <a:srgbClr val="666666"/>
              </a:solidFill>
            </a:endParaRPr>
          </a:p>
        </p:txBody>
      </p:sp>
      <p:sp>
        <p:nvSpPr>
          <p:cNvPr id="895" name="Google Shape;895;p113"/>
          <p:cNvSpPr/>
          <p:nvPr/>
        </p:nvSpPr>
        <p:spPr>
          <a:xfrm>
            <a:off x="4528625" y="32139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3"/>
          <p:cNvSpPr/>
          <p:nvPr/>
        </p:nvSpPr>
        <p:spPr>
          <a:xfrm>
            <a:off x="4528625" y="36222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3"/>
          <p:cNvSpPr/>
          <p:nvPr/>
        </p:nvSpPr>
        <p:spPr>
          <a:xfrm>
            <a:off x="4528625" y="2805675"/>
            <a:ext cx="1450200" cy="4083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1000"/>
                                        <p:tgtEl>
                                          <p:spTgt spid="893"/>
                                        </p:tgtEl>
                                      </p:cBhvr>
                                    </p:animEffect>
                                  </p:childTnLst>
                                </p:cTn>
                              </p:par>
                              <p:par>
                                <p:cTn id="8" presetID="10" presetClass="entr" presetSubtype="0" fill="hold" nodeType="withEffect">
                                  <p:stCondLst>
                                    <p:cond delay="0"/>
                                  </p:stCondLst>
                                  <p:childTnLst>
                                    <p:set>
                                      <p:cBhvr>
                                        <p:cTn id="9" dur="1" fill="hold">
                                          <p:stCondLst>
                                            <p:cond delay="0"/>
                                          </p:stCondLst>
                                        </p:cTn>
                                        <p:tgtEl>
                                          <p:spTgt spid="895"/>
                                        </p:tgtEl>
                                        <p:attrNameLst>
                                          <p:attrName>style.visibility</p:attrName>
                                        </p:attrNameLst>
                                      </p:cBhvr>
                                      <p:to>
                                        <p:strVal val="visible"/>
                                      </p:to>
                                    </p:set>
                                    <p:animEffect transition="in" filter="fade">
                                      <p:cBhvr>
                                        <p:cTn id="10" dur="1000"/>
                                        <p:tgtEl>
                                          <p:spTgt spid="895"/>
                                        </p:tgtEl>
                                      </p:cBhvr>
                                    </p:animEffect>
                                  </p:childTnLst>
                                </p:cTn>
                              </p:par>
                              <p:par>
                                <p:cTn id="11" presetID="10" presetClass="entr" presetSubtype="0" fill="hold" nodeType="withEffect">
                                  <p:stCondLst>
                                    <p:cond delay="0"/>
                                  </p:stCondLst>
                                  <p:childTnLst>
                                    <p:set>
                                      <p:cBhvr>
                                        <p:cTn id="12" dur="1" fill="hold">
                                          <p:stCondLst>
                                            <p:cond delay="0"/>
                                          </p:stCondLst>
                                        </p:cTn>
                                        <p:tgtEl>
                                          <p:spTgt spid="897"/>
                                        </p:tgtEl>
                                        <p:attrNameLst>
                                          <p:attrName>style.visibility</p:attrName>
                                        </p:attrNameLst>
                                      </p:cBhvr>
                                      <p:to>
                                        <p:strVal val="visible"/>
                                      </p:to>
                                    </p:set>
                                    <p:animEffect transition="in" filter="fade">
                                      <p:cBhvr>
                                        <p:cTn id="13" dur="1000"/>
                                        <p:tgtEl>
                                          <p:spTgt spid="897"/>
                                        </p:tgtEl>
                                      </p:cBhvr>
                                    </p:animEffect>
                                  </p:childTnLst>
                                </p:cTn>
                              </p:par>
                              <p:par>
                                <p:cTn id="14" presetID="10" presetClass="entr" presetSubtype="0" fill="hold" nodeType="withEffect">
                                  <p:stCondLst>
                                    <p:cond delay="0"/>
                                  </p:stCondLst>
                                  <p:childTnLst>
                                    <p:set>
                                      <p:cBhvr>
                                        <p:cTn id="15" dur="1" fill="hold">
                                          <p:stCondLst>
                                            <p:cond delay="0"/>
                                          </p:stCondLst>
                                        </p:cTn>
                                        <p:tgtEl>
                                          <p:spTgt spid="896"/>
                                        </p:tgtEl>
                                        <p:attrNameLst>
                                          <p:attrName>style.visibility</p:attrName>
                                        </p:attrNameLst>
                                      </p:cBhvr>
                                      <p:to>
                                        <p:strVal val="visible"/>
                                      </p:to>
                                    </p:set>
                                    <p:animEffect transition="in" filter="fade">
                                      <p:cBhvr>
                                        <p:cTn id="16" dur="10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4"/>
          <p:cNvSpPr txBox="1">
            <a:spLocks noGrp="1"/>
          </p:cNvSpPr>
          <p:nvPr>
            <p:ph type="body" idx="1"/>
          </p:nvPr>
        </p:nvSpPr>
        <p:spPr>
          <a:xfrm>
            <a:off x="1320725" y="1185000"/>
            <a:ext cx="6822900" cy="35658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rgbClr val="000000"/>
              </a:buClr>
              <a:buSzPts val="1800"/>
              <a:buChar char="●"/>
            </a:pPr>
            <a:r>
              <a:rPr lang="en" sz="1800">
                <a:solidFill>
                  <a:srgbClr val="000000"/>
                </a:solidFill>
              </a:rPr>
              <a:t>Single </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Multilevel</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Multiple</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Hierarchical</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Hybrid</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Note: Java </a:t>
            </a:r>
            <a:r>
              <a:rPr lang="en" sz="1800">
                <a:solidFill>
                  <a:srgbClr val="FF00FF"/>
                </a:solidFill>
              </a:rPr>
              <a:t>does not support</a:t>
            </a:r>
            <a:r>
              <a:rPr lang="en" sz="1800">
                <a:solidFill>
                  <a:srgbClr val="000000"/>
                </a:solidFill>
              </a:rPr>
              <a:t> multiple inheritance and thus it also does not support hybrid inheritance </a:t>
            </a:r>
            <a:endParaRPr sz="1800">
              <a:solidFill>
                <a:srgbClr val="000000"/>
              </a:solidFill>
            </a:endParaRPr>
          </a:p>
          <a:p>
            <a:pPr marL="457200" lvl="0" indent="0" algn="l" rtl="0">
              <a:lnSpc>
                <a:spcPct val="150000"/>
              </a:lnSpc>
              <a:spcBef>
                <a:spcPts val="0"/>
              </a:spcBef>
              <a:spcAft>
                <a:spcPts val="0"/>
              </a:spcAft>
              <a:buNone/>
            </a:pPr>
            <a:endParaRPr sz="1800">
              <a:solidFill>
                <a:srgbClr val="000000"/>
              </a:solidFill>
            </a:endParaRPr>
          </a:p>
        </p:txBody>
      </p:sp>
      <p:sp>
        <p:nvSpPr>
          <p:cNvPr id="903" name="Google Shape;903;p11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Types Of Inheritance</a:t>
            </a:r>
            <a:endParaRPr sz="22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animEffect transition="in" filter="fade">
                                      <p:cBhvr>
                                        <p:cTn id="7" dur="1000"/>
                                        <p:tgtEl>
                                          <p:spTgt spid="9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2">
                                            <p:txEl>
                                              <p:pRg st="1" end="1"/>
                                            </p:txEl>
                                          </p:spTgt>
                                        </p:tgtEl>
                                        <p:attrNameLst>
                                          <p:attrName>style.visibility</p:attrName>
                                        </p:attrNameLst>
                                      </p:cBhvr>
                                      <p:to>
                                        <p:strVal val="visible"/>
                                      </p:to>
                                    </p:set>
                                    <p:animEffect transition="in" filter="fade">
                                      <p:cBhvr>
                                        <p:cTn id="12" dur="1000"/>
                                        <p:tgtEl>
                                          <p:spTgt spid="9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2">
                                            <p:txEl>
                                              <p:pRg st="2" end="2"/>
                                            </p:txEl>
                                          </p:spTgt>
                                        </p:tgtEl>
                                        <p:attrNameLst>
                                          <p:attrName>style.visibility</p:attrName>
                                        </p:attrNameLst>
                                      </p:cBhvr>
                                      <p:to>
                                        <p:strVal val="visible"/>
                                      </p:to>
                                    </p:set>
                                    <p:animEffect transition="in" filter="fade">
                                      <p:cBhvr>
                                        <p:cTn id="17" dur="1000"/>
                                        <p:tgtEl>
                                          <p:spTgt spid="9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2">
                                            <p:txEl>
                                              <p:pRg st="3" end="3"/>
                                            </p:txEl>
                                          </p:spTgt>
                                        </p:tgtEl>
                                        <p:attrNameLst>
                                          <p:attrName>style.visibility</p:attrName>
                                        </p:attrNameLst>
                                      </p:cBhvr>
                                      <p:to>
                                        <p:strVal val="visible"/>
                                      </p:to>
                                    </p:set>
                                    <p:animEffect transition="in" filter="fade">
                                      <p:cBhvr>
                                        <p:cTn id="22" dur="1000"/>
                                        <p:tgtEl>
                                          <p:spTgt spid="9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2">
                                            <p:txEl>
                                              <p:pRg st="4" end="4"/>
                                            </p:txEl>
                                          </p:spTgt>
                                        </p:tgtEl>
                                        <p:attrNameLst>
                                          <p:attrName>style.visibility</p:attrName>
                                        </p:attrNameLst>
                                      </p:cBhvr>
                                      <p:to>
                                        <p:strVal val="visible"/>
                                      </p:to>
                                    </p:set>
                                    <p:animEffect transition="in" filter="fade">
                                      <p:cBhvr>
                                        <p:cTn id="27" dur="1000"/>
                                        <p:tgtEl>
                                          <p:spTgt spid="9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02">
                                            <p:txEl>
                                              <p:pRg st="5" end="5"/>
                                            </p:txEl>
                                          </p:spTgt>
                                        </p:tgtEl>
                                        <p:attrNameLst>
                                          <p:attrName>style.visibility</p:attrName>
                                        </p:attrNameLst>
                                      </p:cBhvr>
                                      <p:to>
                                        <p:strVal val="visible"/>
                                      </p:to>
                                    </p:set>
                                    <p:animEffect transition="in" filter="fade">
                                      <p:cBhvr>
                                        <p:cTn id="32" dur="1000"/>
                                        <p:tgtEl>
                                          <p:spTgt spid="9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2">
                                            <p:txEl>
                                              <p:pRg st="6" end="6"/>
                                            </p:txEl>
                                          </p:spTgt>
                                        </p:tgtEl>
                                        <p:attrNameLst>
                                          <p:attrName>style.visibility</p:attrName>
                                        </p:attrNameLst>
                                      </p:cBhvr>
                                      <p:to>
                                        <p:strVal val="visible"/>
                                      </p:to>
                                    </p:set>
                                    <p:animEffect transition="in" filter="fade">
                                      <p:cBhvr>
                                        <p:cTn id="37" dur="1000"/>
                                        <p:tgtEl>
                                          <p:spTgt spid="9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5"/>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3636"/>
              </a:lnSpc>
              <a:spcBef>
                <a:spcPts val="0"/>
              </a:spcBef>
              <a:spcAft>
                <a:spcPts val="0"/>
              </a:spcAft>
              <a:buNone/>
            </a:pPr>
            <a:r>
              <a:rPr lang="en" sz="1750">
                <a:solidFill>
                  <a:srgbClr val="222222"/>
                </a:solidFill>
              </a:rPr>
              <a:t>Single Inheritance:</a:t>
            </a:r>
            <a:endParaRPr sz="1750">
              <a:solidFill>
                <a:srgbClr val="222222"/>
              </a:solidFill>
            </a:endParaRPr>
          </a:p>
          <a:p>
            <a:pPr marL="0" lvl="0" indent="0" algn="l" rtl="0">
              <a:lnSpc>
                <a:spcPct val="115000"/>
              </a:lnSpc>
              <a:spcBef>
                <a:spcPts val="700"/>
              </a:spcBef>
              <a:spcAft>
                <a:spcPts val="0"/>
              </a:spcAft>
              <a:buNone/>
            </a:pPr>
            <a:r>
              <a:rPr lang="en" sz="1450" b="0">
                <a:solidFill>
                  <a:srgbClr val="222222"/>
                </a:solidFill>
              </a:rPr>
              <a:t>In Single Inheritance one class extends another class (one class only).</a:t>
            </a:r>
            <a:endParaRPr sz="1450" b="0">
              <a:solidFill>
                <a:srgbClr val="222222"/>
              </a:solidFill>
            </a:endParaRPr>
          </a:p>
          <a:p>
            <a:pPr marL="0" lvl="0" indent="0" algn="l" rtl="0">
              <a:lnSpc>
                <a:spcPct val="115000"/>
              </a:lnSpc>
              <a:spcBef>
                <a:spcPts val="1200"/>
              </a:spcBef>
              <a:spcAft>
                <a:spcPts val="2000"/>
              </a:spcAft>
              <a:buNone/>
            </a:pPr>
            <a:endParaRPr sz="1750">
              <a:solidFill>
                <a:srgbClr val="222222"/>
              </a:solidFill>
            </a:endParaRPr>
          </a:p>
        </p:txBody>
      </p:sp>
      <p:pic>
        <p:nvPicPr>
          <p:cNvPr id="909" name="Google Shape;909;p115"/>
          <p:cNvPicPr preferRelativeResize="0"/>
          <p:nvPr/>
        </p:nvPicPr>
        <p:blipFill>
          <a:blip r:embed="rId3">
            <a:alphaModFix/>
          </a:blip>
          <a:stretch>
            <a:fillRect/>
          </a:stretch>
        </p:blipFill>
        <p:spPr>
          <a:xfrm>
            <a:off x="3718175" y="1488925"/>
            <a:ext cx="2000250" cy="296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9"/>
                                        </p:tgtEl>
                                        <p:attrNameLst>
                                          <p:attrName>style.visibility</p:attrName>
                                        </p:attrNameLst>
                                      </p:cBhvr>
                                      <p:to>
                                        <p:strVal val="visible"/>
                                      </p:to>
                                    </p:set>
                                    <p:animEffect transition="in" filter="fade">
                                      <p:cBhvr>
                                        <p:cTn id="7" dur="1000"/>
                                        <p:tgtEl>
                                          <p:spTgt spid="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16"/>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3636"/>
              </a:lnSpc>
              <a:spcBef>
                <a:spcPts val="0"/>
              </a:spcBef>
              <a:spcAft>
                <a:spcPts val="0"/>
              </a:spcAft>
              <a:buNone/>
            </a:pPr>
            <a:r>
              <a:rPr lang="en" sz="1850">
                <a:solidFill>
                  <a:srgbClr val="222222"/>
                </a:solidFill>
              </a:rPr>
              <a:t>Multiple Inheritance:</a:t>
            </a:r>
            <a:endParaRPr sz="1850">
              <a:solidFill>
                <a:srgbClr val="222222"/>
              </a:solidFill>
            </a:endParaRPr>
          </a:p>
          <a:p>
            <a:pPr marL="0" lvl="0" indent="0" algn="l" rtl="0">
              <a:lnSpc>
                <a:spcPct val="115000"/>
              </a:lnSpc>
              <a:spcBef>
                <a:spcPts val="700"/>
              </a:spcBef>
              <a:spcAft>
                <a:spcPts val="0"/>
              </a:spcAft>
              <a:buNone/>
            </a:pPr>
            <a:r>
              <a:rPr lang="en" sz="1350" b="0">
                <a:solidFill>
                  <a:srgbClr val="222222"/>
                </a:solidFill>
              </a:rPr>
              <a:t>Multiple Inheritance is one of the inheritance in OOP where one class extends more than one class. Java does not support multiple inheritance.</a:t>
            </a:r>
            <a:endParaRPr sz="1350" b="0">
              <a:solidFill>
                <a:srgbClr val="222222"/>
              </a:solidFill>
            </a:endParaRPr>
          </a:p>
          <a:p>
            <a:pPr marL="0" lvl="0" indent="0" algn="l" rtl="0">
              <a:lnSpc>
                <a:spcPct val="113636"/>
              </a:lnSpc>
              <a:spcBef>
                <a:spcPts val="0"/>
              </a:spcBef>
              <a:spcAft>
                <a:spcPts val="700"/>
              </a:spcAft>
              <a:buNone/>
            </a:pPr>
            <a:endParaRPr sz="1650">
              <a:solidFill>
                <a:srgbClr val="222222"/>
              </a:solidFill>
            </a:endParaRPr>
          </a:p>
        </p:txBody>
      </p:sp>
      <p:pic>
        <p:nvPicPr>
          <p:cNvPr id="915" name="Google Shape;915;p116"/>
          <p:cNvPicPr preferRelativeResize="0"/>
          <p:nvPr/>
        </p:nvPicPr>
        <p:blipFill>
          <a:blip r:embed="rId3">
            <a:alphaModFix/>
          </a:blip>
          <a:stretch>
            <a:fillRect/>
          </a:stretch>
        </p:blipFill>
        <p:spPr>
          <a:xfrm>
            <a:off x="1404741" y="1681788"/>
            <a:ext cx="6334500" cy="296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1000"/>
                                        <p:tgtEl>
                                          <p:spTgt spid="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3636"/>
              </a:lnSpc>
              <a:spcBef>
                <a:spcPts val="0"/>
              </a:spcBef>
              <a:spcAft>
                <a:spcPts val="0"/>
              </a:spcAft>
              <a:buNone/>
            </a:pPr>
            <a:r>
              <a:rPr lang="en" sz="1650">
                <a:solidFill>
                  <a:srgbClr val="222222"/>
                </a:solidFill>
              </a:rPr>
              <a:t>Multilevel Inheritance:</a:t>
            </a:r>
            <a:endParaRPr sz="1650">
              <a:solidFill>
                <a:srgbClr val="222222"/>
              </a:solidFill>
            </a:endParaRPr>
          </a:p>
          <a:p>
            <a:pPr marL="0" lvl="0" indent="0" algn="l" rtl="0">
              <a:lnSpc>
                <a:spcPct val="115000"/>
              </a:lnSpc>
              <a:spcBef>
                <a:spcPts val="700"/>
              </a:spcBef>
              <a:spcAft>
                <a:spcPts val="0"/>
              </a:spcAft>
              <a:buNone/>
            </a:pPr>
            <a:r>
              <a:rPr lang="en" sz="1350" b="0">
                <a:solidFill>
                  <a:srgbClr val="222222"/>
                </a:solidFill>
              </a:rPr>
              <a:t>In Multilevel Inheritance, one class can inherit from a derived class. Hence, the derived class becomes the base class for the new class.</a:t>
            </a:r>
            <a:endParaRPr sz="1350" b="0">
              <a:solidFill>
                <a:srgbClr val="222222"/>
              </a:solidFill>
            </a:endParaRPr>
          </a:p>
          <a:p>
            <a:pPr marL="0" lvl="0" indent="0" algn="l" rtl="0">
              <a:lnSpc>
                <a:spcPct val="113636"/>
              </a:lnSpc>
              <a:spcBef>
                <a:spcPts val="0"/>
              </a:spcBef>
              <a:spcAft>
                <a:spcPts val="700"/>
              </a:spcAft>
              <a:buNone/>
            </a:pPr>
            <a:endParaRPr sz="1650">
              <a:solidFill>
                <a:srgbClr val="222222"/>
              </a:solidFill>
            </a:endParaRPr>
          </a:p>
        </p:txBody>
      </p:sp>
      <p:pic>
        <p:nvPicPr>
          <p:cNvPr id="921" name="Google Shape;921;p117"/>
          <p:cNvPicPr preferRelativeResize="0"/>
          <p:nvPr/>
        </p:nvPicPr>
        <p:blipFill>
          <a:blip r:embed="rId3">
            <a:alphaModFix/>
          </a:blip>
          <a:stretch>
            <a:fillRect/>
          </a:stretch>
        </p:blipFill>
        <p:spPr>
          <a:xfrm>
            <a:off x="3272450" y="1441000"/>
            <a:ext cx="2153150" cy="3186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
                                        </p:tgtEl>
                                        <p:attrNameLst>
                                          <p:attrName>style.visibility</p:attrName>
                                        </p:attrNameLst>
                                      </p:cBhvr>
                                      <p:to>
                                        <p:strVal val="visible"/>
                                      </p:to>
                                    </p:set>
                                    <p:animEffect transition="in" filter="fade">
                                      <p:cBhvr>
                                        <p:cTn id="7" dur="1000"/>
                                        <p:tgtEl>
                                          <p:spTgt spid="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3636"/>
              </a:lnSpc>
              <a:spcBef>
                <a:spcPts val="0"/>
              </a:spcBef>
              <a:spcAft>
                <a:spcPts val="0"/>
              </a:spcAft>
              <a:buNone/>
            </a:pPr>
            <a:r>
              <a:rPr lang="en" sz="1650">
                <a:solidFill>
                  <a:srgbClr val="222222"/>
                </a:solidFill>
              </a:rPr>
              <a:t>Hierarchical Inheritance:</a:t>
            </a:r>
            <a:endParaRPr sz="1650">
              <a:solidFill>
                <a:srgbClr val="222222"/>
              </a:solidFill>
            </a:endParaRPr>
          </a:p>
          <a:p>
            <a:pPr marL="0" lvl="0" indent="0" algn="l" rtl="0">
              <a:lnSpc>
                <a:spcPct val="115000"/>
              </a:lnSpc>
              <a:spcBef>
                <a:spcPts val="700"/>
              </a:spcBef>
              <a:spcAft>
                <a:spcPts val="0"/>
              </a:spcAft>
              <a:buNone/>
            </a:pPr>
            <a:r>
              <a:rPr lang="en" sz="1350" b="0">
                <a:solidFill>
                  <a:srgbClr val="222222"/>
                </a:solidFill>
              </a:rPr>
              <a:t>In Hierarchical Inheritance, one class is inherited by many sub classes.</a:t>
            </a:r>
            <a:endParaRPr sz="1350" b="0">
              <a:solidFill>
                <a:srgbClr val="222222"/>
              </a:solidFill>
            </a:endParaRPr>
          </a:p>
          <a:p>
            <a:pPr marL="0" lvl="0" indent="0" algn="l" rtl="0">
              <a:lnSpc>
                <a:spcPct val="113636"/>
              </a:lnSpc>
              <a:spcBef>
                <a:spcPts val="0"/>
              </a:spcBef>
              <a:spcAft>
                <a:spcPts val="700"/>
              </a:spcAft>
              <a:buNone/>
            </a:pPr>
            <a:endParaRPr sz="1650">
              <a:solidFill>
                <a:srgbClr val="222222"/>
              </a:solidFill>
            </a:endParaRPr>
          </a:p>
        </p:txBody>
      </p:sp>
      <p:pic>
        <p:nvPicPr>
          <p:cNvPr id="927" name="Google Shape;927;p118"/>
          <p:cNvPicPr preferRelativeResize="0"/>
          <p:nvPr/>
        </p:nvPicPr>
        <p:blipFill>
          <a:blip r:embed="rId3">
            <a:alphaModFix/>
          </a:blip>
          <a:stretch>
            <a:fillRect/>
          </a:stretch>
        </p:blipFill>
        <p:spPr>
          <a:xfrm>
            <a:off x="1350950" y="1293800"/>
            <a:ext cx="6754699" cy="3370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19"/>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3636"/>
              </a:lnSpc>
              <a:spcBef>
                <a:spcPts val="0"/>
              </a:spcBef>
              <a:spcAft>
                <a:spcPts val="0"/>
              </a:spcAft>
              <a:buNone/>
            </a:pPr>
            <a:r>
              <a:rPr lang="en" sz="1650">
                <a:solidFill>
                  <a:srgbClr val="222222"/>
                </a:solidFill>
              </a:rPr>
              <a:t>Hybrid Inheritance:</a:t>
            </a:r>
            <a:endParaRPr sz="1650">
              <a:solidFill>
                <a:srgbClr val="222222"/>
              </a:solidFill>
            </a:endParaRPr>
          </a:p>
          <a:p>
            <a:pPr marL="0" lvl="0" indent="0" algn="l" rtl="0">
              <a:lnSpc>
                <a:spcPct val="115000"/>
              </a:lnSpc>
              <a:spcBef>
                <a:spcPts val="700"/>
              </a:spcBef>
              <a:spcAft>
                <a:spcPts val="0"/>
              </a:spcAft>
              <a:buNone/>
            </a:pPr>
            <a:r>
              <a:rPr lang="en" sz="1350" b="0">
                <a:solidFill>
                  <a:srgbClr val="222222"/>
                </a:solidFill>
              </a:rPr>
              <a:t>Hybrid inheritance is one of the inheritance types in OOP which is a combination of Single and Multiple inheritance.</a:t>
            </a:r>
            <a:endParaRPr sz="1350" b="0">
              <a:solidFill>
                <a:srgbClr val="222222"/>
              </a:solidFill>
            </a:endParaRPr>
          </a:p>
          <a:p>
            <a:pPr marL="0" lvl="0" indent="0" algn="l" rtl="0">
              <a:lnSpc>
                <a:spcPct val="113636"/>
              </a:lnSpc>
              <a:spcBef>
                <a:spcPts val="0"/>
              </a:spcBef>
              <a:spcAft>
                <a:spcPts val="700"/>
              </a:spcAft>
              <a:buNone/>
            </a:pPr>
            <a:endParaRPr sz="1650">
              <a:solidFill>
                <a:srgbClr val="222222"/>
              </a:solidFill>
            </a:endParaRPr>
          </a:p>
        </p:txBody>
      </p:sp>
      <p:pic>
        <p:nvPicPr>
          <p:cNvPr id="933" name="Google Shape;933;p119"/>
          <p:cNvPicPr preferRelativeResize="0"/>
          <p:nvPr/>
        </p:nvPicPr>
        <p:blipFill>
          <a:blip r:embed="rId3">
            <a:alphaModFix/>
          </a:blip>
          <a:stretch>
            <a:fillRect/>
          </a:stretch>
        </p:blipFill>
        <p:spPr>
          <a:xfrm>
            <a:off x="1404750" y="1402918"/>
            <a:ext cx="6791900" cy="3303425"/>
          </a:xfrm>
          <a:prstGeom prst="rect">
            <a:avLst/>
          </a:prstGeom>
          <a:noFill/>
          <a:ln w="19050" cap="flat" cmpd="sng">
            <a:solidFill>
              <a:schemeClr val="dk2"/>
            </a:solidFill>
            <a:prstDash val="solid"/>
            <a:round/>
            <a:headEnd type="none" w="sm" len="sm"/>
            <a:tailEnd type="none" w="sm" len="sm"/>
          </a:ln>
        </p:spPr>
      </p:pic>
      <p:cxnSp>
        <p:nvCxnSpPr>
          <p:cNvPr id="934" name="Google Shape;934;p119"/>
          <p:cNvCxnSpPr/>
          <p:nvPr/>
        </p:nvCxnSpPr>
        <p:spPr>
          <a:xfrm>
            <a:off x="2339075" y="1924725"/>
            <a:ext cx="0" cy="826800"/>
          </a:xfrm>
          <a:prstGeom prst="straightConnector1">
            <a:avLst/>
          </a:prstGeom>
          <a:noFill/>
          <a:ln w="9525" cap="flat" cmpd="sng">
            <a:solidFill>
              <a:srgbClr val="000000"/>
            </a:solidFill>
            <a:prstDash val="solid"/>
            <a:round/>
            <a:headEnd type="none" w="med" len="med"/>
            <a:tailEnd type="triangle" w="med" len="med"/>
          </a:ln>
        </p:spPr>
      </p:cxnSp>
      <p:cxnSp>
        <p:nvCxnSpPr>
          <p:cNvPr id="935" name="Google Shape;935;p119"/>
          <p:cNvCxnSpPr/>
          <p:nvPr/>
        </p:nvCxnSpPr>
        <p:spPr>
          <a:xfrm>
            <a:off x="7154650" y="1924725"/>
            <a:ext cx="0" cy="826800"/>
          </a:xfrm>
          <a:prstGeom prst="straightConnector1">
            <a:avLst/>
          </a:prstGeom>
          <a:noFill/>
          <a:ln w="9525" cap="flat" cmpd="sng">
            <a:solidFill>
              <a:srgbClr val="000000"/>
            </a:solidFill>
            <a:prstDash val="solid"/>
            <a:round/>
            <a:headEnd type="none" w="med" len="med"/>
            <a:tailEnd type="triangle" w="med" len="med"/>
          </a:ln>
        </p:spPr>
      </p:cxnSp>
      <p:cxnSp>
        <p:nvCxnSpPr>
          <p:cNvPr id="936" name="Google Shape;936;p119"/>
          <p:cNvCxnSpPr/>
          <p:nvPr/>
        </p:nvCxnSpPr>
        <p:spPr>
          <a:xfrm>
            <a:off x="7154650" y="1924725"/>
            <a:ext cx="0" cy="826800"/>
          </a:xfrm>
          <a:prstGeom prst="straightConnector1">
            <a:avLst/>
          </a:prstGeom>
          <a:noFill/>
          <a:ln w="9525" cap="flat" cmpd="sng">
            <a:solidFill>
              <a:srgbClr val="000000"/>
            </a:solidFill>
            <a:prstDash val="solid"/>
            <a:round/>
            <a:headEnd type="none" w="med" len="med"/>
            <a:tailEnd type="triangle" w="med" len="med"/>
          </a:ln>
        </p:spPr>
      </p:cxnSp>
      <p:cxnSp>
        <p:nvCxnSpPr>
          <p:cNvPr id="937" name="Google Shape;937;p119"/>
          <p:cNvCxnSpPr/>
          <p:nvPr/>
        </p:nvCxnSpPr>
        <p:spPr>
          <a:xfrm rot="10800000" flipH="1">
            <a:off x="3216725" y="4312800"/>
            <a:ext cx="795900" cy="10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3"/>
                                        </p:tgtEl>
                                        <p:attrNameLst>
                                          <p:attrName>style.visibility</p:attrName>
                                        </p:attrNameLst>
                                      </p:cBhvr>
                                      <p:to>
                                        <p:strVal val="visible"/>
                                      </p:to>
                                    </p:set>
                                    <p:animEffect transition="in" filter="fade">
                                      <p:cBhvr>
                                        <p:cTn id="7" dur="10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20"/>
          <p:cNvSpPr txBox="1"/>
          <p:nvPr/>
        </p:nvSpPr>
        <p:spPr>
          <a:xfrm>
            <a:off x="1441075" y="360825"/>
            <a:ext cx="613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0000"/>
                </a:solidFill>
                <a:latin typeface="Concert One"/>
                <a:ea typeface="Concert One"/>
                <a:cs typeface="Concert One"/>
                <a:sym typeface="Concert One"/>
              </a:rPr>
              <a:t>SYNTAX OF INHERITANCE IN JAVA</a:t>
            </a:r>
            <a:endParaRPr sz="1800" b="1">
              <a:solidFill>
                <a:srgbClr val="FF0000"/>
              </a:solidFill>
              <a:latin typeface="Concert One"/>
              <a:ea typeface="Concert One"/>
              <a:cs typeface="Concert One"/>
              <a:sym typeface="Concert One"/>
            </a:endParaRPr>
          </a:p>
          <a:p>
            <a:pPr marL="0" lvl="0" indent="0" algn="l" rtl="0">
              <a:spcBef>
                <a:spcPts val="0"/>
              </a:spcBef>
              <a:spcAft>
                <a:spcPts val="0"/>
              </a:spcAft>
              <a:buNone/>
            </a:pPr>
            <a:endParaRPr sz="1800" b="1">
              <a:solidFill>
                <a:srgbClr val="FF0000"/>
              </a:solidFill>
              <a:latin typeface="Concert One"/>
              <a:ea typeface="Concert One"/>
              <a:cs typeface="Concert One"/>
              <a:sym typeface="Concert One"/>
            </a:endParaRPr>
          </a:p>
        </p:txBody>
      </p:sp>
      <p:sp>
        <p:nvSpPr>
          <p:cNvPr id="943" name="Google Shape;943;p120"/>
          <p:cNvSpPr txBox="1"/>
          <p:nvPr/>
        </p:nvSpPr>
        <p:spPr>
          <a:xfrm>
            <a:off x="1441075" y="1006250"/>
            <a:ext cx="6732900" cy="35865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class &lt;class_name&gt;</a:t>
            </a: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	</a:t>
            </a:r>
            <a:r>
              <a:rPr lang="en" sz="1700">
                <a:solidFill>
                  <a:srgbClr val="00FF00"/>
                </a:solidFill>
                <a:highlight>
                  <a:srgbClr val="2B2B2B"/>
                </a:highlight>
                <a:latin typeface="Courier New"/>
                <a:ea typeface="Courier New"/>
                <a:cs typeface="Courier New"/>
                <a:sym typeface="Courier New"/>
              </a:rPr>
              <a:t>//body of class</a:t>
            </a:r>
            <a:endParaRPr sz="17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class &lt;class_name&gt; </a:t>
            </a:r>
            <a:r>
              <a:rPr lang="en" sz="1700">
                <a:solidFill>
                  <a:srgbClr val="00FFFF"/>
                </a:solidFill>
                <a:highlight>
                  <a:srgbClr val="2B2B2B"/>
                </a:highlight>
                <a:latin typeface="Courier New"/>
                <a:ea typeface="Courier New"/>
                <a:cs typeface="Courier New"/>
                <a:sym typeface="Courier New"/>
              </a:rPr>
              <a:t>extends</a:t>
            </a:r>
            <a:r>
              <a:rPr lang="en" sz="1700">
                <a:solidFill>
                  <a:srgbClr val="CC7832"/>
                </a:solidFill>
                <a:highlight>
                  <a:srgbClr val="2B2B2B"/>
                </a:highlight>
                <a:latin typeface="Courier New"/>
                <a:ea typeface="Courier New"/>
                <a:cs typeface="Courier New"/>
                <a:sym typeface="Courier New"/>
              </a:rPr>
              <a:t> &lt;class_name&gt;</a:t>
            </a: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		</a:t>
            </a:r>
            <a:r>
              <a:rPr lang="en" sz="1700">
                <a:solidFill>
                  <a:srgbClr val="00FF00"/>
                </a:solidFill>
                <a:highlight>
                  <a:srgbClr val="2B2B2B"/>
                </a:highlight>
                <a:latin typeface="Courier New"/>
                <a:ea typeface="Courier New"/>
                <a:cs typeface="Courier New"/>
                <a:sym typeface="Courier New"/>
              </a:rPr>
              <a:t>//body of class</a:t>
            </a:r>
            <a:endParaRPr sz="17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700">
                <a:solidFill>
                  <a:srgbClr val="CC7832"/>
                </a:solidFill>
                <a:highlight>
                  <a:srgbClr val="2B2B2B"/>
                </a:highlight>
                <a:latin typeface="Courier New"/>
                <a:ea typeface="Courier New"/>
                <a:cs typeface="Courier New"/>
                <a:sym typeface="Courier New"/>
              </a:rPr>
              <a:t>}</a:t>
            </a:r>
            <a:endParaRPr sz="17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121"/>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949" name="Google Shape;949;p121"/>
          <p:cNvGrpSpPr/>
          <p:nvPr/>
        </p:nvGrpSpPr>
        <p:grpSpPr>
          <a:xfrm rot="913793">
            <a:off x="3379787" y="770495"/>
            <a:ext cx="272896" cy="434101"/>
            <a:chOff x="1312450" y="4093350"/>
            <a:chExt cx="685350" cy="1090200"/>
          </a:xfrm>
        </p:grpSpPr>
        <p:sp>
          <p:nvSpPr>
            <p:cNvPr id="950" name="Google Shape;950;p121"/>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1"/>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21"/>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21"/>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121"/>
          <p:cNvSpPr txBox="1">
            <a:spLocks noGrp="1"/>
          </p:cNvSpPr>
          <p:nvPr>
            <p:ph type="body" idx="4294967295"/>
          </p:nvPr>
        </p:nvSpPr>
        <p:spPr>
          <a:xfrm>
            <a:off x="549350" y="1825850"/>
            <a:ext cx="3759300" cy="2911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class Doctor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public void qualification()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System.out.println("Qual Details...");</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class Surgeon extends Doctor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public void specialist()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System.out.println("Surgeon Detail...");</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r>
              <a:rPr lang="en" sz="1100">
                <a:solidFill>
                  <a:srgbClr val="4A86E8"/>
                </a:solidFill>
                <a:latin typeface="Courier New"/>
                <a:ea typeface="Courier New"/>
                <a:cs typeface="Courier New"/>
                <a:sym typeface="Courier New"/>
              </a:rPr>
              <a:t>}</a:t>
            </a:r>
            <a:endParaRPr sz="1100">
              <a:solidFill>
                <a:srgbClr val="4A86E8"/>
              </a:solidFill>
              <a:latin typeface="Courier New"/>
              <a:ea typeface="Courier New"/>
              <a:cs typeface="Courier New"/>
              <a:sym typeface="Courier New"/>
            </a:endParaRPr>
          </a:p>
          <a:p>
            <a:pPr marL="0" lvl="0" indent="0" algn="l" rtl="0">
              <a:lnSpc>
                <a:spcPct val="100000"/>
              </a:lnSpc>
              <a:spcBef>
                <a:spcPts val="0"/>
              </a:spcBef>
              <a:spcAft>
                <a:spcPts val="0"/>
              </a:spcAft>
              <a:buNone/>
            </a:pPr>
            <a:endParaRPr sz="1100">
              <a:solidFill>
                <a:srgbClr val="4A86E8"/>
              </a:solidFill>
              <a:latin typeface="Courier New"/>
              <a:ea typeface="Courier New"/>
              <a:cs typeface="Courier New"/>
              <a:sym typeface="Courier New"/>
            </a:endParaRPr>
          </a:p>
          <a:p>
            <a:pPr marL="215900" marR="215900" lvl="0" indent="0" algn="l" rtl="0">
              <a:lnSpc>
                <a:spcPct val="160000"/>
              </a:lnSpc>
              <a:spcBef>
                <a:spcPts val="0"/>
              </a:spcBef>
              <a:spcAft>
                <a:spcPts val="0"/>
              </a:spcAft>
              <a:buNone/>
            </a:pPr>
            <a:endParaRPr sz="1100">
              <a:solidFill>
                <a:srgbClr val="4A86E8"/>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100">
              <a:solidFill>
                <a:srgbClr val="4A86E8"/>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4A86E8"/>
              </a:solidFill>
              <a:highlight>
                <a:srgbClr val="2B2B2B"/>
              </a:highlight>
              <a:latin typeface="Courier New"/>
              <a:ea typeface="Courier New"/>
              <a:cs typeface="Courier New"/>
              <a:sym typeface="Courier New"/>
            </a:endParaRPr>
          </a:p>
        </p:txBody>
      </p:sp>
      <p:sp>
        <p:nvSpPr>
          <p:cNvPr id="955" name="Google Shape;955;p121"/>
          <p:cNvSpPr txBox="1">
            <a:spLocks noGrp="1"/>
          </p:cNvSpPr>
          <p:nvPr>
            <p:ph type="body" idx="4294967295"/>
          </p:nvPr>
        </p:nvSpPr>
        <p:spPr>
          <a:xfrm>
            <a:off x="4858625" y="960050"/>
            <a:ext cx="3838200" cy="37773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public class Hospital {</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 public static void main(String args[]) {</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  Surgeon s = new Surgeon();</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  s.qualification();</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  s.specialist();</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r>
              <a:rPr lang="en" sz="1100">
                <a:solidFill>
                  <a:srgbClr val="4A86E8"/>
                </a:solidFill>
                <a:latin typeface="Courier New"/>
                <a:ea typeface="Courier New"/>
                <a:cs typeface="Courier New"/>
                <a:sym typeface="Courier New"/>
              </a:rPr>
              <a:t> }</a:t>
            </a:r>
            <a:endParaRPr sz="1100">
              <a:solidFill>
                <a:srgbClr val="4A86E8"/>
              </a:solidFill>
              <a:latin typeface="Courier New"/>
              <a:ea typeface="Courier New"/>
              <a:cs typeface="Courier New"/>
              <a:sym typeface="Courier New"/>
            </a:endParaRPr>
          </a:p>
          <a:p>
            <a:pPr marL="0" lvl="0" indent="0" algn="l" rtl="0">
              <a:spcBef>
                <a:spcPts val="0"/>
              </a:spcBef>
              <a:spcAft>
                <a:spcPts val="0"/>
              </a:spcAft>
              <a:buNone/>
            </a:pPr>
            <a:endParaRPr sz="1200">
              <a:solidFill>
                <a:srgbClr val="CC7832"/>
              </a:solidFill>
              <a:highlight>
                <a:srgbClr val="2B2B2B"/>
              </a:highlight>
              <a:latin typeface="Courier New"/>
              <a:ea typeface="Courier New"/>
              <a:cs typeface="Courier New"/>
              <a:sym typeface="Courier New"/>
            </a:endParaRPr>
          </a:p>
        </p:txBody>
      </p:sp>
      <p:sp>
        <p:nvSpPr>
          <p:cNvPr id="956" name="Google Shape;956;p121"/>
          <p:cNvSpPr txBox="1">
            <a:spLocks noGrp="1"/>
          </p:cNvSpPr>
          <p:nvPr>
            <p:ph type="title" idx="2"/>
          </p:nvPr>
        </p:nvSpPr>
        <p:spPr>
          <a:xfrm>
            <a:off x="591800" y="129110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957" name="Google Shape;957;p121"/>
          <p:cNvSpPr txBox="1">
            <a:spLocks noGrp="1"/>
          </p:cNvSpPr>
          <p:nvPr>
            <p:ph type="title" idx="2"/>
          </p:nvPr>
        </p:nvSpPr>
        <p:spPr>
          <a:xfrm>
            <a:off x="4963125" y="52595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958" name="Google Shape;958;p121"/>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6"/>
                                        </p:tgtEl>
                                        <p:attrNameLst>
                                          <p:attrName>style.visibility</p:attrName>
                                        </p:attrNameLst>
                                      </p:cBhvr>
                                      <p:to>
                                        <p:strVal val="visible"/>
                                      </p:to>
                                    </p:set>
                                    <p:animEffect transition="in" filter="fade">
                                      <p:cBhvr>
                                        <p:cTn id="7" dur="1000"/>
                                        <p:tgtEl>
                                          <p:spTgt spid="956"/>
                                        </p:tgtEl>
                                      </p:cBhvr>
                                    </p:animEffect>
                                  </p:childTnLst>
                                </p:cTn>
                              </p:par>
                              <p:par>
                                <p:cTn id="8" presetID="10" presetClass="entr" presetSubtype="0" fill="hold" nodeType="withEffect">
                                  <p:stCondLst>
                                    <p:cond delay="0"/>
                                  </p:stCondLst>
                                  <p:childTnLst>
                                    <p:set>
                                      <p:cBhvr>
                                        <p:cTn id="9" dur="1" fill="hold">
                                          <p:stCondLst>
                                            <p:cond delay="0"/>
                                          </p:stCondLst>
                                        </p:cTn>
                                        <p:tgtEl>
                                          <p:spTgt spid="954"/>
                                        </p:tgtEl>
                                        <p:attrNameLst>
                                          <p:attrName>style.visibility</p:attrName>
                                        </p:attrNameLst>
                                      </p:cBhvr>
                                      <p:to>
                                        <p:strVal val="visible"/>
                                      </p:to>
                                    </p:set>
                                    <p:animEffect transition="in" filter="fade">
                                      <p:cBhvr>
                                        <p:cTn id="10" dur="1000"/>
                                        <p:tgtEl>
                                          <p:spTgt spid="954"/>
                                        </p:tgtEl>
                                      </p:cBhvr>
                                    </p:animEffect>
                                  </p:childTnLst>
                                </p:cTn>
                              </p:par>
                              <p:par>
                                <p:cTn id="11" presetID="10" presetClass="entr" presetSubtype="0" fill="hold" nodeType="withEffect">
                                  <p:stCondLst>
                                    <p:cond delay="0"/>
                                  </p:stCondLst>
                                  <p:childTnLst>
                                    <p:set>
                                      <p:cBhvr>
                                        <p:cTn id="12" dur="1" fill="hold">
                                          <p:stCondLst>
                                            <p:cond delay="0"/>
                                          </p:stCondLst>
                                        </p:cTn>
                                        <p:tgtEl>
                                          <p:spTgt spid="957"/>
                                        </p:tgtEl>
                                        <p:attrNameLst>
                                          <p:attrName>style.visibility</p:attrName>
                                        </p:attrNameLst>
                                      </p:cBhvr>
                                      <p:to>
                                        <p:strVal val="visible"/>
                                      </p:to>
                                    </p:set>
                                    <p:animEffect transition="in" filter="fade">
                                      <p:cBhvr>
                                        <p:cTn id="13" dur="1000"/>
                                        <p:tgtEl>
                                          <p:spTgt spid="957"/>
                                        </p:tgtEl>
                                      </p:cBhvr>
                                    </p:animEffect>
                                  </p:childTnLst>
                                </p:cTn>
                              </p:par>
                              <p:par>
                                <p:cTn id="14" presetID="10" presetClass="entr" presetSubtype="0" fill="hold" nodeType="withEffect">
                                  <p:stCondLst>
                                    <p:cond delay="0"/>
                                  </p:stCondLst>
                                  <p:childTnLst>
                                    <p:set>
                                      <p:cBhvr>
                                        <p:cTn id="15" dur="1" fill="hold">
                                          <p:stCondLst>
                                            <p:cond delay="0"/>
                                          </p:stCondLst>
                                        </p:cTn>
                                        <p:tgtEl>
                                          <p:spTgt spid="955"/>
                                        </p:tgtEl>
                                        <p:attrNameLst>
                                          <p:attrName>style.visibility</p:attrName>
                                        </p:attrNameLst>
                                      </p:cBhvr>
                                      <p:to>
                                        <p:strVal val="visible"/>
                                      </p:to>
                                    </p:set>
                                    <p:animEffect transition="in" filter="fade">
                                      <p:cBhvr>
                                        <p:cTn id="16" dur="1000"/>
                                        <p:tgtEl>
                                          <p:spTgt spid="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body" idx="1"/>
          </p:nvPr>
        </p:nvSpPr>
        <p:spPr>
          <a:xfrm>
            <a:off x="1310976" y="1027685"/>
            <a:ext cx="7024800" cy="32520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1200"/>
              </a:spcBef>
              <a:spcAft>
                <a:spcPts val="0"/>
              </a:spcAft>
              <a:buClr>
                <a:schemeClr val="accent2"/>
              </a:buClr>
              <a:buSzPts val="1100"/>
              <a:buFont typeface="Concert One"/>
              <a:buAutoNum type="arabicPeriod"/>
            </a:pPr>
            <a:r>
              <a:rPr lang="en" sz="1400"/>
              <a:t>In programming </a:t>
            </a:r>
            <a:r>
              <a:rPr lang="en" sz="1400">
                <a:solidFill>
                  <a:schemeClr val="accent2"/>
                </a:solidFill>
              </a:rPr>
              <a:t>any real world entity</a:t>
            </a:r>
            <a:r>
              <a:rPr lang="en" sz="1400"/>
              <a:t> is an Object.</a:t>
            </a:r>
            <a:br>
              <a:rPr lang="en" sz="1200" b="1">
                <a:latin typeface="Roboto Mono"/>
                <a:ea typeface="Roboto Mono"/>
                <a:cs typeface="Roboto Mono"/>
                <a:sym typeface="Roboto Mono"/>
              </a:rPr>
            </a:br>
            <a:endParaRPr sz="1150" b="1">
              <a:latin typeface="Roboto Mono"/>
              <a:ea typeface="Roboto Mono"/>
              <a:cs typeface="Roboto Mono"/>
              <a:sym typeface="Roboto Mono"/>
            </a:endParaRPr>
          </a:p>
        </p:txBody>
      </p:sp>
      <p:sp>
        <p:nvSpPr>
          <p:cNvPr id="410" name="Google Shape;410;p59"/>
          <p:cNvSpPr txBox="1">
            <a:spLocks noGrp="1"/>
          </p:cNvSpPr>
          <p:nvPr>
            <p:ph type="title"/>
          </p:nvPr>
        </p:nvSpPr>
        <p:spPr>
          <a:xfrm>
            <a:off x="1433200" y="302349"/>
            <a:ext cx="62517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b="0">
                <a:solidFill>
                  <a:srgbClr val="B44141"/>
                </a:solidFill>
              </a:rPr>
              <a:t>W</a:t>
            </a:r>
            <a:r>
              <a:rPr lang="en" sz="2400" b="0">
                <a:solidFill>
                  <a:srgbClr val="B44141"/>
                </a:solidFill>
              </a:rPr>
              <a:t>hat is an </a:t>
            </a:r>
            <a:r>
              <a:rPr lang="en" sz="2400">
                <a:solidFill>
                  <a:srgbClr val="B44141"/>
                </a:solidFill>
              </a:rPr>
              <a:t>Object ?</a:t>
            </a:r>
            <a:endParaRPr sz="2400">
              <a:solidFill>
                <a:srgbClr val="B44141"/>
              </a:solidFill>
            </a:endParaRPr>
          </a:p>
        </p:txBody>
      </p:sp>
      <p:pic>
        <p:nvPicPr>
          <p:cNvPr id="411" name="Google Shape;411;p59"/>
          <p:cNvPicPr preferRelativeResize="0"/>
          <p:nvPr/>
        </p:nvPicPr>
        <p:blipFill rotWithShape="1">
          <a:blip r:embed="rId3">
            <a:alphaModFix/>
          </a:blip>
          <a:srcRect r="14037"/>
          <a:stretch/>
        </p:blipFill>
        <p:spPr>
          <a:xfrm>
            <a:off x="1786863" y="1670125"/>
            <a:ext cx="4998776" cy="290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Effect transition="in" filter="fade">
                                      <p:cBhvr>
                                        <p:cTn id="7" dur="1000"/>
                                        <p:tgtEl>
                                          <p:spTgt spid="40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22"/>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964" name="Google Shape;964;p122"/>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Part-12</a:t>
            </a:r>
            <a:endParaRPr sz="4500"/>
          </a:p>
        </p:txBody>
      </p:sp>
      <p:pic>
        <p:nvPicPr>
          <p:cNvPr id="965" name="Google Shape;965;p122"/>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966" name="Google Shape;966;p122"/>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967" name="Google Shape;967;p122"/>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968" name="Google Shape;968;p122"/>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-12</a:t>
            </a:r>
            <a:endParaRPr sz="1400" b="1">
              <a:latin typeface="Roboto Mono"/>
              <a:ea typeface="Roboto Mono"/>
              <a:cs typeface="Roboto Mono"/>
              <a:sym typeface="Roboto Mono"/>
            </a:endParaRPr>
          </a:p>
        </p:txBody>
      </p:sp>
      <p:sp>
        <p:nvSpPr>
          <p:cNvPr id="969" name="Google Shape;969;p122"/>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super Keyword</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3"/>
          <p:cNvSpPr txBox="1">
            <a:spLocks noGrp="1"/>
          </p:cNvSpPr>
          <p:nvPr>
            <p:ph type="body" idx="1"/>
          </p:nvPr>
        </p:nvSpPr>
        <p:spPr>
          <a:xfrm>
            <a:off x="1294725" y="1577700"/>
            <a:ext cx="6822900" cy="2837100"/>
          </a:xfrm>
          <a:prstGeom prst="rect">
            <a:avLst/>
          </a:prstGeom>
        </p:spPr>
        <p:txBody>
          <a:bodyPr spcFirstLastPara="1" wrap="square" lIns="91425" tIns="91425" rIns="91425" bIns="91425" anchor="ctr" anchorCtr="0">
            <a:noAutofit/>
          </a:bodyPr>
          <a:lstStyle/>
          <a:p>
            <a:pPr marL="457200" lvl="0" indent="0" algn="l" rtl="0">
              <a:lnSpc>
                <a:spcPct val="150000"/>
              </a:lnSpc>
              <a:spcBef>
                <a:spcPts val="0"/>
              </a:spcBef>
              <a:spcAft>
                <a:spcPts val="0"/>
              </a:spcAft>
              <a:buNone/>
            </a:pPr>
            <a:endParaRPr sz="2000">
              <a:solidFill>
                <a:srgbClr val="000000"/>
              </a:solidFill>
            </a:endParaRPr>
          </a:p>
          <a:p>
            <a:pPr marL="457200" lvl="0" indent="0" algn="l" rtl="0">
              <a:lnSpc>
                <a:spcPct val="150000"/>
              </a:lnSpc>
              <a:spcBef>
                <a:spcPts val="0"/>
              </a:spcBef>
              <a:spcAft>
                <a:spcPts val="0"/>
              </a:spcAft>
              <a:buNone/>
            </a:pPr>
            <a:endParaRPr sz="2000">
              <a:solidFill>
                <a:srgbClr val="000000"/>
              </a:solidFill>
            </a:endParaRPr>
          </a:p>
          <a:p>
            <a:pPr marL="457200" lvl="0" indent="-355600" algn="l" rtl="0">
              <a:lnSpc>
                <a:spcPct val="150000"/>
              </a:lnSpc>
              <a:spcBef>
                <a:spcPts val="0"/>
              </a:spcBef>
              <a:spcAft>
                <a:spcPts val="0"/>
              </a:spcAft>
              <a:buSzPts val="2000"/>
              <a:buChar char="➔"/>
            </a:pPr>
            <a:r>
              <a:rPr lang="en" sz="2000">
                <a:solidFill>
                  <a:srgbClr val="000000"/>
                </a:solidFill>
              </a:rPr>
              <a:t>In Java, the keyword “super” is used by a CHILD CLASS for EXPLICITLY referring (Using dot operator) the members of its PARENT CLASS.</a:t>
            </a:r>
            <a:endParaRPr sz="2000">
              <a:solidFill>
                <a:srgbClr val="000000"/>
              </a:solidFill>
            </a:endParaRPr>
          </a:p>
          <a:p>
            <a:pPr marL="0" lvl="0" indent="0" algn="l" rtl="0">
              <a:lnSpc>
                <a:spcPct val="150000"/>
              </a:lnSpc>
              <a:spcBef>
                <a:spcPts val="0"/>
              </a:spcBef>
              <a:spcAft>
                <a:spcPts val="0"/>
              </a:spcAft>
              <a:buNone/>
            </a:pPr>
            <a:endParaRPr sz="2000">
              <a:solidFill>
                <a:srgbClr val="000000"/>
              </a:solidFill>
            </a:endParaRPr>
          </a:p>
          <a:p>
            <a:pPr marL="0" lvl="0" indent="0" algn="l" rtl="0">
              <a:lnSpc>
                <a:spcPct val="150000"/>
              </a:lnSpc>
              <a:spcBef>
                <a:spcPts val="0"/>
              </a:spcBef>
              <a:spcAft>
                <a:spcPts val="0"/>
              </a:spcAft>
              <a:buNone/>
            </a:pPr>
            <a:endParaRPr sz="2000">
              <a:solidFill>
                <a:srgbClr val="000000"/>
              </a:solidFill>
            </a:endParaRPr>
          </a:p>
          <a:p>
            <a:pPr marL="0" lvl="0" indent="0" algn="l" rtl="0">
              <a:lnSpc>
                <a:spcPct val="150000"/>
              </a:lnSpc>
              <a:spcBef>
                <a:spcPts val="0"/>
              </a:spcBef>
              <a:spcAft>
                <a:spcPts val="0"/>
              </a:spcAft>
              <a:buNone/>
            </a:pPr>
            <a:endParaRPr sz="2000">
              <a:solidFill>
                <a:srgbClr val="000000"/>
              </a:solidFill>
            </a:endParaRPr>
          </a:p>
        </p:txBody>
      </p:sp>
      <p:sp>
        <p:nvSpPr>
          <p:cNvPr id="975" name="Google Shape;975;p123"/>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a:t>
            </a:r>
            <a:r>
              <a:rPr lang="en" sz="2600">
                <a:solidFill>
                  <a:srgbClr val="FF0000"/>
                </a:solidFill>
              </a:rPr>
              <a:t>I</a:t>
            </a:r>
            <a:r>
              <a:rPr lang="en" sz="3000">
                <a:solidFill>
                  <a:srgbClr val="FF0000"/>
                </a:solidFill>
              </a:rPr>
              <a:t>s “super”?</a:t>
            </a:r>
            <a:endParaRPr sz="22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4">
                                            <p:txEl>
                                              <p:pRg st="0" end="0"/>
                                            </p:txEl>
                                          </p:spTgt>
                                        </p:tgtEl>
                                        <p:attrNameLst>
                                          <p:attrName>style.visibility</p:attrName>
                                        </p:attrNameLst>
                                      </p:cBhvr>
                                      <p:to>
                                        <p:strVal val="visible"/>
                                      </p:to>
                                    </p:set>
                                    <p:animEffect transition="in" filter="fade">
                                      <p:cBhvr>
                                        <p:cTn id="7" dur="1000"/>
                                        <p:tgtEl>
                                          <p:spTgt spid="9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4">
                                            <p:txEl>
                                              <p:pRg st="1" end="1"/>
                                            </p:txEl>
                                          </p:spTgt>
                                        </p:tgtEl>
                                        <p:attrNameLst>
                                          <p:attrName>style.visibility</p:attrName>
                                        </p:attrNameLst>
                                      </p:cBhvr>
                                      <p:to>
                                        <p:strVal val="visible"/>
                                      </p:to>
                                    </p:set>
                                    <p:animEffect transition="in" filter="fade">
                                      <p:cBhvr>
                                        <p:cTn id="12" dur="1000"/>
                                        <p:tgtEl>
                                          <p:spTgt spid="9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4">
                                            <p:txEl>
                                              <p:pRg st="2" end="2"/>
                                            </p:txEl>
                                          </p:spTgt>
                                        </p:tgtEl>
                                        <p:attrNameLst>
                                          <p:attrName>style.visibility</p:attrName>
                                        </p:attrNameLst>
                                      </p:cBhvr>
                                      <p:to>
                                        <p:strVal val="visible"/>
                                      </p:to>
                                    </p:set>
                                    <p:animEffect transition="in" filter="fade">
                                      <p:cBhvr>
                                        <p:cTn id="17" dur="1000"/>
                                        <p:tgtEl>
                                          <p:spTgt spid="9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4">
                                            <p:txEl>
                                              <p:pRg st="3" end="3"/>
                                            </p:txEl>
                                          </p:spTgt>
                                        </p:tgtEl>
                                        <p:attrNameLst>
                                          <p:attrName>style.visibility</p:attrName>
                                        </p:attrNameLst>
                                      </p:cBhvr>
                                      <p:to>
                                        <p:strVal val="visible"/>
                                      </p:to>
                                    </p:set>
                                    <p:animEffect transition="in" filter="fade">
                                      <p:cBhvr>
                                        <p:cTn id="22" dur="1000"/>
                                        <p:tgtEl>
                                          <p:spTgt spid="9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4">
                                            <p:txEl>
                                              <p:pRg st="4" end="4"/>
                                            </p:txEl>
                                          </p:spTgt>
                                        </p:tgtEl>
                                        <p:attrNameLst>
                                          <p:attrName>style.visibility</p:attrName>
                                        </p:attrNameLst>
                                      </p:cBhvr>
                                      <p:to>
                                        <p:strVal val="visible"/>
                                      </p:to>
                                    </p:set>
                                    <p:animEffect transition="in" filter="fade">
                                      <p:cBhvr>
                                        <p:cTn id="27" dur="1000"/>
                                        <p:tgtEl>
                                          <p:spTgt spid="9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4">
                                            <p:txEl>
                                              <p:pRg st="5" end="5"/>
                                            </p:txEl>
                                          </p:spTgt>
                                        </p:tgtEl>
                                        <p:attrNameLst>
                                          <p:attrName>style.visibility</p:attrName>
                                        </p:attrNameLst>
                                      </p:cBhvr>
                                      <p:to>
                                        <p:strVal val="visible"/>
                                      </p:to>
                                    </p:set>
                                    <p:animEffect transition="in" filter="fade">
                                      <p:cBhvr>
                                        <p:cTn id="32" dur="1000"/>
                                        <p:tgtEl>
                                          <p:spTgt spid="9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124"/>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981" name="Google Shape;981;p124"/>
          <p:cNvGrpSpPr/>
          <p:nvPr/>
        </p:nvGrpSpPr>
        <p:grpSpPr>
          <a:xfrm rot="913793">
            <a:off x="3379787" y="770495"/>
            <a:ext cx="272896" cy="434101"/>
            <a:chOff x="1312450" y="4093350"/>
            <a:chExt cx="685350" cy="1090200"/>
          </a:xfrm>
        </p:grpSpPr>
        <p:sp>
          <p:nvSpPr>
            <p:cNvPr id="982" name="Google Shape;982;p124"/>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24"/>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24"/>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24"/>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124"/>
          <p:cNvSpPr txBox="1">
            <a:spLocks noGrp="1"/>
          </p:cNvSpPr>
          <p:nvPr>
            <p:ph type="body" idx="4294967295"/>
          </p:nvPr>
        </p:nvSpPr>
        <p:spPr>
          <a:xfrm>
            <a:off x="549350" y="1825850"/>
            <a:ext cx="3759300" cy="29115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900">
                <a:solidFill>
                  <a:srgbClr val="A9B7C6"/>
                </a:solidFill>
                <a:highlight>
                  <a:srgbClr val="2B2B2B"/>
                </a:highlight>
                <a:latin typeface="Courier New"/>
                <a:ea typeface="Courier New"/>
                <a:cs typeface="Courier New"/>
                <a:sym typeface="Courier New"/>
              </a:rPr>
              <a:t>B </a:t>
            </a:r>
            <a:r>
              <a:rPr lang="en" sz="2900">
                <a:solidFill>
                  <a:srgbClr val="9876AA"/>
                </a:solidFill>
                <a:highlight>
                  <a:srgbClr val="2B2B2B"/>
                </a:highlight>
                <a:latin typeface="Courier New"/>
                <a:ea typeface="Courier New"/>
                <a:cs typeface="Courier New"/>
                <a:sym typeface="Courier New"/>
              </a:rPr>
              <a:t>obj</a:t>
            </a:r>
            <a:r>
              <a:rPr lang="en" sz="2900">
                <a:solidFill>
                  <a:srgbClr val="A9B7C6"/>
                </a:solidFill>
                <a:highlight>
                  <a:srgbClr val="2B2B2B"/>
                </a:highlight>
                <a:latin typeface="Courier New"/>
                <a:ea typeface="Courier New"/>
                <a:cs typeface="Courier New"/>
                <a:sym typeface="Courier New"/>
              </a:rPr>
              <a:t>=</a:t>
            </a:r>
            <a:r>
              <a:rPr lang="en" sz="2900">
                <a:solidFill>
                  <a:srgbClr val="CC7832"/>
                </a:solidFill>
                <a:highlight>
                  <a:srgbClr val="2B2B2B"/>
                </a:highlight>
                <a:latin typeface="Courier New"/>
                <a:ea typeface="Courier New"/>
                <a:cs typeface="Courier New"/>
                <a:sym typeface="Courier New"/>
              </a:rPr>
              <a:t>new </a:t>
            </a:r>
            <a:r>
              <a:rPr lang="en" sz="2900">
                <a:solidFill>
                  <a:srgbClr val="A9B7C6"/>
                </a:solidFill>
                <a:highlight>
                  <a:srgbClr val="2B2B2B"/>
                </a:highlight>
                <a:latin typeface="Courier New"/>
                <a:ea typeface="Courier New"/>
                <a:cs typeface="Courier New"/>
                <a:sym typeface="Courier New"/>
              </a:rPr>
              <a:t>B()</a:t>
            </a:r>
            <a:r>
              <a:rPr lang="en" sz="2900">
                <a:solidFill>
                  <a:srgbClr val="CC7832"/>
                </a:solidFill>
                <a:highlight>
                  <a:srgbClr val="2B2B2B"/>
                </a:highlight>
                <a:latin typeface="Courier New"/>
                <a:ea typeface="Courier New"/>
                <a:cs typeface="Courier New"/>
                <a:sym typeface="Courier New"/>
              </a:rPr>
              <a:t>;</a:t>
            </a:r>
            <a:endParaRPr sz="29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2900">
                <a:solidFill>
                  <a:srgbClr val="A9B7C6"/>
                </a:solidFill>
                <a:highlight>
                  <a:srgbClr val="2B2B2B"/>
                </a:highlight>
                <a:latin typeface="Courier New"/>
                <a:ea typeface="Courier New"/>
                <a:cs typeface="Courier New"/>
                <a:sym typeface="Courier New"/>
              </a:rPr>
              <a:t>obj.show()</a:t>
            </a:r>
            <a:r>
              <a:rPr lang="en" sz="2900">
                <a:solidFill>
                  <a:srgbClr val="CC7832"/>
                </a:solidFill>
                <a:highlight>
                  <a:srgbClr val="2B2B2B"/>
                </a:highlight>
                <a:latin typeface="Courier New"/>
                <a:ea typeface="Courier New"/>
                <a:cs typeface="Courier New"/>
                <a:sym typeface="Courier New"/>
              </a:rPr>
              <a:t>;</a:t>
            </a:r>
            <a:endParaRPr sz="2900">
              <a:solidFill>
                <a:srgbClr val="CC7832"/>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2900">
              <a:solidFill>
                <a:srgbClr val="CC7832"/>
              </a:solidFill>
              <a:highlight>
                <a:srgbClr val="2B2B2B"/>
              </a:highlight>
              <a:latin typeface="Courier New"/>
              <a:ea typeface="Courier New"/>
              <a:cs typeface="Courier New"/>
              <a:sym typeface="Courier New"/>
            </a:endParaRPr>
          </a:p>
        </p:txBody>
      </p:sp>
      <p:sp>
        <p:nvSpPr>
          <p:cNvPr id="987" name="Google Shape;987;p124"/>
          <p:cNvSpPr txBox="1">
            <a:spLocks noGrp="1"/>
          </p:cNvSpPr>
          <p:nvPr>
            <p:ph type="body" idx="4294967295"/>
          </p:nvPr>
        </p:nvSpPr>
        <p:spPr>
          <a:xfrm>
            <a:off x="4858625" y="960050"/>
            <a:ext cx="3838200" cy="37773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A</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display</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print</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B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A</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show</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display()</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print()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4A86E8"/>
              </a:solidFill>
              <a:latin typeface="Courier New"/>
              <a:ea typeface="Courier New"/>
              <a:cs typeface="Courier New"/>
              <a:sym typeface="Courier New"/>
            </a:endParaRPr>
          </a:p>
          <a:p>
            <a:pPr marL="0" lvl="0" indent="0" algn="l" rtl="0">
              <a:spcBef>
                <a:spcPts val="0"/>
              </a:spcBef>
              <a:spcAft>
                <a:spcPts val="0"/>
              </a:spcAft>
              <a:buNone/>
            </a:pPr>
            <a:endParaRPr sz="1400">
              <a:solidFill>
                <a:srgbClr val="4A86E8"/>
              </a:solidFill>
              <a:latin typeface="Courier New"/>
              <a:ea typeface="Courier New"/>
              <a:cs typeface="Courier New"/>
              <a:sym typeface="Courier New"/>
            </a:endParaRPr>
          </a:p>
        </p:txBody>
      </p:sp>
      <p:sp>
        <p:nvSpPr>
          <p:cNvPr id="988" name="Google Shape;988;p124"/>
          <p:cNvSpPr txBox="1">
            <a:spLocks noGrp="1"/>
          </p:cNvSpPr>
          <p:nvPr>
            <p:ph type="title" idx="2"/>
          </p:nvPr>
        </p:nvSpPr>
        <p:spPr>
          <a:xfrm>
            <a:off x="5103200" y="44975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989" name="Google Shape;989;p124"/>
          <p:cNvSpPr txBox="1">
            <a:spLocks noGrp="1"/>
          </p:cNvSpPr>
          <p:nvPr>
            <p:ph type="title" idx="2"/>
          </p:nvPr>
        </p:nvSpPr>
        <p:spPr>
          <a:xfrm>
            <a:off x="699600" y="1227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990" name="Google Shape;990;p124"/>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1000"/>
                                        <p:tgtEl>
                                          <p:spTgt spid="988"/>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par>
                                <p:cTn id="11" presetID="10" presetClass="entr" presetSubtype="0" fill="hold" nodeType="withEffect">
                                  <p:stCondLst>
                                    <p:cond delay="0"/>
                                  </p:stCondLst>
                                  <p:childTnLst>
                                    <p:set>
                                      <p:cBhvr>
                                        <p:cTn id="12" dur="1" fill="hold">
                                          <p:stCondLst>
                                            <p:cond delay="0"/>
                                          </p:stCondLst>
                                        </p:cTn>
                                        <p:tgtEl>
                                          <p:spTgt spid="989"/>
                                        </p:tgtEl>
                                        <p:attrNameLst>
                                          <p:attrName>style.visibility</p:attrName>
                                        </p:attrNameLst>
                                      </p:cBhvr>
                                      <p:to>
                                        <p:strVal val="visible"/>
                                      </p:to>
                                    </p:set>
                                    <p:animEffect transition="in" filter="fade">
                                      <p:cBhvr>
                                        <p:cTn id="13" dur="1000"/>
                                        <p:tgtEl>
                                          <p:spTgt spid="989"/>
                                        </p:tgtEl>
                                      </p:cBhvr>
                                    </p:animEffect>
                                  </p:childTnLst>
                                </p:cTn>
                              </p:par>
                              <p:par>
                                <p:cTn id="14" presetID="10" presetClass="entr" presetSubtype="0" fill="hold" nodeType="withEffect">
                                  <p:stCondLst>
                                    <p:cond delay="0"/>
                                  </p:stCondLst>
                                  <p:childTnLst>
                                    <p:set>
                                      <p:cBhvr>
                                        <p:cTn id="15" dur="1" fill="hold">
                                          <p:stCondLst>
                                            <p:cond delay="0"/>
                                          </p:stCondLst>
                                        </p:cTn>
                                        <p:tgtEl>
                                          <p:spTgt spid="987"/>
                                        </p:tgtEl>
                                        <p:attrNameLst>
                                          <p:attrName>style.visibility</p:attrName>
                                        </p:attrNameLst>
                                      </p:cBhvr>
                                      <p:to>
                                        <p:strVal val="visible"/>
                                      </p:to>
                                    </p:set>
                                    <p:animEffect transition="in" filter="fade">
                                      <p:cBhvr>
                                        <p:cTn id="16" dur="1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25"/>
          <p:cNvSpPr txBox="1"/>
          <p:nvPr/>
        </p:nvSpPr>
        <p:spPr>
          <a:xfrm>
            <a:off x="1441075" y="360825"/>
            <a:ext cx="6130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rgbClr val="FF0000"/>
                </a:solidFill>
                <a:latin typeface="Concert One"/>
                <a:ea typeface="Concert One"/>
                <a:cs typeface="Concert One"/>
                <a:sym typeface="Concert One"/>
              </a:rPr>
              <a:t>Uses of “super”</a:t>
            </a:r>
            <a:endParaRPr sz="4000" b="1">
              <a:solidFill>
                <a:srgbClr val="FF0000"/>
              </a:solidFill>
              <a:latin typeface="Concert One"/>
              <a:ea typeface="Concert One"/>
              <a:cs typeface="Concert One"/>
              <a:sym typeface="Concert One"/>
            </a:endParaRPr>
          </a:p>
        </p:txBody>
      </p:sp>
      <p:sp>
        <p:nvSpPr>
          <p:cNvPr id="996" name="Google Shape;996;p125"/>
          <p:cNvSpPr txBox="1"/>
          <p:nvPr/>
        </p:nvSpPr>
        <p:spPr>
          <a:xfrm>
            <a:off x="1441075" y="1227000"/>
            <a:ext cx="7039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latin typeface="Roboto Mono Medium"/>
              <a:ea typeface="Roboto Mono Medium"/>
              <a:cs typeface="Roboto Mono Medium"/>
              <a:sym typeface="Roboto Mono Medium"/>
            </a:endParaRPr>
          </a:p>
          <a:p>
            <a:pPr marL="457200" lvl="0" indent="-387350" algn="l" rtl="0">
              <a:spcBef>
                <a:spcPts val="0"/>
              </a:spcBef>
              <a:spcAft>
                <a:spcPts val="0"/>
              </a:spcAft>
              <a:buSzPts val="2500"/>
              <a:buFont typeface="Roboto Mono Medium"/>
              <a:buChar char="➔"/>
            </a:pPr>
            <a:r>
              <a:rPr lang="en" sz="2500">
                <a:latin typeface="Roboto Mono Medium"/>
                <a:ea typeface="Roboto Mono Medium"/>
                <a:cs typeface="Roboto Mono Medium"/>
                <a:sym typeface="Roboto Mono Medium"/>
              </a:rPr>
              <a:t>For calling constructor of PARENT class from CHILD class</a:t>
            </a:r>
            <a:endParaRPr sz="2500">
              <a:latin typeface="Roboto Mono Medium"/>
              <a:ea typeface="Roboto Mono Medium"/>
              <a:cs typeface="Roboto Mono Medium"/>
              <a:sym typeface="Roboto Mono Medium"/>
            </a:endParaRPr>
          </a:p>
          <a:p>
            <a:pPr marL="0" lvl="0" indent="0" algn="l" rtl="0">
              <a:spcBef>
                <a:spcPts val="0"/>
              </a:spcBef>
              <a:spcAft>
                <a:spcPts val="0"/>
              </a:spcAft>
              <a:buNone/>
            </a:pPr>
            <a:endParaRPr sz="2500">
              <a:latin typeface="Roboto Mono Medium"/>
              <a:ea typeface="Roboto Mono Medium"/>
              <a:cs typeface="Roboto Mono Medium"/>
              <a:sym typeface="Roboto Mono Medium"/>
            </a:endParaRPr>
          </a:p>
          <a:p>
            <a:pPr marL="0" lvl="0" indent="0" algn="l" rtl="0">
              <a:spcBef>
                <a:spcPts val="0"/>
              </a:spcBef>
              <a:spcAft>
                <a:spcPts val="0"/>
              </a:spcAft>
              <a:buNone/>
            </a:pPr>
            <a:endParaRPr sz="2500">
              <a:latin typeface="Roboto Mono Medium"/>
              <a:ea typeface="Roboto Mono Medium"/>
              <a:cs typeface="Roboto Mono Medium"/>
              <a:sym typeface="Roboto Mono Medium"/>
            </a:endParaRPr>
          </a:p>
          <a:p>
            <a:pPr marL="0" lvl="0" indent="0" algn="l" rtl="0">
              <a:spcBef>
                <a:spcPts val="0"/>
              </a:spcBef>
              <a:spcAft>
                <a:spcPts val="0"/>
              </a:spcAft>
              <a:buNone/>
            </a:pPr>
            <a:endParaRPr sz="2500">
              <a:latin typeface="Roboto Mono Medium"/>
              <a:ea typeface="Roboto Mono Medium"/>
              <a:cs typeface="Roboto Mono Medium"/>
              <a:sym typeface="Roboto Mono Medium"/>
            </a:endParaRPr>
          </a:p>
          <a:p>
            <a:pPr marL="457200" lvl="0" indent="-387350" algn="l" rtl="0">
              <a:spcBef>
                <a:spcPts val="0"/>
              </a:spcBef>
              <a:spcAft>
                <a:spcPts val="0"/>
              </a:spcAft>
              <a:buSzPts val="2500"/>
              <a:buFont typeface="Roboto Mono Medium"/>
              <a:buChar char="➔"/>
            </a:pPr>
            <a:r>
              <a:rPr lang="en" sz="2500">
                <a:latin typeface="Roboto Mono Medium"/>
                <a:ea typeface="Roboto Mono Medium"/>
                <a:cs typeface="Roboto Mono Medium"/>
                <a:sym typeface="Roboto Mono Medium"/>
              </a:rPr>
              <a:t>For resolving method overriding </a:t>
            </a:r>
            <a:endParaRPr sz="2500">
              <a:latin typeface="Roboto Mono Medium"/>
              <a:ea typeface="Roboto Mono Medium"/>
              <a:cs typeface="Roboto Mono Medium"/>
              <a:sym typeface="Roboto Mono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6"/>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002" name="Google Shape;1002;p126"/>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Part-13</a:t>
            </a:r>
            <a:endParaRPr sz="4500"/>
          </a:p>
        </p:txBody>
      </p:sp>
      <p:pic>
        <p:nvPicPr>
          <p:cNvPr id="1003" name="Google Shape;1003;p126"/>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004" name="Google Shape;1004;p126"/>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1005" name="Google Shape;1005;p126"/>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1006" name="Google Shape;1006;p126"/>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-13</a:t>
            </a:r>
            <a:endParaRPr sz="1400" b="1">
              <a:latin typeface="Roboto Mono"/>
              <a:ea typeface="Roboto Mono"/>
              <a:cs typeface="Roboto Mono"/>
              <a:sym typeface="Roboto Mono"/>
            </a:endParaRPr>
          </a:p>
        </p:txBody>
      </p:sp>
      <p:sp>
        <p:nvSpPr>
          <p:cNvPr id="1007" name="Google Shape;1007;p126"/>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Method</a:t>
            </a:r>
            <a:endParaRPr sz="1400" b="1">
              <a:solidFill>
                <a:srgbClr val="595959"/>
              </a:solidFill>
              <a:latin typeface="Roboto Mono"/>
              <a:ea typeface="Roboto Mono"/>
              <a:cs typeface="Roboto Mono"/>
              <a:sym typeface="Roboto Mono"/>
            </a:endParaRPr>
          </a:p>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Overriding</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27"/>
          <p:cNvSpPr txBox="1">
            <a:spLocks noGrp="1"/>
          </p:cNvSpPr>
          <p:nvPr>
            <p:ph type="body" idx="1"/>
          </p:nvPr>
        </p:nvSpPr>
        <p:spPr>
          <a:xfrm>
            <a:off x="1308875" y="1202750"/>
            <a:ext cx="6822900" cy="3565800"/>
          </a:xfrm>
          <a:prstGeom prst="rect">
            <a:avLst/>
          </a:prstGeom>
        </p:spPr>
        <p:txBody>
          <a:bodyPr spcFirstLastPara="1" wrap="square" lIns="91425" tIns="91425" rIns="91425" bIns="91425" anchor="ctr" anchorCtr="0">
            <a:noAutofit/>
          </a:bodyPr>
          <a:lstStyle/>
          <a:p>
            <a:pPr marL="457200" lvl="0" indent="-355600" algn="l" rtl="0">
              <a:lnSpc>
                <a:spcPct val="150000"/>
              </a:lnSpc>
              <a:spcBef>
                <a:spcPts val="0"/>
              </a:spcBef>
              <a:spcAft>
                <a:spcPts val="0"/>
              </a:spcAft>
              <a:buClr>
                <a:srgbClr val="000000"/>
              </a:buClr>
              <a:buSzPts val="2000"/>
              <a:buChar char="❖"/>
            </a:pPr>
            <a:r>
              <a:rPr lang="en" sz="2000">
                <a:solidFill>
                  <a:srgbClr val="000000"/>
                </a:solidFill>
              </a:rPr>
              <a:t>Whenever a child class contains a method with the same </a:t>
            </a:r>
            <a:r>
              <a:rPr lang="en" sz="2000">
                <a:solidFill>
                  <a:srgbClr val="9900FF"/>
                </a:solidFill>
              </a:rPr>
              <a:t>prototype </a:t>
            </a:r>
            <a:r>
              <a:rPr lang="en" sz="2000">
                <a:solidFill>
                  <a:srgbClr val="000000"/>
                </a:solidFill>
              </a:rPr>
              <a:t>as the parent class, then we say that the method of child class has </a:t>
            </a:r>
            <a:r>
              <a:rPr lang="en" sz="2000">
                <a:solidFill>
                  <a:srgbClr val="FF00FF"/>
                </a:solidFill>
              </a:rPr>
              <a:t>OVERRIDDEN </a:t>
            </a:r>
            <a:r>
              <a:rPr lang="en" sz="2000">
                <a:solidFill>
                  <a:srgbClr val="000000"/>
                </a:solidFill>
              </a:rPr>
              <a:t>the method of parent class</a:t>
            </a:r>
            <a:endParaRPr sz="2000">
              <a:solidFill>
                <a:srgbClr val="000000"/>
              </a:solidFill>
            </a:endParaRPr>
          </a:p>
        </p:txBody>
      </p:sp>
      <p:sp>
        <p:nvSpPr>
          <p:cNvPr id="1013" name="Google Shape;1013;p12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a:solidFill>
                  <a:srgbClr val="FF0000"/>
                </a:solidFill>
              </a:rPr>
              <a:t>What is Method Overriding </a:t>
            </a:r>
            <a:endParaRPr sz="22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2"/>
                                        </p:tgtEl>
                                        <p:attrNameLst>
                                          <p:attrName>style.visibility</p:attrName>
                                        </p:attrNameLst>
                                      </p:cBhvr>
                                      <p:to>
                                        <p:strVal val="visible"/>
                                      </p:to>
                                    </p:set>
                                    <p:animEffect transition="in" filter="fade">
                                      <p:cBhvr>
                                        <p:cTn id="7" dur="1000"/>
                                        <p:tgtEl>
                                          <p:spTgt spid="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018" name="Google Shape;1018;p128"/>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1019" name="Google Shape;1019;p128"/>
          <p:cNvGrpSpPr/>
          <p:nvPr/>
        </p:nvGrpSpPr>
        <p:grpSpPr>
          <a:xfrm rot="913793">
            <a:off x="3379787" y="770495"/>
            <a:ext cx="272896" cy="434101"/>
            <a:chOff x="1312450" y="4093350"/>
            <a:chExt cx="685350" cy="1090200"/>
          </a:xfrm>
        </p:grpSpPr>
        <p:sp>
          <p:nvSpPr>
            <p:cNvPr id="1020" name="Google Shape;1020;p128"/>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28"/>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28"/>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28"/>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 name="Google Shape;1024;p128"/>
          <p:cNvSpPr txBox="1">
            <a:spLocks noGrp="1"/>
          </p:cNvSpPr>
          <p:nvPr>
            <p:ph type="body" idx="4294967295"/>
          </p:nvPr>
        </p:nvSpPr>
        <p:spPr>
          <a:xfrm>
            <a:off x="549344" y="1749647"/>
            <a:ext cx="3679200" cy="2911500"/>
          </a:xfrm>
          <a:prstGeom prst="rect">
            <a:avLst/>
          </a:prstGeom>
          <a:solidFill>
            <a:srgbClr val="2B2B2B"/>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rgbClr val="CC7832"/>
                </a:solidFill>
                <a:highlight>
                  <a:srgbClr val="2B2B2B"/>
                </a:highlight>
                <a:latin typeface="Consolas"/>
                <a:ea typeface="Consolas"/>
                <a:cs typeface="Consolas"/>
                <a:sym typeface="Consolas"/>
              </a:rPr>
              <a:t>class </a:t>
            </a:r>
            <a:r>
              <a:rPr lang="en" sz="1500">
                <a:solidFill>
                  <a:srgbClr val="A9B7C6"/>
                </a:solidFill>
                <a:highlight>
                  <a:srgbClr val="2B2B2B"/>
                </a:highlight>
                <a:latin typeface="Consolas"/>
                <a:ea typeface="Consolas"/>
                <a:cs typeface="Consolas"/>
                <a:sym typeface="Consolas"/>
              </a:rPr>
              <a:t>UseDemo {</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a:t>
            </a:r>
            <a:r>
              <a:rPr lang="en" sz="1300">
                <a:solidFill>
                  <a:srgbClr val="CC7832"/>
                </a:solidFill>
                <a:highlight>
                  <a:srgbClr val="2B2B2B"/>
                </a:highlight>
                <a:latin typeface="Consolas"/>
                <a:ea typeface="Consolas"/>
                <a:cs typeface="Consolas"/>
                <a:sym typeface="Consolas"/>
              </a:rPr>
              <a:t>public static void </a:t>
            </a:r>
            <a:r>
              <a:rPr lang="en" sz="1300">
                <a:solidFill>
                  <a:srgbClr val="FFC66D"/>
                </a:solidFill>
                <a:highlight>
                  <a:srgbClr val="2B2B2B"/>
                </a:highlight>
                <a:latin typeface="Consolas"/>
                <a:ea typeface="Consolas"/>
                <a:cs typeface="Consolas"/>
                <a:sym typeface="Consolas"/>
              </a:rPr>
              <a:t>main</a:t>
            </a:r>
            <a:r>
              <a:rPr lang="en" sz="1300">
                <a:solidFill>
                  <a:srgbClr val="A9B7C6"/>
                </a:solidFill>
                <a:highlight>
                  <a:srgbClr val="2B2B2B"/>
                </a:highlight>
                <a:latin typeface="Consolas"/>
                <a:ea typeface="Consolas"/>
                <a:cs typeface="Consolas"/>
                <a:sym typeface="Consolas"/>
              </a:rPr>
              <a:t>(String []args)</a:t>
            </a: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DemoB obj=new DemoB();</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	  obj.show();</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500">
                <a:solidFill>
                  <a:srgbClr val="CC7832"/>
                </a:solidFill>
                <a:highlight>
                  <a:srgbClr val="2B2B2B"/>
                </a:highlight>
                <a:latin typeface="Consolas"/>
                <a:ea typeface="Consolas"/>
                <a:cs typeface="Consolas"/>
                <a:sym typeface="Consolas"/>
              </a:rPr>
              <a:t>   </a:t>
            </a: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500">
                <a:solidFill>
                  <a:srgbClr val="A9B7C6"/>
                </a:solidFill>
                <a:highlight>
                  <a:srgbClr val="2B2B2B"/>
                </a:highlight>
                <a:latin typeface="Consolas"/>
                <a:ea typeface="Consolas"/>
                <a:cs typeface="Consolas"/>
                <a:sym typeface="Consolas"/>
              </a:rPr>
              <a:t>}</a:t>
            </a: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5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2100">
              <a:solidFill>
                <a:srgbClr val="CC7832"/>
              </a:solidFill>
              <a:highlight>
                <a:srgbClr val="2B2B2B"/>
              </a:highlight>
              <a:latin typeface="Consolas"/>
              <a:ea typeface="Consolas"/>
              <a:cs typeface="Consolas"/>
              <a:sym typeface="Consolas"/>
            </a:endParaRPr>
          </a:p>
        </p:txBody>
      </p:sp>
      <p:sp>
        <p:nvSpPr>
          <p:cNvPr id="1025" name="Google Shape;1025;p128"/>
          <p:cNvSpPr txBox="1">
            <a:spLocks noGrp="1"/>
          </p:cNvSpPr>
          <p:nvPr>
            <p:ph type="body" idx="4294967295"/>
          </p:nvPr>
        </p:nvSpPr>
        <p:spPr>
          <a:xfrm>
            <a:off x="4977150" y="812150"/>
            <a:ext cx="3618300" cy="3849300"/>
          </a:xfrm>
          <a:prstGeom prst="rect">
            <a:avLst/>
          </a:prstGeom>
          <a:solidFill>
            <a:srgbClr val="2B2B2B"/>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class </a:t>
            </a:r>
            <a:r>
              <a:rPr lang="en" sz="1600">
                <a:solidFill>
                  <a:srgbClr val="A9B7C6"/>
                </a:solidFill>
                <a:highlight>
                  <a:srgbClr val="2B2B2B"/>
                </a:highlight>
                <a:latin typeface="Courier New"/>
                <a:ea typeface="Courier New"/>
                <a:cs typeface="Courier New"/>
                <a:sym typeface="Courier New"/>
              </a:rPr>
              <a:t>DemoA {</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600">
                <a:solidFill>
                  <a:srgbClr val="CC7832"/>
                </a:solidFill>
                <a:highlight>
                  <a:srgbClr val="2B2B2B"/>
                </a:highlight>
                <a:latin typeface="Courier New"/>
                <a:ea typeface="Courier New"/>
                <a:cs typeface="Courier New"/>
                <a:sym typeface="Courier New"/>
              </a:rPr>
              <a:t>public void </a:t>
            </a:r>
            <a:r>
              <a:rPr lang="en" sz="1600">
                <a:solidFill>
                  <a:srgbClr val="FFC66D"/>
                </a:solidFill>
                <a:highlight>
                  <a:srgbClr val="2B2B2B"/>
                </a:highlight>
                <a:latin typeface="Courier New"/>
                <a:ea typeface="Courier New"/>
                <a:cs typeface="Courier New"/>
                <a:sym typeface="Courier New"/>
              </a:rPr>
              <a:t>show</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500" b="1">
                <a:solidFill>
                  <a:srgbClr val="B4A7D6"/>
                </a:solidFill>
                <a:highlight>
                  <a:srgbClr val="2B2B2B"/>
                </a:highlight>
                <a:latin typeface="Courier New"/>
                <a:ea typeface="Courier New"/>
                <a:cs typeface="Courier New"/>
                <a:sym typeface="Courier New"/>
              </a:rPr>
              <a:t>//Some code</a:t>
            </a:r>
            <a:endParaRPr sz="1500" b="1">
              <a:solidFill>
                <a:srgbClr val="B4A7D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class </a:t>
            </a:r>
            <a:r>
              <a:rPr lang="en" sz="1600">
                <a:solidFill>
                  <a:srgbClr val="A9B7C6"/>
                </a:solidFill>
                <a:highlight>
                  <a:srgbClr val="2B2B2B"/>
                </a:highlight>
                <a:latin typeface="Courier New"/>
                <a:ea typeface="Courier New"/>
                <a:cs typeface="Courier New"/>
                <a:sym typeface="Courier New"/>
              </a:rPr>
              <a:t>DemoB </a:t>
            </a:r>
            <a:r>
              <a:rPr lang="en" sz="1600">
                <a:solidFill>
                  <a:srgbClr val="CC7832"/>
                </a:solidFill>
                <a:highlight>
                  <a:srgbClr val="2B2B2B"/>
                </a:highlight>
                <a:latin typeface="Courier New"/>
                <a:ea typeface="Courier New"/>
                <a:cs typeface="Courier New"/>
                <a:sym typeface="Courier New"/>
              </a:rPr>
              <a:t>extends </a:t>
            </a:r>
            <a:r>
              <a:rPr lang="en" sz="1600">
                <a:solidFill>
                  <a:srgbClr val="A9B7C6"/>
                </a:solidFill>
                <a:highlight>
                  <a:srgbClr val="2B2B2B"/>
                </a:highlight>
                <a:latin typeface="Courier New"/>
                <a:ea typeface="Courier New"/>
                <a:cs typeface="Courier New"/>
                <a:sym typeface="Courier New"/>
              </a:rPr>
              <a:t>DemoA {</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600">
                <a:solidFill>
                  <a:srgbClr val="CC7832"/>
                </a:solidFill>
                <a:highlight>
                  <a:srgbClr val="2B2B2B"/>
                </a:highlight>
                <a:latin typeface="Courier New"/>
                <a:ea typeface="Courier New"/>
                <a:cs typeface="Courier New"/>
                <a:sym typeface="Courier New"/>
              </a:rPr>
              <a:t>public void </a:t>
            </a:r>
            <a:r>
              <a:rPr lang="en" sz="1600">
                <a:solidFill>
                  <a:srgbClr val="FFC66D"/>
                </a:solidFill>
                <a:highlight>
                  <a:srgbClr val="2B2B2B"/>
                </a:highlight>
                <a:latin typeface="Courier New"/>
                <a:ea typeface="Courier New"/>
                <a:cs typeface="Courier New"/>
                <a:sym typeface="Courier New"/>
              </a:rPr>
              <a:t>show</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marL="0" lvl="0" indent="45720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  </a:t>
            </a:r>
            <a:r>
              <a:rPr lang="en" sz="1500" b="1">
                <a:solidFill>
                  <a:srgbClr val="A9B7C6"/>
                </a:solidFill>
                <a:highlight>
                  <a:srgbClr val="2B2B2B"/>
                </a:highlight>
                <a:latin typeface="Courier New"/>
                <a:ea typeface="Courier New"/>
                <a:cs typeface="Courier New"/>
                <a:sym typeface="Courier New"/>
              </a:rPr>
              <a:t>/</a:t>
            </a:r>
            <a:r>
              <a:rPr lang="en" sz="1500" b="1">
                <a:solidFill>
                  <a:srgbClr val="93C47D"/>
                </a:solidFill>
                <a:highlight>
                  <a:srgbClr val="2B2B2B"/>
                </a:highlight>
                <a:latin typeface="Courier New"/>
                <a:ea typeface="Courier New"/>
                <a:cs typeface="Courier New"/>
                <a:sym typeface="Courier New"/>
              </a:rPr>
              <a:t>/Some other code</a:t>
            </a:r>
            <a:endParaRPr sz="1500" b="1">
              <a:solidFill>
                <a:srgbClr val="93C47D"/>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CC7832"/>
                </a:solidFill>
                <a:highlight>
                  <a:srgbClr val="2B2B2B"/>
                </a:highlight>
                <a:latin typeface="Courier New"/>
                <a:ea typeface="Courier New"/>
                <a:cs typeface="Courier New"/>
                <a:sym typeface="Courier New"/>
              </a:rPr>
              <a:t>    </a:t>
            </a:r>
            <a:r>
              <a:rPr lang="en" sz="1600">
                <a:solidFill>
                  <a:srgbClr val="A9B7C6"/>
                </a:solidFill>
                <a:highlight>
                  <a:srgbClr val="2B2B2B"/>
                </a:highlight>
                <a:latin typeface="Courier New"/>
                <a:ea typeface="Courier New"/>
                <a:cs typeface="Courier New"/>
                <a:sym typeface="Courier New"/>
              </a:rPr>
              <a:t>}</a:t>
            </a:r>
            <a:endParaRPr sz="16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600">
                <a:solidFill>
                  <a:srgbClr val="A9B7C6"/>
                </a:solidFill>
                <a:highlight>
                  <a:srgbClr val="2B2B2B"/>
                </a:highlight>
                <a:latin typeface="Courier New"/>
                <a:ea typeface="Courier New"/>
                <a:cs typeface="Courier New"/>
                <a:sym typeface="Courier New"/>
              </a:rPr>
              <a:t>}</a:t>
            </a:r>
            <a:endParaRPr sz="1900">
              <a:solidFill>
                <a:srgbClr val="CC7832"/>
              </a:solidFill>
              <a:highlight>
                <a:srgbClr val="2B2B2B"/>
              </a:highlight>
              <a:latin typeface="Consolas"/>
              <a:ea typeface="Consolas"/>
              <a:cs typeface="Consolas"/>
              <a:sym typeface="Consolas"/>
            </a:endParaRPr>
          </a:p>
        </p:txBody>
      </p:sp>
      <p:sp>
        <p:nvSpPr>
          <p:cNvPr id="1026" name="Google Shape;1026;p128"/>
          <p:cNvSpPr txBox="1">
            <a:spLocks noGrp="1"/>
          </p:cNvSpPr>
          <p:nvPr>
            <p:ph type="title" idx="2"/>
          </p:nvPr>
        </p:nvSpPr>
        <p:spPr>
          <a:xfrm>
            <a:off x="5103200" y="37355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027" name="Google Shape;1027;p128"/>
          <p:cNvSpPr txBox="1">
            <a:spLocks noGrp="1"/>
          </p:cNvSpPr>
          <p:nvPr>
            <p:ph type="title" idx="2"/>
          </p:nvPr>
        </p:nvSpPr>
        <p:spPr>
          <a:xfrm>
            <a:off x="699600" y="12278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028" name="Google Shape;1028;p128"/>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childTnLst>
                                </p:cTn>
                              </p:par>
                              <p:par>
                                <p:cTn id="14" presetID="10" presetClass="entr" presetSubtype="0" fill="hold" nodeType="withEffect">
                                  <p:stCondLst>
                                    <p:cond delay="0"/>
                                  </p:stCondLst>
                                  <p:childTnLst>
                                    <p:set>
                                      <p:cBhvr>
                                        <p:cTn id="15" dur="1" fill="hold">
                                          <p:stCondLst>
                                            <p:cond delay="0"/>
                                          </p:stCondLst>
                                        </p:cTn>
                                        <p:tgtEl>
                                          <p:spTgt spid="1024"/>
                                        </p:tgtEl>
                                        <p:attrNameLst>
                                          <p:attrName>style.visibility</p:attrName>
                                        </p:attrNameLst>
                                      </p:cBhvr>
                                      <p:to>
                                        <p:strVal val="visible"/>
                                      </p:to>
                                    </p:set>
                                    <p:animEffect transition="in" filter="fade">
                                      <p:cBhvr>
                                        <p:cTn id="16" dur="10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9"/>
          <p:cNvSpPr txBox="1">
            <a:spLocks noGrp="1"/>
          </p:cNvSpPr>
          <p:nvPr>
            <p:ph type="body" idx="1"/>
          </p:nvPr>
        </p:nvSpPr>
        <p:spPr>
          <a:xfrm>
            <a:off x="1308875" y="1458975"/>
            <a:ext cx="3893700" cy="29823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700" b="1" u="sng">
                <a:solidFill>
                  <a:srgbClr val="000000"/>
                </a:solidFill>
                <a:latin typeface="Concert One"/>
                <a:ea typeface="Concert One"/>
                <a:cs typeface="Concert One"/>
                <a:sym typeface="Concert One"/>
              </a:rPr>
              <a:t>Answer :-</a:t>
            </a:r>
            <a:br>
              <a:rPr lang="en" sz="1500">
                <a:solidFill>
                  <a:srgbClr val="000000"/>
                </a:solidFill>
              </a:rPr>
            </a:br>
            <a:r>
              <a:rPr lang="en" sz="1400">
                <a:solidFill>
                  <a:srgbClr val="000000"/>
                </a:solidFill>
              </a:rPr>
              <a:t>To provide better/correct implementation of that method in child class</a:t>
            </a:r>
            <a:endParaRPr sz="1400">
              <a:solidFill>
                <a:srgbClr val="000000"/>
              </a:solidFill>
            </a:endParaRPr>
          </a:p>
          <a:p>
            <a:pPr marL="0" lvl="0" indent="0" algn="l" rtl="0">
              <a:lnSpc>
                <a:spcPct val="150000"/>
              </a:lnSpc>
              <a:spcBef>
                <a:spcPts val="0"/>
              </a:spcBef>
              <a:spcAft>
                <a:spcPts val="0"/>
              </a:spcAft>
              <a:buNone/>
            </a:pPr>
            <a:endParaRPr sz="1400">
              <a:solidFill>
                <a:srgbClr val="000000"/>
              </a:solidFill>
            </a:endParaRPr>
          </a:p>
          <a:p>
            <a:pPr marL="0" lvl="0" indent="0" algn="l" rtl="0">
              <a:lnSpc>
                <a:spcPct val="150000"/>
              </a:lnSpc>
              <a:spcBef>
                <a:spcPts val="0"/>
              </a:spcBef>
              <a:spcAft>
                <a:spcPts val="0"/>
              </a:spcAft>
              <a:buNone/>
            </a:pPr>
            <a:r>
              <a:rPr lang="en" sz="1400">
                <a:solidFill>
                  <a:srgbClr val="000000"/>
                </a:solidFill>
              </a:rPr>
              <a:t>Let us understand this with an example</a:t>
            </a:r>
            <a:endParaRPr sz="1500">
              <a:solidFill>
                <a:srgbClr val="000000"/>
              </a:solidFill>
            </a:endParaRPr>
          </a:p>
        </p:txBody>
      </p:sp>
      <p:pic>
        <p:nvPicPr>
          <p:cNvPr id="1034" name="Google Shape;1034;p129"/>
          <p:cNvPicPr preferRelativeResize="0"/>
          <p:nvPr/>
        </p:nvPicPr>
        <p:blipFill rotWithShape="1">
          <a:blip r:embed="rId3">
            <a:alphaModFix/>
          </a:blip>
          <a:srcRect l="7002" t="13412" r="8122" b="19157"/>
          <a:stretch/>
        </p:blipFill>
        <p:spPr>
          <a:xfrm>
            <a:off x="5279475" y="1531900"/>
            <a:ext cx="2985600" cy="2561876"/>
          </a:xfrm>
          <a:prstGeom prst="rect">
            <a:avLst/>
          </a:prstGeom>
          <a:noFill/>
          <a:ln>
            <a:noFill/>
          </a:ln>
        </p:spPr>
      </p:pic>
      <p:sp>
        <p:nvSpPr>
          <p:cNvPr id="1035" name="Google Shape;1035;p129"/>
          <p:cNvSpPr txBox="1"/>
          <p:nvPr/>
        </p:nvSpPr>
        <p:spPr>
          <a:xfrm>
            <a:off x="3731825" y="313350"/>
            <a:ext cx="17637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400" b="1" u="sng">
                <a:latin typeface="Concert One"/>
                <a:ea typeface="Concert One"/>
                <a:cs typeface="Concert One"/>
                <a:sym typeface="Concert One"/>
              </a:rPr>
              <a:t>Question ?</a:t>
            </a:r>
            <a:endParaRPr sz="2900">
              <a:latin typeface="Roboto Mono Medium"/>
              <a:ea typeface="Roboto Mono Medium"/>
              <a:cs typeface="Roboto Mono Medium"/>
              <a:sym typeface="Roboto Mono Medium"/>
            </a:endParaRPr>
          </a:p>
        </p:txBody>
      </p:sp>
      <p:sp>
        <p:nvSpPr>
          <p:cNvPr id="1036" name="Google Shape;1036;p129"/>
          <p:cNvSpPr txBox="1"/>
          <p:nvPr/>
        </p:nvSpPr>
        <p:spPr>
          <a:xfrm>
            <a:off x="1349925" y="772200"/>
            <a:ext cx="6562200" cy="415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500" b="1">
                <a:highlight>
                  <a:srgbClr val="00FF00"/>
                </a:highlight>
                <a:latin typeface="Roboto Mono"/>
                <a:ea typeface="Roboto Mono"/>
                <a:cs typeface="Roboto Mono"/>
                <a:sym typeface="Roboto Mono"/>
              </a:rPr>
              <a:t>Why we override a super class method ?</a:t>
            </a:r>
            <a:endParaRPr>
              <a:highlight>
                <a:srgbClr val="00FF00"/>
              </a:highlight>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childTnLst>
                                </p:cTn>
                              </p:par>
                              <p:par>
                                <p:cTn id="8" presetID="10" presetClass="entr" presetSubtype="0" fill="hold" nodeType="withEffect">
                                  <p:stCondLst>
                                    <p:cond delay="0"/>
                                  </p:stCondLst>
                                  <p:childTnLst>
                                    <p:set>
                                      <p:cBhvr>
                                        <p:cTn id="9" dur="1" fill="hold">
                                          <p:stCondLst>
                                            <p:cond delay="0"/>
                                          </p:stCondLst>
                                        </p:cTn>
                                        <p:tgtEl>
                                          <p:spTgt spid="1034"/>
                                        </p:tgtEl>
                                        <p:attrNameLst>
                                          <p:attrName>style.visibility</p:attrName>
                                        </p:attrNameLst>
                                      </p:cBhvr>
                                      <p:to>
                                        <p:strVal val="visible"/>
                                      </p:to>
                                    </p:set>
                                    <p:animEffect transition="in" filter="fade">
                                      <p:cBhvr>
                                        <p:cTn id="10" dur="1000"/>
                                        <p:tgtEl>
                                          <p:spTgt spid="10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3"/>
                                        </p:tgtEl>
                                        <p:attrNameLst>
                                          <p:attrName>style.visibility</p:attrName>
                                        </p:attrNameLst>
                                      </p:cBhvr>
                                      <p:to>
                                        <p:strVal val="visible"/>
                                      </p:to>
                                    </p:set>
                                    <p:animEffect transition="in" filter="fade">
                                      <p:cBhvr>
                                        <p:cTn id="15" dur="10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130"/>
          <p:cNvPicPr preferRelativeResize="0"/>
          <p:nvPr/>
        </p:nvPicPr>
        <p:blipFill>
          <a:blip r:embed="rId3">
            <a:alphaModFix/>
          </a:blip>
          <a:stretch>
            <a:fillRect/>
          </a:stretch>
        </p:blipFill>
        <p:spPr>
          <a:xfrm rot="-2">
            <a:off x="591800" y="219276"/>
            <a:ext cx="3366051" cy="1047449"/>
          </a:xfrm>
          <a:prstGeom prst="rect">
            <a:avLst/>
          </a:prstGeom>
          <a:noFill/>
          <a:ln>
            <a:noFill/>
          </a:ln>
          <a:effectLst>
            <a:outerShdw blurRad="57150" dist="19050" dir="5400000" algn="bl" rotWithShape="0">
              <a:srgbClr val="000000">
                <a:alpha val="50000"/>
              </a:srgbClr>
            </a:outerShdw>
          </a:effectLst>
        </p:spPr>
      </p:pic>
      <p:grpSp>
        <p:nvGrpSpPr>
          <p:cNvPr id="1042" name="Google Shape;1042;p130"/>
          <p:cNvGrpSpPr/>
          <p:nvPr/>
        </p:nvGrpSpPr>
        <p:grpSpPr>
          <a:xfrm rot="913793">
            <a:off x="3379787" y="770495"/>
            <a:ext cx="272896" cy="434101"/>
            <a:chOff x="1312450" y="4093350"/>
            <a:chExt cx="685350" cy="1090200"/>
          </a:xfrm>
        </p:grpSpPr>
        <p:sp>
          <p:nvSpPr>
            <p:cNvPr id="1043" name="Google Shape;1043;p130"/>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0"/>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0"/>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0"/>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130"/>
          <p:cNvSpPr txBox="1">
            <a:spLocks noGrp="1"/>
          </p:cNvSpPr>
          <p:nvPr>
            <p:ph type="body" idx="4294967295"/>
          </p:nvPr>
        </p:nvSpPr>
        <p:spPr>
          <a:xfrm>
            <a:off x="549350" y="1825850"/>
            <a:ext cx="3759300" cy="2911500"/>
          </a:xfrm>
          <a:prstGeom prst="rect">
            <a:avLst/>
          </a:prstGeom>
          <a:solidFill>
            <a:srgbClr val="2B2B2B"/>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class </a:t>
            </a:r>
            <a:r>
              <a:rPr lang="en" sz="1300">
                <a:solidFill>
                  <a:srgbClr val="A9B7C6"/>
                </a:solidFill>
                <a:highlight>
                  <a:srgbClr val="2B2B2B"/>
                </a:highlight>
                <a:latin typeface="Consolas"/>
                <a:ea typeface="Consolas"/>
                <a:cs typeface="Consolas"/>
                <a:sym typeface="Consolas"/>
              </a:rPr>
              <a:t>UseFruit{</a:t>
            </a:r>
            <a:endParaRPr sz="13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a:t>
            </a:r>
            <a:r>
              <a:rPr lang="en" sz="1200">
                <a:solidFill>
                  <a:srgbClr val="CC7832"/>
                </a:solidFill>
                <a:highlight>
                  <a:srgbClr val="2B2B2B"/>
                </a:highlight>
                <a:latin typeface="Consolas"/>
                <a:ea typeface="Consolas"/>
                <a:cs typeface="Consolas"/>
                <a:sym typeface="Consolas"/>
              </a:rPr>
              <a:t>public static void </a:t>
            </a:r>
            <a:r>
              <a:rPr lang="en" sz="1200">
                <a:solidFill>
                  <a:srgbClr val="FFC66D"/>
                </a:solidFill>
                <a:highlight>
                  <a:srgbClr val="2B2B2B"/>
                </a:highlight>
                <a:latin typeface="Consolas"/>
                <a:ea typeface="Consolas"/>
                <a:cs typeface="Consolas"/>
                <a:sym typeface="Consolas"/>
              </a:rPr>
              <a:t>main</a:t>
            </a:r>
            <a:r>
              <a:rPr lang="en" sz="1200">
                <a:solidFill>
                  <a:srgbClr val="A9B7C6"/>
                </a:solidFill>
                <a:highlight>
                  <a:srgbClr val="2B2B2B"/>
                </a:highlight>
                <a:latin typeface="Consolas"/>
                <a:ea typeface="Consolas"/>
                <a:cs typeface="Consolas"/>
                <a:sym typeface="Consolas"/>
              </a:rPr>
              <a:t>(String []args){</a:t>
            </a:r>
            <a:endParaRPr sz="12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Grapes G=</a:t>
            </a:r>
            <a:r>
              <a:rPr lang="en" sz="1300">
                <a:solidFill>
                  <a:srgbClr val="CC7832"/>
                </a:solidFill>
                <a:highlight>
                  <a:srgbClr val="2B2B2B"/>
                </a:highlight>
                <a:latin typeface="Consolas"/>
                <a:ea typeface="Consolas"/>
                <a:cs typeface="Consolas"/>
                <a:sym typeface="Consolas"/>
              </a:rPr>
              <a:t>new </a:t>
            </a:r>
            <a:r>
              <a:rPr lang="en" sz="1300">
                <a:solidFill>
                  <a:srgbClr val="A9B7C6"/>
                </a:solidFill>
                <a:highlight>
                  <a:srgbClr val="2B2B2B"/>
                </a:highlight>
                <a:latin typeface="Consolas"/>
                <a:ea typeface="Consolas"/>
                <a:cs typeface="Consolas"/>
                <a:sym typeface="Consolas"/>
              </a:rPr>
              <a:t>Grapes()</a:t>
            </a:r>
            <a:r>
              <a:rPr lang="en" sz="1300">
                <a:solidFill>
                  <a:srgbClr val="CC7832"/>
                </a:solidFill>
                <a:highlight>
                  <a:srgbClr val="2B2B2B"/>
                </a:highlight>
                <a:latin typeface="Consolas"/>
                <a:ea typeface="Consolas"/>
                <a:cs typeface="Consolas"/>
                <a:sym typeface="Consolas"/>
              </a:rPr>
              <a:t>;</a:t>
            </a:r>
            <a:endParaRPr sz="1300">
              <a:solidFill>
                <a:srgbClr val="CC7832"/>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       </a:t>
            </a:r>
            <a:r>
              <a:rPr lang="en" sz="1300">
                <a:solidFill>
                  <a:srgbClr val="A9B7C6"/>
                </a:solidFill>
                <a:highlight>
                  <a:srgbClr val="2B2B2B"/>
                </a:highlight>
                <a:latin typeface="Consolas"/>
                <a:ea typeface="Consolas"/>
                <a:cs typeface="Consolas"/>
                <a:sym typeface="Consolas"/>
              </a:rPr>
              <a:t>G.taste()</a:t>
            </a:r>
            <a:r>
              <a:rPr lang="en" sz="1300">
                <a:solidFill>
                  <a:srgbClr val="CC7832"/>
                </a:solidFill>
                <a:highlight>
                  <a:srgbClr val="2B2B2B"/>
                </a:highlight>
                <a:latin typeface="Consolas"/>
                <a:ea typeface="Consolas"/>
                <a:cs typeface="Consolas"/>
                <a:sym typeface="Consolas"/>
              </a:rPr>
              <a:t>;</a:t>
            </a:r>
            <a:endParaRPr sz="1300">
              <a:solidFill>
                <a:srgbClr val="CC7832"/>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CC7832"/>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CC7832"/>
                </a:solidFill>
                <a:highlight>
                  <a:srgbClr val="2B2B2B"/>
                </a:highlight>
                <a:latin typeface="Consolas"/>
                <a:ea typeface="Consolas"/>
                <a:cs typeface="Consolas"/>
                <a:sym typeface="Consolas"/>
              </a:rPr>
              <a:t>   </a:t>
            </a:r>
            <a:r>
              <a:rPr lang="en" sz="1300">
                <a:solidFill>
                  <a:srgbClr val="A9B7C6"/>
                </a:solidFill>
                <a:highlight>
                  <a:srgbClr val="2B2B2B"/>
                </a:highlight>
                <a:latin typeface="Consolas"/>
                <a:ea typeface="Consolas"/>
                <a:cs typeface="Consolas"/>
                <a:sym typeface="Consolas"/>
              </a:rPr>
              <a:t>}</a:t>
            </a:r>
            <a:endParaRPr sz="1300">
              <a:solidFill>
                <a:srgbClr val="A9B7C6"/>
              </a:solidFill>
              <a:highlight>
                <a:srgbClr val="2B2B2B"/>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A9B7C6"/>
                </a:solidFill>
                <a:highlight>
                  <a:srgbClr val="2B2B2B"/>
                </a:highlight>
                <a:latin typeface="Consolas"/>
                <a:ea typeface="Consolas"/>
                <a:cs typeface="Consolas"/>
                <a:sym typeface="Consolas"/>
              </a:rPr>
              <a:t>}  </a:t>
            </a:r>
            <a:endParaRPr sz="2100">
              <a:solidFill>
                <a:srgbClr val="CC7832"/>
              </a:solidFill>
              <a:highlight>
                <a:srgbClr val="2B2B2B"/>
              </a:highlight>
              <a:latin typeface="Consolas"/>
              <a:ea typeface="Consolas"/>
              <a:cs typeface="Consolas"/>
              <a:sym typeface="Consolas"/>
            </a:endParaRPr>
          </a:p>
        </p:txBody>
      </p:sp>
      <p:sp>
        <p:nvSpPr>
          <p:cNvPr id="1048" name="Google Shape;1048;p130"/>
          <p:cNvSpPr txBox="1">
            <a:spLocks noGrp="1"/>
          </p:cNvSpPr>
          <p:nvPr>
            <p:ph type="body" idx="4294967295"/>
          </p:nvPr>
        </p:nvSpPr>
        <p:spPr>
          <a:xfrm>
            <a:off x="4900950" y="926225"/>
            <a:ext cx="3838200" cy="3811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class </a:t>
            </a:r>
            <a:r>
              <a:rPr lang="en" sz="1400">
                <a:solidFill>
                  <a:srgbClr val="A9B7C6"/>
                </a:solidFill>
                <a:highlight>
                  <a:srgbClr val="2B2B2B"/>
                </a:highlight>
                <a:latin typeface="Courier New"/>
                <a:ea typeface="Courier New"/>
                <a:cs typeface="Courier New"/>
                <a:sym typeface="Courier New"/>
              </a:rPr>
              <a:t>Fruit{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400">
                <a:solidFill>
                  <a:srgbClr val="CC7832"/>
                </a:solidFill>
                <a:highlight>
                  <a:srgbClr val="2B2B2B"/>
                </a:highlight>
                <a:latin typeface="Courier New"/>
                <a:ea typeface="Courier New"/>
                <a:cs typeface="Courier New"/>
                <a:sym typeface="Courier New"/>
              </a:rPr>
              <a:t>public void </a:t>
            </a:r>
            <a:r>
              <a:rPr lang="en" sz="1400">
                <a:solidFill>
                  <a:srgbClr val="FFC66D"/>
                </a:solidFill>
                <a:highlight>
                  <a:srgbClr val="2B2B2B"/>
                </a:highlight>
                <a:latin typeface="Courier New"/>
                <a:ea typeface="Courier New"/>
                <a:cs typeface="Courier New"/>
                <a:sym typeface="Courier New"/>
              </a:rPr>
              <a:t>taste</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System.</a:t>
            </a:r>
            <a:r>
              <a:rPr lang="en" sz="1300" i="1">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.println(“Sweet”)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   </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class </a:t>
            </a:r>
            <a:r>
              <a:rPr lang="en" sz="1400">
                <a:solidFill>
                  <a:srgbClr val="A9B7C6"/>
                </a:solidFill>
                <a:highlight>
                  <a:srgbClr val="2B2B2B"/>
                </a:highlight>
                <a:latin typeface="Courier New"/>
                <a:ea typeface="Courier New"/>
                <a:cs typeface="Courier New"/>
                <a:sym typeface="Courier New"/>
              </a:rPr>
              <a:t>Grapes </a:t>
            </a:r>
            <a:r>
              <a:rPr lang="en" sz="1400">
                <a:solidFill>
                  <a:srgbClr val="CC7832"/>
                </a:solidFill>
                <a:highlight>
                  <a:srgbClr val="2B2B2B"/>
                </a:highlight>
                <a:latin typeface="Courier New"/>
                <a:ea typeface="Courier New"/>
                <a:cs typeface="Courier New"/>
                <a:sym typeface="Courier New"/>
              </a:rPr>
              <a:t>extends </a:t>
            </a:r>
            <a:r>
              <a:rPr lang="en" sz="1400">
                <a:solidFill>
                  <a:srgbClr val="A9B7C6"/>
                </a:solidFill>
                <a:highlight>
                  <a:srgbClr val="2B2B2B"/>
                </a:highlight>
                <a:latin typeface="Courier New"/>
                <a:ea typeface="Courier New"/>
                <a:cs typeface="Courier New"/>
                <a:sym typeface="Courier New"/>
              </a:rPr>
              <a:t>Fruits{</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    </a:t>
            </a:r>
            <a:r>
              <a:rPr lang="en" sz="1400">
                <a:solidFill>
                  <a:srgbClr val="CC7832"/>
                </a:solidFill>
                <a:highlight>
                  <a:srgbClr val="2B2B2B"/>
                </a:highlight>
                <a:latin typeface="Courier New"/>
                <a:ea typeface="Courier New"/>
                <a:cs typeface="Courier New"/>
                <a:sym typeface="Courier New"/>
              </a:rPr>
              <a:t>public void </a:t>
            </a:r>
            <a:r>
              <a:rPr lang="en" sz="1400">
                <a:solidFill>
                  <a:srgbClr val="FFC66D"/>
                </a:solidFill>
                <a:highlight>
                  <a:srgbClr val="2B2B2B"/>
                </a:highlight>
                <a:latin typeface="Courier New"/>
                <a:ea typeface="Courier New"/>
                <a:cs typeface="Courier New"/>
                <a:sym typeface="Courier New"/>
              </a:rPr>
              <a:t>taste</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A9B7C6"/>
              </a:solidFill>
              <a:highlight>
                <a:srgbClr val="2B2B2B"/>
              </a:highlight>
              <a:latin typeface="Courier New"/>
              <a:ea typeface="Courier New"/>
              <a:cs typeface="Courier New"/>
              <a:sym typeface="Courier New"/>
            </a:endParaRPr>
          </a:p>
          <a:p>
            <a:pPr marL="0" lvl="0" indent="45720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lang="en" sz="1300" i="1">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.println(“Citrus”)</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CC7832"/>
                </a:solidFill>
                <a:highlight>
                  <a:srgbClr val="2B2B2B"/>
                </a:highlight>
                <a:latin typeface="Courier New"/>
                <a:ea typeface="Courier New"/>
                <a:cs typeface="Courier New"/>
                <a:sym typeface="Courier New"/>
              </a:rPr>
              <a:t>    </a:t>
            </a: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2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700">
              <a:solidFill>
                <a:srgbClr val="CC7832"/>
              </a:solidFill>
              <a:highlight>
                <a:srgbClr val="2B2B2B"/>
              </a:highlight>
              <a:latin typeface="Consolas"/>
              <a:ea typeface="Consolas"/>
              <a:cs typeface="Consolas"/>
              <a:sym typeface="Consolas"/>
            </a:endParaRPr>
          </a:p>
        </p:txBody>
      </p:sp>
      <p:sp>
        <p:nvSpPr>
          <p:cNvPr id="1049" name="Google Shape;1049;p130"/>
          <p:cNvSpPr txBox="1">
            <a:spLocks noGrp="1"/>
          </p:cNvSpPr>
          <p:nvPr>
            <p:ph type="title" idx="2"/>
          </p:nvPr>
        </p:nvSpPr>
        <p:spPr>
          <a:xfrm>
            <a:off x="5027000" y="525950"/>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050" name="Google Shape;1050;p130"/>
          <p:cNvSpPr txBox="1">
            <a:spLocks noGrp="1"/>
          </p:cNvSpPr>
          <p:nvPr>
            <p:ph type="title" idx="2"/>
          </p:nvPr>
        </p:nvSpPr>
        <p:spPr>
          <a:xfrm>
            <a:off x="699600" y="1380200"/>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051" name="Google Shape;1051;p130"/>
          <p:cNvSpPr txBox="1">
            <a:spLocks noGrp="1"/>
          </p:cNvSpPr>
          <p:nvPr>
            <p:ph type="title" idx="8"/>
          </p:nvPr>
        </p:nvSpPr>
        <p:spPr>
          <a:xfrm>
            <a:off x="821150" y="269750"/>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1000"/>
                                        <p:tgtEl>
                                          <p:spTgt spid="1048"/>
                                        </p:tgtEl>
                                      </p:cBhvr>
                                    </p:animEffect>
                                  </p:childTnLst>
                                </p:cTn>
                              </p:par>
                              <p:par>
                                <p:cTn id="8" presetID="10" presetClass="entr" presetSubtype="0" fill="hold" nodeType="withEffect">
                                  <p:stCondLst>
                                    <p:cond delay="0"/>
                                  </p:stCondLst>
                                  <p:childTnLst>
                                    <p:set>
                                      <p:cBhvr>
                                        <p:cTn id="9" dur="1" fill="hold">
                                          <p:stCondLst>
                                            <p:cond delay="0"/>
                                          </p:stCondLst>
                                        </p:cTn>
                                        <p:tgtEl>
                                          <p:spTgt spid="1049"/>
                                        </p:tgtEl>
                                        <p:attrNameLst>
                                          <p:attrName>style.visibility</p:attrName>
                                        </p:attrNameLst>
                                      </p:cBhvr>
                                      <p:to>
                                        <p:strVal val="visible"/>
                                      </p:to>
                                    </p:set>
                                    <p:animEffect transition="in" filter="fade">
                                      <p:cBhvr>
                                        <p:cTn id="10" dur="1000"/>
                                        <p:tgtEl>
                                          <p:spTgt spid="1049"/>
                                        </p:tgtEl>
                                      </p:cBhvr>
                                    </p:animEffect>
                                  </p:childTnLst>
                                </p:cTn>
                              </p:par>
                              <p:par>
                                <p:cTn id="11" presetID="10" presetClass="entr" presetSubtype="0" fill="hold" nodeType="withEffect">
                                  <p:stCondLst>
                                    <p:cond delay="0"/>
                                  </p:stCondLst>
                                  <p:childTnLst>
                                    <p:set>
                                      <p:cBhvr>
                                        <p:cTn id="12" dur="1" fill="hold">
                                          <p:stCondLst>
                                            <p:cond delay="0"/>
                                          </p:stCondLst>
                                        </p:cTn>
                                        <p:tgtEl>
                                          <p:spTgt spid="1050"/>
                                        </p:tgtEl>
                                        <p:attrNameLst>
                                          <p:attrName>style.visibility</p:attrName>
                                        </p:attrNameLst>
                                      </p:cBhvr>
                                      <p:to>
                                        <p:strVal val="visible"/>
                                      </p:to>
                                    </p:set>
                                    <p:animEffect transition="in" filter="fade">
                                      <p:cBhvr>
                                        <p:cTn id="13" dur="1000"/>
                                        <p:tgtEl>
                                          <p:spTgt spid="1050"/>
                                        </p:tgtEl>
                                      </p:cBhvr>
                                    </p:animEffect>
                                  </p:childTnLst>
                                </p:cTn>
                              </p:par>
                              <p:par>
                                <p:cTn id="14" presetID="10" presetClass="entr" presetSubtype="0" fill="hold" nodeType="withEffect">
                                  <p:stCondLst>
                                    <p:cond delay="0"/>
                                  </p:stCondLst>
                                  <p:childTnLst>
                                    <p:set>
                                      <p:cBhvr>
                                        <p:cTn id="15" dur="1" fill="hold">
                                          <p:stCondLst>
                                            <p:cond delay="0"/>
                                          </p:stCondLst>
                                        </p:cTn>
                                        <p:tgtEl>
                                          <p:spTgt spid="1047"/>
                                        </p:tgtEl>
                                        <p:attrNameLst>
                                          <p:attrName>style.visibility</p:attrName>
                                        </p:attrNameLst>
                                      </p:cBhvr>
                                      <p:to>
                                        <p:strVal val="visible"/>
                                      </p:to>
                                    </p:set>
                                    <p:animEffect transition="in" filter="fade">
                                      <p:cBhvr>
                                        <p:cTn id="16" dur="10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31"/>
          <p:cNvSpPr txBox="1">
            <a:spLocks noGrp="1"/>
          </p:cNvSpPr>
          <p:nvPr>
            <p:ph type="body" idx="1"/>
          </p:nvPr>
        </p:nvSpPr>
        <p:spPr>
          <a:xfrm>
            <a:off x="1308875" y="821750"/>
            <a:ext cx="6822900" cy="4015200"/>
          </a:xfrm>
          <a:prstGeom prst="rect">
            <a:avLst/>
          </a:prstGeom>
        </p:spPr>
        <p:txBody>
          <a:bodyPr spcFirstLastPara="1" wrap="square" lIns="91425" tIns="91425" rIns="91425" bIns="91425" anchor="ctr" anchorCtr="0">
            <a:noAutofit/>
          </a:bodyPr>
          <a:lstStyle/>
          <a:p>
            <a:pPr marL="457200" lvl="0" indent="-323850" algn="l" rtl="0">
              <a:lnSpc>
                <a:spcPct val="150000"/>
              </a:lnSpc>
              <a:spcBef>
                <a:spcPts val="0"/>
              </a:spcBef>
              <a:spcAft>
                <a:spcPts val="0"/>
              </a:spcAft>
              <a:buClr>
                <a:srgbClr val="000000"/>
              </a:buClr>
              <a:buSzPts val="1500"/>
              <a:buChar char="➔"/>
            </a:pPr>
            <a:r>
              <a:rPr lang="en" sz="1500">
                <a:solidFill>
                  <a:srgbClr val="000000"/>
                </a:solidFill>
              </a:rPr>
              <a:t>If the child class has overriding a method of parent class, but due to some reason now the programmer of child class also wants to execute the version of parent class of the overridden method.</a:t>
            </a:r>
            <a:endParaRPr sz="1500">
              <a:solidFill>
                <a:srgbClr val="000000"/>
              </a:solidFill>
            </a:endParaRPr>
          </a:p>
          <a:p>
            <a:pPr marL="45720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Char char="➔"/>
            </a:pPr>
            <a:r>
              <a:rPr lang="en" sz="1500">
                <a:solidFill>
                  <a:srgbClr val="000000"/>
                </a:solidFill>
              </a:rPr>
              <a:t>In this case he will use super and the syntax will be:</a:t>
            </a:r>
            <a:endParaRPr sz="1500">
              <a:solidFill>
                <a:srgbClr val="000000"/>
              </a:solidFill>
            </a:endParaRPr>
          </a:p>
          <a:p>
            <a:pPr marL="45720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Char char="➔"/>
            </a:pPr>
            <a:r>
              <a:rPr lang="en" sz="1500">
                <a:solidFill>
                  <a:srgbClr val="000000"/>
                </a:solidFill>
              </a:rPr>
              <a:t>super.&lt;method_name&gt;(&lt;list_of_arg&gt;);</a:t>
            </a:r>
            <a:endParaRPr sz="1500">
              <a:solidFill>
                <a:srgbClr val="000000"/>
              </a:solidFill>
            </a:endParaRPr>
          </a:p>
        </p:txBody>
      </p:sp>
      <p:sp>
        <p:nvSpPr>
          <p:cNvPr id="1057" name="Google Shape;1057;p13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700">
                <a:solidFill>
                  <a:srgbClr val="FF0000"/>
                </a:solidFill>
              </a:rPr>
              <a:t>Role of super in Overriding</a:t>
            </a:r>
            <a:endParaRPr sz="19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xEl>
                                              <p:pRg st="0" end="0"/>
                                            </p:txEl>
                                          </p:spTgt>
                                        </p:tgtEl>
                                        <p:attrNameLst>
                                          <p:attrName>style.visibility</p:attrName>
                                        </p:attrNameLst>
                                      </p:cBhvr>
                                      <p:to>
                                        <p:strVal val="visible"/>
                                      </p:to>
                                    </p:set>
                                    <p:animEffect transition="in" filter="fade">
                                      <p:cBhvr>
                                        <p:cTn id="7" dur="1000"/>
                                        <p:tgtEl>
                                          <p:spTgt spid="10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6">
                                            <p:txEl>
                                              <p:pRg st="1" end="1"/>
                                            </p:txEl>
                                          </p:spTgt>
                                        </p:tgtEl>
                                        <p:attrNameLst>
                                          <p:attrName>style.visibility</p:attrName>
                                        </p:attrNameLst>
                                      </p:cBhvr>
                                      <p:to>
                                        <p:strVal val="visible"/>
                                      </p:to>
                                    </p:set>
                                    <p:animEffect transition="in" filter="fade">
                                      <p:cBhvr>
                                        <p:cTn id="12" dur="1000"/>
                                        <p:tgtEl>
                                          <p:spTgt spid="10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6">
                                            <p:txEl>
                                              <p:pRg st="2" end="2"/>
                                            </p:txEl>
                                          </p:spTgt>
                                        </p:tgtEl>
                                        <p:attrNameLst>
                                          <p:attrName>style.visibility</p:attrName>
                                        </p:attrNameLst>
                                      </p:cBhvr>
                                      <p:to>
                                        <p:strVal val="visible"/>
                                      </p:to>
                                    </p:set>
                                    <p:animEffect transition="in" filter="fade">
                                      <p:cBhvr>
                                        <p:cTn id="17" dur="1000"/>
                                        <p:tgtEl>
                                          <p:spTgt spid="10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6">
                                            <p:txEl>
                                              <p:pRg st="3" end="3"/>
                                            </p:txEl>
                                          </p:spTgt>
                                        </p:tgtEl>
                                        <p:attrNameLst>
                                          <p:attrName>style.visibility</p:attrName>
                                        </p:attrNameLst>
                                      </p:cBhvr>
                                      <p:to>
                                        <p:strVal val="visible"/>
                                      </p:to>
                                    </p:set>
                                    <p:animEffect transition="in" filter="fade">
                                      <p:cBhvr>
                                        <p:cTn id="22" dur="1000"/>
                                        <p:tgtEl>
                                          <p:spTgt spid="10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56">
                                            <p:txEl>
                                              <p:pRg st="4" end="4"/>
                                            </p:txEl>
                                          </p:spTgt>
                                        </p:tgtEl>
                                        <p:attrNameLst>
                                          <p:attrName>style.visibility</p:attrName>
                                        </p:attrNameLst>
                                      </p:cBhvr>
                                      <p:to>
                                        <p:strVal val="visible"/>
                                      </p:to>
                                    </p:set>
                                    <p:animEffect transition="in" filter="fade">
                                      <p:cBhvr>
                                        <p:cTn id="27" dur="1000"/>
                                        <p:tgtEl>
                                          <p:spTgt spid="10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body" idx="1"/>
          </p:nvPr>
        </p:nvSpPr>
        <p:spPr>
          <a:xfrm>
            <a:off x="1310976" y="1027685"/>
            <a:ext cx="7024800" cy="32520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200"/>
              </a:spcBef>
              <a:spcAft>
                <a:spcPts val="0"/>
              </a:spcAft>
              <a:buClr>
                <a:schemeClr val="accent2"/>
              </a:buClr>
              <a:buSzPts val="1200"/>
              <a:buFont typeface="Concert One"/>
              <a:buAutoNum type="arabicPeriod"/>
            </a:pPr>
            <a:r>
              <a:rPr lang="en" sz="1300"/>
              <a:t>Every Object has two main components :- Property and Behaviours</a:t>
            </a:r>
            <a:endParaRPr sz="1300"/>
          </a:p>
          <a:p>
            <a:pPr marL="457200" lvl="0" indent="0" algn="l" rtl="0">
              <a:lnSpc>
                <a:spcPct val="150000"/>
              </a:lnSpc>
              <a:spcBef>
                <a:spcPts val="2000"/>
              </a:spcBef>
              <a:spcAft>
                <a:spcPts val="0"/>
              </a:spcAft>
              <a:buNone/>
            </a:pPr>
            <a:endParaRPr sz="1250"/>
          </a:p>
        </p:txBody>
      </p:sp>
      <p:sp>
        <p:nvSpPr>
          <p:cNvPr id="417" name="Google Shape;417;p60"/>
          <p:cNvSpPr txBox="1">
            <a:spLocks noGrp="1"/>
          </p:cNvSpPr>
          <p:nvPr>
            <p:ph type="title"/>
          </p:nvPr>
        </p:nvSpPr>
        <p:spPr>
          <a:xfrm>
            <a:off x="1433200" y="302349"/>
            <a:ext cx="6251700" cy="794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200" b="0">
                <a:solidFill>
                  <a:srgbClr val="B44141"/>
                </a:solidFill>
              </a:rPr>
              <a:t>Components of an</a:t>
            </a:r>
            <a:r>
              <a:rPr lang="en" sz="2400" b="0">
                <a:solidFill>
                  <a:srgbClr val="B44141"/>
                </a:solidFill>
              </a:rPr>
              <a:t> </a:t>
            </a:r>
            <a:r>
              <a:rPr lang="en" sz="2400">
                <a:solidFill>
                  <a:srgbClr val="B44141"/>
                </a:solidFill>
              </a:rPr>
              <a:t>Object ?</a:t>
            </a:r>
            <a:endParaRPr sz="2400">
              <a:solidFill>
                <a:srgbClr val="B44141"/>
              </a:solidFill>
            </a:endParaRPr>
          </a:p>
        </p:txBody>
      </p:sp>
      <p:pic>
        <p:nvPicPr>
          <p:cNvPr id="418" name="Google Shape;418;p60"/>
          <p:cNvPicPr preferRelativeResize="0"/>
          <p:nvPr/>
        </p:nvPicPr>
        <p:blipFill rotWithShape="1">
          <a:blip r:embed="rId3">
            <a:alphaModFix/>
          </a:blip>
          <a:srcRect l="9622" t="19017" r="4385" b="17759"/>
          <a:stretch/>
        </p:blipFill>
        <p:spPr>
          <a:xfrm>
            <a:off x="2514274" y="1701075"/>
            <a:ext cx="4618199" cy="2913525"/>
          </a:xfrm>
          <a:prstGeom prst="rect">
            <a:avLst/>
          </a:prstGeom>
          <a:noFill/>
          <a:ln>
            <a:noFill/>
          </a:ln>
        </p:spPr>
      </p:pic>
      <p:sp>
        <p:nvSpPr>
          <p:cNvPr id="419" name="Google Shape;419;p60"/>
          <p:cNvSpPr/>
          <p:nvPr/>
        </p:nvSpPr>
        <p:spPr>
          <a:xfrm>
            <a:off x="2975050" y="4224625"/>
            <a:ext cx="875100" cy="252900"/>
          </a:xfrm>
          <a:prstGeom prst="rect">
            <a:avLst/>
          </a:prstGeom>
          <a:solidFill>
            <a:srgbClr val="F8FA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0"/>
          <p:cNvSpPr txBox="1"/>
          <p:nvPr/>
        </p:nvSpPr>
        <p:spPr>
          <a:xfrm>
            <a:off x="2987925" y="4153375"/>
            <a:ext cx="94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Object</a:t>
            </a:r>
            <a:endParaRPr>
              <a:latin typeface="Roboto Mono Medium"/>
              <a:ea typeface="Roboto Mono Medium"/>
              <a:cs typeface="Roboto Mono Medium"/>
              <a:sym typeface="Roboto Mono Medium"/>
            </a:endParaRPr>
          </a:p>
        </p:txBody>
      </p:sp>
      <p:sp>
        <p:nvSpPr>
          <p:cNvPr id="421" name="Google Shape;421;p60"/>
          <p:cNvSpPr/>
          <p:nvPr/>
        </p:nvSpPr>
        <p:spPr>
          <a:xfrm>
            <a:off x="5815850" y="1860175"/>
            <a:ext cx="582600" cy="136800"/>
          </a:xfrm>
          <a:prstGeom prst="roundRect">
            <a:avLst>
              <a:gd name="adj" fmla="val 16667"/>
            </a:avLst>
          </a:prstGeom>
          <a:solidFill>
            <a:srgbClr val="2EA1FF"/>
          </a:solidFill>
          <a:ln w="9525" cap="flat" cmpd="sng">
            <a:solidFill>
              <a:srgbClr val="2EA1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0"/>
          <p:cNvSpPr txBox="1"/>
          <p:nvPr/>
        </p:nvSpPr>
        <p:spPr>
          <a:xfrm>
            <a:off x="5822575" y="1748125"/>
            <a:ext cx="6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8FAFB"/>
                </a:solidFill>
              </a:rPr>
              <a:t>Breed</a:t>
            </a:r>
            <a:endParaRPr sz="1100">
              <a:solidFill>
                <a:srgbClr val="F8FAFB"/>
              </a:solidFill>
            </a:endParaRPr>
          </a:p>
        </p:txBody>
      </p:sp>
      <p:sp>
        <p:nvSpPr>
          <p:cNvPr id="423" name="Google Shape;423;p60"/>
          <p:cNvSpPr/>
          <p:nvPr/>
        </p:nvSpPr>
        <p:spPr>
          <a:xfrm>
            <a:off x="5815850" y="2102125"/>
            <a:ext cx="582600" cy="136800"/>
          </a:xfrm>
          <a:prstGeom prst="roundRect">
            <a:avLst>
              <a:gd name="adj" fmla="val 16667"/>
            </a:avLst>
          </a:prstGeom>
          <a:solidFill>
            <a:srgbClr val="038CFB"/>
          </a:solidFill>
          <a:ln w="9525" cap="flat" cmpd="sng">
            <a:solidFill>
              <a:srgbClr val="038C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0"/>
          <p:cNvSpPr txBox="1"/>
          <p:nvPr/>
        </p:nvSpPr>
        <p:spPr>
          <a:xfrm>
            <a:off x="5822575" y="1996975"/>
            <a:ext cx="6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8FAFB"/>
                </a:solidFill>
              </a:rPr>
              <a:t>Weight</a:t>
            </a:r>
            <a:endParaRPr sz="1100">
              <a:solidFill>
                <a:srgbClr val="F8FAF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animEffect transition="in" filter="fade">
                                      <p:cBhvr>
                                        <p:cTn id="7" dur="1000"/>
                                        <p:tgtEl>
                                          <p:spTgt spid="4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xEl>
                                              <p:pRg st="1" end="1"/>
                                            </p:txEl>
                                          </p:spTgt>
                                        </p:tgtEl>
                                        <p:attrNameLst>
                                          <p:attrName>style.visibility</p:attrName>
                                        </p:attrNameLst>
                                      </p:cBhvr>
                                      <p:to>
                                        <p:strVal val="visible"/>
                                      </p:to>
                                    </p:set>
                                    <p:animEffect transition="in" filter="fade">
                                      <p:cBhvr>
                                        <p:cTn id="12" dur="1000"/>
                                        <p:tgtEl>
                                          <p:spTgt spid="41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18"/>
                                        </p:tgtEl>
                                        <p:attrNameLst>
                                          <p:attrName>style.visibility</p:attrName>
                                        </p:attrNameLst>
                                      </p:cBhvr>
                                      <p:to>
                                        <p:strVal val="visible"/>
                                      </p:to>
                                    </p:set>
                                    <p:animEffect transition="in" filter="fade">
                                      <p:cBhvr>
                                        <p:cTn id="15" dur="1000"/>
                                        <p:tgtEl>
                                          <p:spTgt spid="418"/>
                                        </p:tgtEl>
                                      </p:cBhvr>
                                    </p:animEffect>
                                  </p:childTnLst>
                                </p:cTn>
                              </p:par>
                              <p:par>
                                <p:cTn id="16" presetID="10" presetClass="entr" presetSubtype="0" fill="hold" nodeType="withEffect">
                                  <p:stCondLst>
                                    <p:cond delay="0"/>
                                  </p:stCondLst>
                                  <p:childTnLst>
                                    <p:set>
                                      <p:cBhvr>
                                        <p:cTn id="17" dur="1" fill="hold">
                                          <p:stCondLst>
                                            <p:cond delay="0"/>
                                          </p:stCondLst>
                                        </p:cTn>
                                        <p:tgtEl>
                                          <p:spTgt spid="420"/>
                                        </p:tgtEl>
                                        <p:attrNameLst>
                                          <p:attrName>style.visibility</p:attrName>
                                        </p:attrNameLst>
                                      </p:cBhvr>
                                      <p:to>
                                        <p:strVal val="visible"/>
                                      </p:to>
                                    </p:set>
                                    <p:animEffect transition="in" filter="fade">
                                      <p:cBhvr>
                                        <p:cTn id="18" dur="1000"/>
                                        <p:tgtEl>
                                          <p:spTgt spid="420"/>
                                        </p:tgtEl>
                                      </p:cBhvr>
                                    </p:animEffect>
                                  </p:childTnLst>
                                </p:cTn>
                              </p:par>
                              <p:par>
                                <p:cTn id="19" presetID="10" presetClass="entr" presetSubtype="0" fill="hold" nodeType="withEffect">
                                  <p:stCondLst>
                                    <p:cond delay="0"/>
                                  </p:stCondLst>
                                  <p:childTnLst>
                                    <p:set>
                                      <p:cBhvr>
                                        <p:cTn id="20" dur="1" fill="hold">
                                          <p:stCondLst>
                                            <p:cond delay="0"/>
                                          </p:stCondLst>
                                        </p:cTn>
                                        <p:tgtEl>
                                          <p:spTgt spid="419"/>
                                        </p:tgtEl>
                                        <p:attrNameLst>
                                          <p:attrName>style.visibility</p:attrName>
                                        </p:attrNameLst>
                                      </p:cBhvr>
                                      <p:to>
                                        <p:strVal val="visible"/>
                                      </p:to>
                                    </p:set>
                                    <p:animEffect transition="in" filter="fade">
                                      <p:cBhvr>
                                        <p:cTn id="21" dur="1000"/>
                                        <p:tgtEl>
                                          <p:spTgt spid="419"/>
                                        </p:tgtEl>
                                      </p:cBhvr>
                                    </p:animEffect>
                                  </p:childTnLst>
                                </p:cTn>
                              </p:par>
                              <p:par>
                                <p:cTn id="22" presetID="10" presetClass="entr" presetSubtype="0" fill="hold" nodeType="withEffect">
                                  <p:stCondLst>
                                    <p:cond delay="0"/>
                                  </p:stCondLst>
                                  <p:childTnLst>
                                    <p:set>
                                      <p:cBhvr>
                                        <p:cTn id="23" dur="1" fill="hold">
                                          <p:stCondLst>
                                            <p:cond delay="0"/>
                                          </p:stCondLst>
                                        </p:cTn>
                                        <p:tgtEl>
                                          <p:spTgt spid="421"/>
                                        </p:tgtEl>
                                        <p:attrNameLst>
                                          <p:attrName>style.visibility</p:attrName>
                                        </p:attrNameLst>
                                      </p:cBhvr>
                                      <p:to>
                                        <p:strVal val="visible"/>
                                      </p:to>
                                    </p:set>
                                    <p:animEffect transition="in" filter="fade">
                                      <p:cBhvr>
                                        <p:cTn id="24" dur="1000"/>
                                        <p:tgtEl>
                                          <p:spTgt spid="421"/>
                                        </p:tgtEl>
                                      </p:cBhvr>
                                    </p:animEffect>
                                  </p:childTnLst>
                                </p:cTn>
                              </p:par>
                              <p:par>
                                <p:cTn id="25" presetID="10" presetClass="entr" presetSubtype="0" fill="hold" nodeType="withEffect">
                                  <p:stCondLst>
                                    <p:cond delay="0"/>
                                  </p:stCondLst>
                                  <p:childTnLst>
                                    <p:set>
                                      <p:cBhvr>
                                        <p:cTn id="26" dur="1" fill="hold">
                                          <p:stCondLst>
                                            <p:cond delay="0"/>
                                          </p:stCondLst>
                                        </p:cTn>
                                        <p:tgtEl>
                                          <p:spTgt spid="422"/>
                                        </p:tgtEl>
                                        <p:attrNameLst>
                                          <p:attrName>style.visibility</p:attrName>
                                        </p:attrNameLst>
                                      </p:cBhvr>
                                      <p:to>
                                        <p:strVal val="visible"/>
                                      </p:to>
                                    </p:set>
                                    <p:animEffect transition="in" filter="fade">
                                      <p:cBhvr>
                                        <p:cTn id="27" dur="1000"/>
                                        <p:tgtEl>
                                          <p:spTgt spid="422"/>
                                        </p:tgtEl>
                                      </p:cBhvr>
                                    </p:animEffect>
                                  </p:childTnLst>
                                </p:cTn>
                              </p:par>
                              <p:par>
                                <p:cTn id="28" presetID="10" presetClass="entr" presetSubtype="0" fill="hold" nodeType="withEffect">
                                  <p:stCondLst>
                                    <p:cond delay="0"/>
                                  </p:stCondLst>
                                  <p:childTnLst>
                                    <p:set>
                                      <p:cBhvr>
                                        <p:cTn id="29" dur="1" fill="hold">
                                          <p:stCondLst>
                                            <p:cond delay="0"/>
                                          </p:stCondLst>
                                        </p:cTn>
                                        <p:tgtEl>
                                          <p:spTgt spid="424"/>
                                        </p:tgtEl>
                                        <p:attrNameLst>
                                          <p:attrName>style.visibility</p:attrName>
                                        </p:attrNameLst>
                                      </p:cBhvr>
                                      <p:to>
                                        <p:strVal val="visible"/>
                                      </p:to>
                                    </p:set>
                                    <p:animEffect transition="in" filter="fade">
                                      <p:cBhvr>
                                        <p:cTn id="30" dur="1000"/>
                                        <p:tgtEl>
                                          <p:spTgt spid="424"/>
                                        </p:tgtEl>
                                      </p:cBhvr>
                                    </p:animEffect>
                                  </p:childTnLst>
                                </p:cTn>
                              </p:par>
                              <p:par>
                                <p:cTn id="31" presetID="10" presetClass="entr" presetSubtype="0" fill="hold" nodeType="withEffect">
                                  <p:stCondLst>
                                    <p:cond delay="0"/>
                                  </p:stCondLst>
                                  <p:childTnLst>
                                    <p:set>
                                      <p:cBhvr>
                                        <p:cTn id="32" dur="1" fill="hold">
                                          <p:stCondLst>
                                            <p:cond delay="0"/>
                                          </p:stCondLst>
                                        </p:cTn>
                                        <p:tgtEl>
                                          <p:spTgt spid="424"/>
                                        </p:tgtEl>
                                        <p:attrNameLst>
                                          <p:attrName>style.visibility</p:attrName>
                                        </p:attrNameLst>
                                      </p:cBhvr>
                                      <p:to>
                                        <p:strVal val="visible"/>
                                      </p:to>
                                    </p:set>
                                    <p:animEffect transition="in" filter="fade">
                                      <p:cBhvr>
                                        <p:cTn id="33" dur="1000"/>
                                        <p:tgtEl>
                                          <p:spTgt spid="424"/>
                                        </p:tgtEl>
                                      </p:cBhvr>
                                    </p:animEffect>
                                  </p:childTnLst>
                                </p:cTn>
                              </p:par>
                              <p:par>
                                <p:cTn id="34" presetID="10" presetClass="entr" presetSubtype="0" fill="hold" nodeType="withEffect">
                                  <p:stCondLst>
                                    <p:cond delay="0"/>
                                  </p:stCondLst>
                                  <p:childTnLst>
                                    <p:set>
                                      <p:cBhvr>
                                        <p:cTn id="35" dur="1" fill="hold">
                                          <p:stCondLst>
                                            <p:cond delay="0"/>
                                          </p:stCondLst>
                                        </p:cTn>
                                        <p:tgtEl>
                                          <p:spTgt spid="423"/>
                                        </p:tgtEl>
                                        <p:attrNameLst>
                                          <p:attrName>style.visibility</p:attrName>
                                        </p:attrNameLst>
                                      </p:cBhvr>
                                      <p:to>
                                        <p:strVal val="visible"/>
                                      </p:to>
                                    </p:set>
                                    <p:animEffect transition="in" filter="fade">
                                      <p:cBhvr>
                                        <p:cTn id="36"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32"/>
          <p:cNvSpPr txBox="1"/>
          <p:nvPr/>
        </p:nvSpPr>
        <p:spPr>
          <a:xfrm>
            <a:off x="424500" y="353750"/>
            <a:ext cx="8256600" cy="477000"/>
          </a:xfrm>
          <a:prstGeom prst="rect">
            <a:avLst/>
          </a:prstGeom>
          <a:solidFill>
            <a:srgbClr val="00FF00"/>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900">
                <a:latin typeface="Roboto Mono Medium"/>
                <a:ea typeface="Roboto Mono Medium"/>
                <a:cs typeface="Roboto Mono Medium"/>
                <a:sym typeface="Roboto Mono Medium"/>
              </a:rPr>
              <a:t>Method Overriding V/s Method Overloading</a:t>
            </a:r>
            <a:endParaRPr sz="1900">
              <a:latin typeface="Roboto Mono Medium"/>
              <a:ea typeface="Roboto Mono Medium"/>
              <a:cs typeface="Roboto Mono Medium"/>
              <a:sym typeface="Roboto Mono Medium"/>
            </a:endParaRPr>
          </a:p>
        </p:txBody>
      </p:sp>
      <p:sp>
        <p:nvSpPr>
          <p:cNvPr id="1063" name="Google Shape;1063;p132"/>
          <p:cNvSpPr txBox="1"/>
          <p:nvPr/>
        </p:nvSpPr>
        <p:spPr>
          <a:xfrm>
            <a:off x="818000" y="1053475"/>
            <a:ext cx="3222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highlight>
                  <a:srgbClr val="FFE599"/>
                </a:highlight>
                <a:latin typeface="Roboto Mono"/>
                <a:ea typeface="Roboto Mono"/>
                <a:cs typeface="Roboto Mono"/>
                <a:sym typeface="Roboto Mono"/>
              </a:rPr>
              <a:t>Method Overloading </a:t>
            </a:r>
            <a:endParaRPr sz="1700" b="1" u="sng">
              <a:highlight>
                <a:srgbClr val="FFE599"/>
              </a:highlight>
              <a:latin typeface="Roboto Mono"/>
              <a:ea typeface="Roboto Mono"/>
              <a:cs typeface="Roboto Mono"/>
              <a:sym typeface="Roboto Mono"/>
            </a:endParaRPr>
          </a:p>
        </p:txBody>
      </p:sp>
      <p:sp>
        <p:nvSpPr>
          <p:cNvPr id="1064" name="Google Shape;1064;p132"/>
          <p:cNvSpPr txBox="1"/>
          <p:nvPr/>
        </p:nvSpPr>
        <p:spPr>
          <a:xfrm>
            <a:off x="5093900" y="1053475"/>
            <a:ext cx="3222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u="sng">
                <a:highlight>
                  <a:srgbClr val="FFE599"/>
                </a:highlight>
                <a:latin typeface="Roboto Mono"/>
                <a:ea typeface="Roboto Mono"/>
                <a:cs typeface="Roboto Mono"/>
                <a:sym typeface="Roboto Mono"/>
              </a:rPr>
              <a:t>Method Overriding</a:t>
            </a:r>
            <a:endParaRPr sz="1700" b="1" u="sng">
              <a:highlight>
                <a:srgbClr val="FFE599"/>
              </a:highlight>
              <a:latin typeface="Roboto Mono"/>
              <a:ea typeface="Roboto Mono"/>
              <a:cs typeface="Roboto Mono"/>
              <a:sym typeface="Roboto Mono"/>
            </a:endParaRPr>
          </a:p>
        </p:txBody>
      </p:sp>
      <p:sp>
        <p:nvSpPr>
          <p:cNvPr id="1065" name="Google Shape;1065;p132"/>
          <p:cNvSpPr txBox="1"/>
          <p:nvPr/>
        </p:nvSpPr>
        <p:spPr>
          <a:xfrm>
            <a:off x="777450" y="1676400"/>
            <a:ext cx="3408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Mono Medium"/>
              <a:buChar char="➔"/>
            </a:pPr>
            <a:r>
              <a:rPr lang="en">
                <a:latin typeface="Roboto Mono Medium"/>
                <a:ea typeface="Roboto Mono Medium"/>
                <a:cs typeface="Roboto Mono Medium"/>
                <a:sym typeface="Roboto Mono Medium"/>
              </a:rPr>
              <a:t>Overloading can be done either within the same or between methods of PARENT &amp; CHILD class</a:t>
            </a: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p:txBody>
      </p:sp>
      <p:sp>
        <p:nvSpPr>
          <p:cNvPr id="1066" name="Google Shape;1066;p132"/>
          <p:cNvSpPr txBox="1"/>
          <p:nvPr/>
        </p:nvSpPr>
        <p:spPr>
          <a:xfrm>
            <a:off x="5093900" y="1646575"/>
            <a:ext cx="3544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Overriding can never be done within a single class and it always requires INHERITANCE i.e</a:t>
            </a:r>
            <a:endParaRPr>
              <a:latin typeface="Roboto Mono Medium"/>
              <a:ea typeface="Roboto Mono Medium"/>
              <a:cs typeface="Roboto Mono Medium"/>
              <a:sym typeface="Roboto Mono Medium"/>
            </a:endParaRPr>
          </a:p>
          <a:p>
            <a:pPr marL="0" lvl="0" indent="0" algn="l" rtl="0">
              <a:spcBef>
                <a:spcPts val="0"/>
              </a:spcBef>
              <a:spcAft>
                <a:spcPts val="0"/>
              </a:spcAft>
              <a:buNone/>
            </a:pPr>
            <a:r>
              <a:rPr lang="en">
                <a:latin typeface="Roboto Mono Medium"/>
                <a:ea typeface="Roboto Mono Medium"/>
                <a:cs typeface="Roboto Mono Medium"/>
                <a:sym typeface="Roboto Mono Medium"/>
              </a:rPr>
              <a:t>overriding can be done between between of PARENT &amp; CHILD only</a:t>
            </a: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p:txBody>
      </p:sp>
      <p:sp>
        <p:nvSpPr>
          <p:cNvPr id="1067" name="Google Shape;1067;p132"/>
          <p:cNvSpPr txBox="1"/>
          <p:nvPr/>
        </p:nvSpPr>
        <p:spPr>
          <a:xfrm>
            <a:off x="768200" y="3124075"/>
            <a:ext cx="3321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Mono Medium"/>
              <a:buChar char="➔"/>
            </a:pPr>
            <a:r>
              <a:rPr lang="en">
                <a:latin typeface="Roboto Mono Medium"/>
                <a:ea typeface="Roboto Mono Medium"/>
                <a:cs typeface="Roboto Mono Medium"/>
                <a:sym typeface="Roboto Mono Medium"/>
              </a:rPr>
              <a:t>Overloading says methods must have same, but COMPULSORILY different arguments</a:t>
            </a: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p:txBody>
      </p:sp>
      <p:sp>
        <p:nvSpPr>
          <p:cNvPr id="1068" name="Google Shape;1068;p132"/>
          <p:cNvSpPr txBox="1"/>
          <p:nvPr/>
        </p:nvSpPr>
        <p:spPr>
          <a:xfrm>
            <a:off x="5093900" y="3124075"/>
            <a:ext cx="3544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Mono Medium"/>
                <a:ea typeface="Roboto Mono Medium"/>
                <a:cs typeface="Roboto Mono Medium"/>
                <a:sym typeface="Roboto Mono Medium"/>
              </a:rPr>
              <a:t>Overriding says methods MUST COMPULSORILY have exactly same prototype. Although overriding allows CO-VARIANT return types</a:t>
            </a: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a:p>
            <a:pPr marL="0" lvl="0" indent="0" algn="l" rtl="0">
              <a:spcBef>
                <a:spcPts val="0"/>
              </a:spcBef>
              <a:spcAft>
                <a:spcPts val="0"/>
              </a:spcAft>
              <a:buNone/>
            </a:pPr>
            <a:endParaRPr>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1000"/>
                                        <p:tgtEl>
                                          <p:spTgt spid="1063"/>
                                        </p:tgtEl>
                                      </p:cBhvr>
                                    </p:animEffect>
                                  </p:childTnLst>
                                </p:cTn>
                              </p:par>
                              <p:par>
                                <p:cTn id="8" presetID="10" presetClass="entr" presetSubtype="0" fill="hold" nodeType="withEffect">
                                  <p:stCondLst>
                                    <p:cond delay="0"/>
                                  </p:stCondLst>
                                  <p:childTnLst>
                                    <p:set>
                                      <p:cBhvr>
                                        <p:cTn id="9" dur="1" fill="hold">
                                          <p:stCondLst>
                                            <p:cond delay="0"/>
                                          </p:stCondLst>
                                        </p:cTn>
                                        <p:tgtEl>
                                          <p:spTgt spid="1064"/>
                                        </p:tgtEl>
                                        <p:attrNameLst>
                                          <p:attrName>style.visibility</p:attrName>
                                        </p:attrNameLst>
                                      </p:cBhvr>
                                      <p:to>
                                        <p:strVal val="visible"/>
                                      </p:to>
                                    </p:set>
                                    <p:animEffect transition="in" filter="fade">
                                      <p:cBhvr>
                                        <p:cTn id="10" dur="1000"/>
                                        <p:tgtEl>
                                          <p:spTgt spid="10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65"/>
                                        </p:tgtEl>
                                        <p:attrNameLst>
                                          <p:attrName>style.visibility</p:attrName>
                                        </p:attrNameLst>
                                      </p:cBhvr>
                                      <p:to>
                                        <p:strVal val="visible"/>
                                      </p:to>
                                    </p:set>
                                    <p:animEffect transition="in" filter="fade">
                                      <p:cBhvr>
                                        <p:cTn id="15" dur="1000"/>
                                        <p:tgtEl>
                                          <p:spTgt spid="10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66"/>
                                        </p:tgtEl>
                                        <p:attrNameLst>
                                          <p:attrName>style.visibility</p:attrName>
                                        </p:attrNameLst>
                                      </p:cBhvr>
                                      <p:to>
                                        <p:strVal val="visible"/>
                                      </p:to>
                                    </p:set>
                                    <p:animEffect transition="in" filter="fade">
                                      <p:cBhvr>
                                        <p:cTn id="20" dur="1000"/>
                                        <p:tgtEl>
                                          <p:spTgt spid="10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67"/>
                                        </p:tgtEl>
                                        <p:attrNameLst>
                                          <p:attrName>style.visibility</p:attrName>
                                        </p:attrNameLst>
                                      </p:cBhvr>
                                      <p:to>
                                        <p:strVal val="visible"/>
                                      </p:to>
                                    </p:set>
                                    <p:animEffect transition="in" filter="fade">
                                      <p:cBhvr>
                                        <p:cTn id="25" dur="1000"/>
                                        <p:tgtEl>
                                          <p:spTgt spid="10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68"/>
                                        </p:tgtEl>
                                        <p:attrNameLst>
                                          <p:attrName>style.visibility</p:attrName>
                                        </p:attrNameLst>
                                      </p:cBhvr>
                                      <p:to>
                                        <p:strVal val="visible"/>
                                      </p:to>
                                    </p:set>
                                    <p:animEffect transition="in" filter="fade">
                                      <p:cBhvr>
                                        <p:cTn id="30"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33"/>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074" name="Google Shape;1074;p133"/>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Part-16</a:t>
            </a:r>
            <a:endParaRPr sz="4500"/>
          </a:p>
        </p:txBody>
      </p:sp>
      <p:pic>
        <p:nvPicPr>
          <p:cNvPr id="1075" name="Google Shape;1075;p133"/>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076" name="Google Shape;1076;p133"/>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1077" name="Google Shape;1077;p133"/>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1078" name="Google Shape;1078;p133"/>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-16</a:t>
            </a:r>
            <a:endParaRPr sz="1400" b="1">
              <a:latin typeface="Roboto Mono"/>
              <a:ea typeface="Roboto Mono"/>
              <a:cs typeface="Roboto Mono"/>
              <a:sym typeface="Roboto Mono"/>
            </a:endParaRPr>
          </a:p>
        </p:txBody>
      </p:sp>
      <p:sp>
        <p:nvSpPr>
          <p:cNvPr id="1079" name="Google Shape;1079;p133"/>
          <p:cNvSpPr txBox="1">
            <a:spLocks noGrp="1"/>
          </p:cNvSpPr>
          <p:nvPr>
            <p:ph type="subTitle" idx="1"/>
          </p:nvPr>
        </p:nvSpPr>
        <p:spPr>
          <a:xfrm>
            <a:off x="1129800" y="1875400"/>
            <a:ext cx="13920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b="1">
                <a:solidFill>
                  <a:srgbClr val="595959"/>
                </a:solidFill>
                <a:latin typeface="Roboto Mono"/>
                <a:ea typeface="Roboto Mono"/>
                <a:cs typeface="Roboto Mono"/>
                <a:sym typeface="Roboto Mono"/>
              </a:rPr>
              <a:t>final keyword</a:t>
            </a:r>
            <a:endParaRPr sz="1400" b="1">
              <a:solidFill>
                <a:srgbClr val="595959"/>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34"/>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300" b="0">
                <a:solidFill>
                  <a:srgbClr val="FF0000"/>
                </a:solidFill>
              </a:rPr>
              <a:t>What is “final” keyword in java</a:t>
            </a:r>
            <a:endParaRPr sz="2300">
              <a:solidFill>
                <a:srgbClr val="FF0000"/>
              </a:solidFill>
            </a:endParaRPr>
          </a:p>
        </p:txBody>
      </p:sp>
      <p:sp>
        <p:nvSpPr>
          <p:cNvPr id="1085" name="Google Shape;1085;p134"/>
          <p:cNvSpPr txBox="1"/>
          <p:nvPr/>
        </p:nvSpPr>
        <p:spPr>
          <a:xfrm>
            <a:off x="1494000" y="1205075"/>
            <a:ext cx="7117500" cy="8619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final is a non access modifier in java and can be used in three ways</a:t>
            </a:r>
            <a:endParaRPr sz="2200">
              <a:latin typeface="Roboto Mono Medium"/>
              <a:ea typeface="Roboto Mono Medium"/>
              <a:cs typeface="Roboto Mono Medium"/>
              <a:sym typeface="Roboto Mono Medium"/>
            </a:endParaRPr>
          </a:p>
        </p:txBody>
      </p:sp>
      <p:sp>
        <p:nvSpPr>
          <p:cNvPr id="1086" name="Google Shape;1086;p134"/>
          <p:cNvSpPr/>
          <p:nvPr/>
        </p:nvSpPr>
        <p:spPr>
          <a:xfrm>
            <a:off x="3650543" y="2898650"/>
            <a:ext cx="1538100" cy="442500"/>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Mono Medium"/>
                <a:ea typeface="Roboto Mono Medium"/>
                <a:cs typeface="Roboto Mono Medium"/>
                <a:sym typeface="Roboto Mono Medium"/>
              </a:rPr>
              <a:t>final</a:t>
            </a:r>
            <a:endParaRPr sz="2000">
              <a:solidFill>
                <a:srgbClr val="FFFFFF"/>
              </a:solidFill>
              <a:latin typeface="Roboto Mono Medium"/>
              <a:ea typeface="Roboto Mono Medium"/>
              <a:cs typeface="Roboto Mono Medium"/>
              <a:sym typeface="Roboto Mono Medium"/>
            </a:endParaRPr>
          </a:p>
        </p:txBody>
      </p:sp>
      <p:sp>
        <p:nvSpPr>
          <p:cNvPr id="1087" name="Google Shape;1087;p134"/>
          <p:cNvSpPr/>
          <p:nvPr/>
        </p:nvSpPr>
        <p:spPr>
          <a:xfrm>
            <a:off x="5420840" y="3798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class</a:t>
            </a:r>
            <a:endParaRPr sz="2000">
              <a:solidFill>
                <a:srgbClr val="FFFFFF"/>
              </a:solidFill>
            </a:endParaRPr>
          </a:p>
        </p:txBody>
      </p:sp>
      <p:sp>
        <p:nvSpPr>
          <p:cNvPr id="1088" name="Google Shape;1088;p134"/>
          <p:cNvSpPr/>
          <p:nvPr/>
        </p:nvSpPr>
        <p:spPr>
          <a:xfrm>
            <a:off x="1880247" y="3798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variable</a:t>
            </a:r>
            <a:endParaRPr sz="2000">
              <a:solidFill>
                <a:srgbClr val="FFFFFF"/>
              </a:solidFill>
            </a:endParaRPr>
          </a:p>
        </p:txBody>
      </p:sp>
      <p:cxnSp>
        <p:nvCxnSpPr>
          <p:cNvPr id="1089" name="Google Shape;1089;p134"/>
          <p:cNvCxnSpPr>
            <a:stCxn id="1086" idx="2"/>
            <a:endCxn id="1087" idx="0"/>
          </p:cNvCxnSpPr>
          <p:nvPr/>
        </p:nvCxnSpPr>
        <p:spPr>
          <a:xfrm rot="-5400000" flipH="1">
            <a:off x="5076143" y="2684600"/>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90" name="Google Shape;1090;p134"/>
          <p:cNvCxnSpPr>
            <a:stCxn id="1088" idx="0"/>
            <a:endCxn id="1086" idx="2"/>
          </p:cNvCxnSpPr>
          <p:nvPr/>
        </p:nvCxnSpPr>
        <p:spPr>
          <a:xfrm rot="-5400000">
            <a:off x="3305847" y="2684601"/>
            <a:ext cx="457200" cy="17703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091" name="Google Shape;1091;p134"/>
          <p:cNvSpPr/>
          <p:nvPr/>
        </p:nvSpPr>
        <p:spPr>
          <a:xfrm>
            <a:off x="3631590" y="37983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method</a:t>
            </a:r>
            <a:endParaRPr sz="2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5"/>
                                        </p:tgtEl>
                                        <p:attrNameLst>
                                          <p:attrName>style.visibility</p:attrName>
                                        </p:attrNameLst>
                                      </p:cBhvr>
                                      <p:to>
                                        <p:strVal val="visible"/>
                                      </p:to>
                                    </p:set>
                                    <p:animEffect transition="in" filter="fade">
                                      <p:cBhvr>
                                        <p:cTn id="7" dur="1000"/>
                                        <p:tgtEl>
                                          <p:spTgt spid="10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6"/>
                                        </p:tgtEl>
                                        <p:attrNameLst>
                                          <p:attrName>style.visibility</p:attrName>
                                        </p:attrNameLst>
                                      </p:cBhvr>
                                      <p:to>
                                        <p:strVal val="visible"/>
                                      </p:to>
                                    </p:set>
                                    <p:animEffect transition="in" filter="fade">
                                      <p:cBhvr>
                                        <p:cTn id="12" dur="1000"/>
                                        <p:tgtEl>
                                          <p:spTgt spid="1086"/>
                                        </p:tgtEl>
                                      </p:cBhvr>
                                    </p:animEffect>
                                  </p:childTnLst>
                                </p:cTn>
                              </p:par>
                              <p:par>
                                <p:cTn id="13" presetID="10" presetClass="entr" presetSubtype="0" fill="hold" nodeType="withEffect">
                                  <p:stCondLst>
                                    <p:cond delay="0"/>
                                  </p:stCondLst>
                                  <p:childTnLst>
                                    <p:set>
                                      <p:cBhvr>
                                        <p:cTn id="14" dur="1" fill="hold">
                                          <p:stCondLst>
                                            <p:cond delay="0"/>
                                          </p:stCondLst>
                                        </p:cTn>
                                        <p:tgtEl>
                                          <p:spTgt spid="1088"/>
                                        </p:tgtEl>
                                        <p:attrNameLst>
                                          <p:attrName>style.visibility</p:attrName>
                                        </p:attrNameLst>
                                      </p:cBhvr>
                                      <p:to>
                                        <p:strVal val="visible"/>
                                      </p:to>
                                    </p:set>
                                    <p:animEffect transition="in" filter="fade">
                                      <p:cBhvr>
                                        <p:cTn id="15" dur="1000"/>
                                        <p:tgtEl>
                                          <p:spTgt spid="1088"/>
                                        </p:tgtEl>
                                      </p:cBhvr>
                                    </p:animEffect>
                                  </p:childTnLst>
                                </p:cTn>
                              </p:par>
                              <p:par>
                                <p:cTn id="16" presetID="10" presetClass="entr" presetSubtype="0" fill="hold" nodeType="with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10" presetClass="entr" presetSubtype="0"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Effect transition="in" filter="fade">
                                      <p:cBhvr>
                                        <p:cTn id="21" dur="1000"/>
                                        <p:tgtEl>
                                          <p:spTgt spid="1090"/>
                                        </p:tgtEl>
                                      </p:cBhvr>
                                    </p:animEffect>
                                  </p:childTnLst>
                                </p:cTn>
                              </p:par>
                              <p:par>
                                <p:cTn id="22" presetID="10" presetClass="entr" presetSubtype="0" fill="hold" nodeType="withEffect">
                                  <p:stCondLst>
                                    <p:cond delay="0"/>
                                  </p:stCondLst>
                                  <p:childTnLst>
                                    <p:set>
                                      <p:cBhvr>
                                        <p:cTn id="23" dur="1" fill="hold">
                                          <p:stCondLst>
                                            <p:cond delay="0"/>
                                          </p:stCondLst>
                                        </p:cTn>
                                        <p:tgtEl>
                                          <p:spTgt spid="1091"/>
                                        </p:tgtEl>
                                        <p:attrNameLst>
                                          <p:attrName>style.visibility</p:attrName>
                                        </p:attrNameLst>
                                      </p:cBhvr>
                                      <p:to>
                                        <p:strVal val="visible"/>
                                      </p:to>
                                    </p:set>
                                    <p:animEffect transition="in" filter="fade">
                                      <p:cBhvr>
                                        <p:cTn id="24" dur="1000"/>
                                        <p:tgtEl>
                                          <p:spTgt spid="1091"/>
                                        </p:tgtEl>
                                      </p:cBhvr>
                                    </p:animEffect>
                                  </p:childTnLst>
                                </p:cTn>
                              </p:par>
                              <p:par>
                                <p:cTn id="25" presetID="10" presetClass="entr" presetSubtype="0" fill="hold" nodeType="with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fade">
                                      <p:cBhvr>
                                        <p:cTn id="27" dur="1000"/>
                                        <p:tgtEl>
                                          <p:spTgt spid="1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5"/>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000" b="0">
                <a:solidFill>
                  <a:srgbClr val="FF0000"/>
                </a:solidFill>
              </a:rPr>
              <a:t>“final” variable</a:t>
            </a:r>
            <a:endParaRPr sz="3000">
              <a:solidFill>
                <a:srgbClr val="FF0000"/>
              </a:solidFill>
            </a:endParaRPr>
          </a:p>
        </p:txBody>
      </p:sp>
      <p:sp>
        <p:nvSpPr>
          <p:cNvPr id="1097" name="Google Shape;1097;p135"/>
          <p:cNvSpPr txBox="1"/>
          <p:nvPr/>
        </p:nvSpPr>
        <p:spPr>
          <a:xfrm>
            <a:off x="1307075" y="1344450"/>
            <a:ext cx="6670200" cy="19998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Roboto Mono Medium"/>
              <a:buChar char="➔"/>
            </a:pPr>
            <a:r>
              <a:rPr lang="en" sz="1500" b="1">
                <a:highlight>
                  <a:srgbClr val="D9EAD3"/>
                </a:highlight>
                <a:latin typeface="Roboto Mono"/>
                <a:ea typeface="Roboto Mono"/>
                <a:cs typeface="Roboto Mono"/>
                <a:sym typeface="Roboto Mono"/>
              </a:rPr>
              <a:t>final variable</a:t>
            </a:r>
            <a:r>
              <a:rPr lang="en" sz="1500">
                <a:highlight>
                  <a:srgbClr val="D9EAD3"/>
                </a:highlight>
                <a:latin typeface="Roboto Mono Medium"/>
                <a:ea typeface="Roboto Mono Medium"/>
                <a:cs typeface="Roboto Mono Medium"/>
                <a:sym typeface="Roboto Mono Medium"/>
              </a:rPr>
              <a:t>:</a:t>
            </a:r>
            <a:r>
              <a:rPr lang="en" sz="1500">
                <a:latin typeface="Roboto Mono Medium"/>
                <a:ea typeface="Roboto Mono Medium"/>
                <a:cs typeface="Roboto Mono Medium"/>
                <a:sym typeface="Roboto Mono Medium"/>
              </a:rPr>
              <a:t> Once we declare a variable as a final we can’t perform re-assignment.</a:t>
            </a:r>
            <a:endParaRPr sz="1500">
              <a:latin typeface="Roboto Mono Medium"/>
              <a:ea typeface="Roboto Mono Medium"/>
              <a:cs typeface="Roboto Mono Medium"/>
              <a:sym typeface="Roboto Mono Medium"/>
            </a:endParaRPr>
          </a:p>
          <a:p>
            <a:pPr marL="0" lvl="0" indent="0" algn="l" rtl="0">
              <a:spcBef>
                <a:spcPts val="0"/>
              </a:spcBef>
              <a:spcAft>
                <a:spcPts val="0"/>
              </a:spcAft>
              <a:buNone/>
            </a:pPr>
            <a:endParaRPr sz="1500">
              <a:latin typeface="Roboto Mono Medium"/>
              <a:ea typeface="Roboto Mono Medium"/>
              <a:cs typeface="Roboto Mono Medium"/>
              <a:sym typeface="Roboto Mono Medium"/>
            </a:endParaRPr>
          </a:p>
          <a:p>
            <a:pPr marL="0" lvl="0" indent="0" algn="l" rtl="0">
              <a:spcBef>
                <a:spcPts val="0"/>
              </a:spcBef>
              <a:spcAft>
                <a:spcPts val="0"/>
              </a:spcAft>
              <a:buNone/>
            </a:pPr>
            <a:endParaRPr sz="1500">
              <a:latin typeface="Roboto Mono Medium"/>
              <a:ea typeface="Roboto Mono Medium"/>
              <a:cs typeface="Roboto Mono Medium"/>
              <a:sym typeface="Roboto Mono Medium"/>
            </a:endParaRPr>
          </a:p>
          <a:p>
            <a:pPr marL="457200" lvl="0" indent="0" algn="l" rtl="0">
              <a:lnSpc>
                <a:spcPct val="115000"/>
              </a:lnSpc>
              <a:spcBef>
                <a:spcPts val="1200"/>
              </a:spcBef>
              <a:spcAft>
                <a:spcPts val="0"/>
              </a:spcAft>
              <a:buNone/>
            </a:pPr>
            <a:endParaRPr sz="1500">
              <a:latin typeface="Roboto Mono Medium"/>
              <a:ea typeface="Roboto Mono Medium"/>
              <a:cs typeface="Roboto Mono Medium"/>
              <a:sym typeface="Roboto Mono Medium"/>
            </a:endParaRPr>
          </a:p>
          <a:p>
            <a:pPr marL="457200" lvl="0" indent="0" algn="l" rtl="0">
              <a:spcBef>
                <a:spcPts val="2000"/>
              </a:spcBef>
              <a:spcAft>
                <a:spcPts val="0"/>
              </a:spcAft>
              <a:buNone/>
            </a:pPr>
            <a:endParaRPr>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36"/>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a:p>
            <a:pPr marL="0" lvl="0" indent="0" algn="l" rtl="0">
              <a:lnSpc>
                <a:spcPct val="115000"/>
              </a:lnSpc>
              <a:spcBef>
                <a:spcPts val="2000"/>
              </a:spcBef>
              <a:spcAft>
                <a:spcPts val="2000"/>
              </a:spcAft>
              <a:buNone/>
            </a:pPr>
            <a:endParaRPr sz="3000" b="0">
              <a:solidFill>
                <a:srgbClr val="FF0000"/>
              </a:solidFill>
            </a:endParaRPr>
          </a:p>
        </p:txBody>
      </p:sp>
      <p:sp>
        <p:nvSpPr>
          <p:cNvPr id="1103" name="Google Shape;1103;p136"/>
          <p:cNvSpPr txBox="1"/>
          <p:nvPr/>
        </p:nvSpPr>
        <p:spPr>
          <a:xfrm>
            <a:off x="1494000" y="1480250"/>
            <a:ext cx="6742500" cy="21240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final double pi = 3.14; </a:t>
            </a:r>
            <a:r>
              <a:rPr lang="en">
                <a:solidFill>
                  <a:srgbClr val="FFE599"/>
                </a:solidFill>
                <a:highlight>
                  <a:srgbClr val="2B2B2B"/>
                </a:highlight>
                <a:latin typeface="Courier New"/>
                <a:ea typeface="Courier New"/>
                <a:cs typeface="Courier New"/>
                <a:sym typeface="Courier New"/>
              </a:rPr>
              <a:t>//Now this value is fixed</a:t>
            </a:r>
            <a:endParaRPr>
              <a:solidFill>
                <a:srgbClr val="FFE599"/>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this.radius = radius;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Effect transition="in" filter="fade">
                                      <p:cBhvr>
                                        <p:cTn id="7" dur="1000"/>
                                        <p:tgtEl>
                                          <p:spTgt spid="1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37"/>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solidFill>
                  <a:srgbClr val="0000FF"/>
                </a:solidFill>
              </a:rPr>
              <a:t>Another Way To Initialize</a:t>
            </a:r>
            <a:r>
              <a:rPr lang="en" sz="2000" b="0">
                <a:solidFill>
                  <a:srgbClr val="274E13"/>
                </a:solidFill>
              </a:rPr>
              <a:t> </a:t>
            </a:r>
            <a:r>
              <a:rPr lang="en" sz="2000" b="0">
                <a:solidFill>
                  <a:srgbClr val="FF00FF"/>
                </a:solidFill>
              </a:rPr>
              <a:t>final Data</a:t>
            </a:r>
            <a:endParaRPr sz="1800">
              <a:solidFill>
                <a:srgbClr val="FF00FF"/>
              </a:solidFill>
            </a:endParaRPr>
          </a:p>
          <a:p>
            <a:pPr marL="0" lvl="0" indent="0" algn="l" rtl="0">
              <a:lnSpc>
                <a:spcPct val="115000"/>
              </a:lnSpc>
              <a:spcBef>
                <a:spcPts val="2000"/>
              </a:spcBef>
              <a:spcAft>
                <a:spcPts val="2000"/>
              </a:spcAft>
              <a:buNone/>
            </a:pPr>
            <a:endParaRPr sz="3000" b="0">
              <a:solidFill>
                <a:srgbClr val="FF0000"/>
              </a:solidFill>
            </a:endParaRPr>
          </a:p>
        </p:txBody>
      </p:sp>
      <p:sp>
        <p:nvSpPr>
          <p:cNvPr id="1109" name="Google Shape;1109;p137"/>
          <p:cNvSpPr txBox="1"/>
          <p:nvPr/>
        </p:nvSpPr>
        <p:spPr>
          <a:xfrm>
            <a:off x="1494000" y="1480250"/>
            <a:ext cx="6742500" cy="21240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final double pi;</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this.radius = radius;</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pi = 3.14; </a:t>
            </a:r>
            <a:r>
              <a:rPr lang="en">
                <a:solidFill>
                  <a:srgbClr val="FFF2CC"/>
                </a:solidFill>
                <a:highlight>
                  <a:srgbClr val="2B2B2B"/>
                </a:highlight>
                <a:latin typeface="Courier New"/>
                <a:ea typeface="Courier New"/>
                <a:cs typeface="Courier New"/>
                <a:sym typeface="Courier New"/>
              </a:rPr>
              <a:t>//Now this value is fixed</a:t>
            </a:r>
            <a:endParaRPr>
              <a:solidFill>
                <a:srgbClr val="FFF2CC"/>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9"/>
                                        </p:tgtEl>
                                        <p:attrNameLst>
                                          <p:attrName>style.visibility</p:attrName>
                                        </p:attrNameLst>
                                      </p:cBhvr>
                                      <p:to>
                                        <p:strVal val="visible"/>
                                      </p:to>
                                    </p:set>
                                    <p:animEffect transition="in" filter="fade">
                                      <p:cBhvr>
                                        <p:cTn id="7" dur="1000"/>
                                        <p:tgtEl>
                                          <p:spTgt spid="1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38"/>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solidFill>
                  <a:srgbClr val="FF4000"/>
                </a:solidFill>
              </a:rPr>
              <a:t>Let’s </a:t>
            </a:r>
            <a:r>
              <a:rPr lang="en" sz="2000" b="0">
                <a:solidFill>
                  <a:srgbClr val="FF0000"/>
                </a:solidFill>
              </a:rPr>
              <a:t>Understand </a:t>
            </a:r>
            <a:r>
              <a:rPr lang="en" sz="2000" b="0">
                <a:solidFill>
                  <a:srgbClr val="274E13"/>
                </a:solidFill>
              </a:rPr>
              <a:t>With </a:t>
            </a:r>
            <a:r>
              <a:rPr lang="en" sz="2000" b="0">
                <a:solidFill>
                  <a:srgbClr val="FF00FF"/>
                </a:solidFill>
              </a:rPr>
              <a:t>Example</a:t>
            </a:r>
            <a:endParaRPr sz="1800">
              <a:solidFill>
                <a:srgbClr val="FF00FF"/>
              </a:solidFill>
            </a:endParaRPr>
          </a:p>
          <a:p>
            <a:pPr marL="0" lvl="0" indent="0" algn="l" rtl="0">
              <a:lnSpc>
                <a:spcPct val="115000"/>
              </a:lnSpc>
              <a:spcBef>
                <a:spcPts val="2000"/>
              </a:spcBef>
              <a:spcAft>
                <a:spcPts val="2000"/>
              </a:spcAft>
              <a:buNone/>
            </a:pPr>
            <a:endParaRPr sz="3000" b="0">
              <a:solidFill>
                <a:srgbClr val="FF0000"/>
              </a:solidFill>
            </a:endParaRPr>
          </a:p>
        </p:txBody>
      </p:sp>
      <p:sp>
        <p:nvSpPr>
          <p:cNvPr id="1115" name="Google Shape;1115;p138"/>
          <p:cNvSpPr txBox="1"/>
          <p:nvPr/>
        </p:nvSpPr>
        <p:spPr>
          <a:xfrm>
            <a:off x="1494000" y="1480250"/>
            <a:ext cx="6742500" cy="2555100"/>
          </a:xfrm>
          <a:prstGeom prst="rect">
            <a:avLst/>
          </a:prstGeom>
          <a:solidFill>
            <a:srgbClr val="2B2B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class Circle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int radius;</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private final double pi = 3.14;</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public Circle(int radius)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this.radius = radius;</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pi = 5.0; </a:t>
            </a:r>
            <a:r>
              <a:rPr lang="en" b="1">
                <a:solidFill>
                  <a:srgbClr val="00FFFF"/>
                </a:solidFill>
                <a:highlight>
                  <a:srgbClr val="2B2B2B"/>
                </a:highlight>
                <a:latin typeface="Courier New"/>
                <a:ea typeface="Courier New"/>
                <a:cs typeface="Courier New"/>
                <a:sym typeface="Courier New"/>
              </a:rPr>
              <a:t>//Error: final cannot be changed</a:t>
            </a:r>
            <a:endParaRPr b="1">
              <a:solidFill>
                <a:srgbClr val="00FFFF"/>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	</a:t>
            </a:r>
            <a:endParaRPr b="1">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b="1">
                <a:solidFill>
                  <a:srgbClr val="A9B7C6"/>
                </a:solidFill>
                <a:highlight>
                  <a:srgbClr val="2B2B2B"/>
                </a:highlight>
                <a:latin typeface="Courier New"/>
                <a:ea typeface="Courier New"/>
                <a:cs typeface="Courier New"/>
                <a:sym typeface="Courier New"/>
              </a:rPr>
              <a:t>}</a:t>
            </a:r>
            <a:endParaRPr b="1">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Effect transition="in" filter="fade">
                                      <p:cBhvr>
                                        <p:cTn id="7" dur="1000"/>
                                        <p:tgtEl>
                                          <p:spTgt spid="1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39"/>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500" b="0">
                <a:solidFill>
                  <a:srgbClr val="FF0000"/>
                </a:solidFill>
              </a:rPr>
              <a:t>“final” method</a:t>
            </a:r>
            <a:endParaRPr sz="3500">
              <a:solidFill>
                <a:srgbClr val="FF0000"/>
              </a:solidFill>
            </a:endParaRPr>
          </a:p>
        </p:txBody>
      </p:sp>
      <p:sp>
        <p:nvSpPr>
          <p:cNvPr id="1121" name="Google Shape;1121;p139"/>
          <p:cNvSpPr txBox="1"/>
          <p:nvPr/>
        </p:nvSpPr>
        <p:spPr>
          <a:xfrm>
            <a:off x="1397650" y="1742700"/>
            <a:ext cx="7117500" cy="23397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final method: Whenever we declare a method as a final it can’t be overridden in the child class.</a:t>
            </a:r>
            <a:endParaRPr sz="2200">
              <a:latin typeface="Roboto Mono Medium"/>
              <a:ea typeface="Roboto Mono Medium"/>
              <a:cs typeface="Roboto Mono Medium"/>
              <a:sym typeface="Roboto Mono Medium"/>
            </a:endParaRPr>
          </a:p>
          <a:p>
            <a:pPr marL="457200" lvl="0" indent="0" algn="l" rtl="0">
              <a:spcBef>
                <a:spcPts val="0"/>
              </a:spcBef>
              <a:spcAft>
                <a:spcPts val="0"/>
              </a:spcAft>
              <a:buNone/>
            </a:pPr>
            <a:endParaRPr sz="2200">
              <a:latin typeface="Roboto Mono Medium"/>
              <a:ea typeface="Roboto Mono Medium"/>
              <a:cs typeface="Roboto Mono Medium"/>
              <a:sym typeface="Roboto Mono Medium"/>
            </a:endParaRPr>
          </a:p>
          <a:p>
            <a:pPr marL="457200" lvl="0" indent="-368300" algn="l" rtl="0">
              <a:spcBef>
                <a:spcPts val="0"/>
              </a:spcBef>
              <a:spcAft>
                <a:spcPts val="0"/>
              </a:spcAft>
              <a:buSzPts val="2200"/>
              <a:buFont typeface="Roboto Mono Medium"/>
              <a:buChar char="➔"/>
            </a:pPr>
            <a:r>
              <a:rPr lang="en" sz="2200">
                <a:latin typeface="Roboto Mono Medium"/>
                <a:ea typeface="Roboto Mono Medium"/>
                <a:cs typeface="Roboto Mono Medium"/>
                <a:sym typeface="Roboto Mono Medium"/>
              </a:rPr>
              <a:t>Let us understand with an Example</a:t>
            </a:r>
            <a:endParaRPr sz="2200">
              <a:latin typeface="Roboto Mono Medium"/>
              <a:ea typeface="Roboto Mono Medium"/>
              <a:cs typeface="Roboto Mono Medium"/>
              <a:sym typeface="Roboto Mono Medium"/>
            </a:endParaRPr>
          </a:p>
          <a:p>
            <a:pPr marL="457200" lvl="0" indent="0" algn="l" rtl="0">
              <a:spcBef>
                <a:spcPts val="0"/>
              </a:spcBef>
              <a:spcAft>
                <a:spcPts val="0"/>
              </a:spcAft>
              <a:buNone/>
            </a:pPr>
            <a:endParaRPr sz="30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xEl>
                                              <p:pRg st="0" end="0"/>
                                            </p:txEl>
                                          </p:spTgt>
                                        </p:tgtEl>
                                        <p:attrNameLst>
                                          <p:attrName>style.visibility</p:attrName>
                                        </p:attrNameLst>
                                      </p:cBhvr>
                                      <p:to>
                                        <p:strVal val="visible"/>
                                      </p:to>
                                    </p:set>
                                    <p:animEffect transition="in" filter="fade">
                                      <p:cBhvr>
                                        <p:cTn id="7" dur="1000"/>
                                        <p:tgtEl>
                                          <p:spTgt spid="1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1">
                                            <p:txEl>
                                              <p:pRg st="1" end="1"/>
                                            </p:txEl>
                                          </p:spTgt>
                                        </p:tgtEl>
                                        <p:attrNameLst>
                                          <p:attrName>style.visibility</p:attrName>
                                        </p:attrNameLst>
                                      </p:cBhvr>
                                      <p:to>
                                        <p:strVal val="visible"/>
                                      </p:to>
                                    </p:set>
                                    <p:animEffect transition="in" filter="fade">
                                      <p:cBhvr>
                                        <p:cTn id="12" dur="1000"/>
                                        <p:tgtEl>
                                          <p:spTgt spid="1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1">
                                            <p:txEl>
                                              <p:pRg st="2" end="2"/>
                                            </p:txEl>
                                          </p:spTgt>
                                        </p:tgtEl>
                                        <p:attrNameLst>
                                          <p:attrName>style.visibility</p:attrName>
                                        </p:attrNameLst>
                                      </p:cBhvr>
                                      <p:to>
                                        <p:strVal val="visible"/>
                                      </p:to>
                                    </p:set>
                                    <p:animEffect transition="in" filter="fade">
                                      <p:cBhvr>
                                        <p:cTn id="17" dur="1000"/>
                                        <p:tgtEl>
                                          <p:spTgt spid="1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1">
                                            <p:txEl>
                                              <p:pRg st="3" end="3"/>
                                            </p:txEl>
                                          </p:spTgt>
                                        </p:tgtEl>
                                        <p:attrNameLst>
                                          <p:attrName>style.visibility</p:attrName>
                                        </p:attrNameLst>
                                      </p:cBhvr>
                                      <p:to>
                                        <p:strVal val="visible"/>
                                      </p:to>
                                    </p:set>
                                    <p:animEffect transition="in" filter="fade">
                                      <p:cBhvr>
                                        <p:cTn id="22" dur="1000"/>
                                        <p:tgtEl>
                                          <p:spTgt spid="1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0"/>
          <p:cNvGrpSpPr/>
          <p:nvPr/>
        </p:nvGrpSpPr>
        <p:grpSpPr>
          <a:xfrm rot="913793">
            <a:off x="3379787" y="770495"/>
            <a:ext cx="272896" cy="434101"/>
            <a:chOff x="1312450" y="4093350"/>
            <a:chExt cx="685350" cy="1090200"/>
          </a:xfrm>
        </p:grpSpPr>
        <p:sp>
          <p:nvSpPr>
            <p:cNvPr id="1127" name="Google Shape;1127;p140"/>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0"/>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0"/>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0"/>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140"/>
          <p:cNvSpPr txBox="1">
            <a:spLocks noGrp="1"/>
          </p:cNvSpPr>
          <p:nvPr>
            <p:ph type="body" idx="4294967295"/>
          </p:nvPr>
        </p:nvSpPr>
        <p:spPr>
          <a:xfrm>
            <a:off x="1492575" y="344125"/>
            <a:ext cx="5570400" cy="44244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2CC"/>
                </a:solidFill>
                <a:highlight>
                  <a:srgbClr val="2B2B2B"/>
                </a:highlight>
                <a:latin typeface="Courier New"/>
                <a:ea typeface="Courier New"/>
                <a:cs typeface="Courier New"/>
                <a:sym typeface="Courier New"/>
              </a:rPr>
              <a:t>//Entity Class</a:t>
            </a:r>
            <a:endParaRPr sz="1300">
              <a:solidFill>
                <a:srgbClr val="FFF2CC"/>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final public 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lang="en" sz="1300" i="1">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a:t>
            </a:r>
            <a:r>
              <a:rPr lang="en" sz="1300">
                <a:solidFill>
                  <a:srgbClr val="6A8759"/>
                </a:solidFill>
                <a:highlight>
                  <a:srgbClr val="2B2B2B"/>
                </a:highlight>
                <a:latin typeface="Courier New"/>
                <a:ea typeface="Courier New"/>
                <a:cs typeface="Courier New"/>
                <a:sym typeface="Courier New"/>
              </a:rPr>
              <a:t>"running"</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Honda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public </a:t>
            </a:r>
            <a:r>
              <a:rPr lang="en" sz="1300">
                <a:solidFill>
                  <a:srgbClr val="CC7832"/>
                </a:solidFill>
                <a:highlight>
                  <a:srgbClr val="2B2B2B"/>
                </a:highlight>
                <a:latin typeface="Courier New"/>
                <a:ea typeface="Courier New"/>
                <a:cs typeface="Courier New"/>
                <a:sym typeface="Courier New"/>
              </a:rPr>
              <a:t>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A9B7C6"/>
                </a:solidFill>
                <a:highlight>
                  <a:srgbClr val="2B2B2B"/>
                </a:highlight>
                <a:latin typeface="Courier New"/>
                <a:ea typeface="Courier New"/>
                <a:cs typeface="Courier New"/>
                <a:sym typeface="Courier New"/>
              </a:rPr>
              <a:t>       System.</a:t>
            </a:r>
            <a:r>
              <a:rPr lang="en" sz="1200" i="1">
                <a:solidFill>
                  <a:srgbClr val="9876AA"/>
                </a:solidFill>
                <a:highlight>
                  <a:srgbClr val="2B2B2B"/>
                </a:highlight>
                <a:latin typeface="Courier New"/>
                <a:ea typeface="Courier New"/>
                <a:cs typeface="Courier New"/>
                <a:sym typeface="Courier New"/>
              </a:rPr>
              <a:t>out</a:t>
            </a:r>
            <a:r>
              <a:rPr lang="en" sz="1200">
                <a:solidFill>
                  <a:srgbClr val="A9B7C6"/>
                </a:solidFill>
                <a:highlight>
                  <a:srgbClr val="2B2B2B"/>
                </a:highlight>
                <a:latin typeface="Courier New"/>
                <a:ea typeface="Courier New"/>
                <a:cs typeface="Courier New"/>
                <a:sym typeface="Courier New"/>
              </a:rPr>
              <a:t>.println(</a:t>
            </a:r>
            <a:r>
              <a:rPr lang="en" sz="1200">
                <a:solidFill>
                  <a:srgbClr val="6A8759"/>
                </a:solidFill>
                <a:highlight>
                  <a:srgbClr val="2B2B2B"/>
                </a:highlight>
                <a:latin typeface="Courier New"/>
                <a:ea typeface="Courier New"/>
                <a:cs typeface="Courier New"/>
                <a:sym typeface="Courier New"/>
              </a:rPr>
              <a:t>"running safely with 100kmph"</a:t>
            </a:r>
            <a:r>
              <a:rPr lang="en" sz="1200">
                <a:solidFill>
                  <a:srgbClr val="A9B7C6"/>
                </a:solidFill>
                <a:highlight>
                  <a:srgbClr val="2B2B2B"/>
                </a:highlight>
                <a:latin typeface="Courier New"/>
                <a:ea typeface="Courier New"/>
                <a:cs typeface="Courier New"/>
                <a:sym typeface="Courier New"/>
              </a:rPr>
              <a:t>)</a:t>
            </a:r>
            <a:r>
              <a:rPr lang="en" sz="1200">
                <a:solidFill>
                  <a:srgbClr val="CC7832"/>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400">
                <a:solidFill>
                  <a:srgbClr val="FFF2CC"/>
                </a:solidFill>
                <a:highlight>
                  <a:srgbClr val="2B2B2B"/>
                </a:highlight>
                <a:latin typeface="Courier New"/>
                <a:ea typeface="Courier New"/>
                <a:cs typeface="Courier New"/>
                <a:sym typeface="Courier New"/>
              </a:rPr>
              <a:t>// Driver Class</a:t>
            </a:r>
            <a:endParaRPr sz="1400">
              <a:solidFill>
                <a:srgbClr val="FFF2CC"/>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UseBike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200">
                <a:solidFill>
                  <a:srgbClr val="CC7832"/>
                </a:solidFill>
                <a:highlight>
                  <a:srgbClr val="2B2B2B"/>
                </a:highlight>
                <a:latin typeface="Courier New"/>
                <a:ea typeface="Courier New"/>
                <a:cs typeface="Courier New"/>
                <a:sym typeface="Courier New"/>
              </a:rPr>
              <a:t>public static void </a:t>
            </a:r>
            <a:r>
              <a:rPr lang="en" sz="1200">
                <a:solidFill>
                  <a:srgbClr val="FFC66D"/>
                </a:solidFill>
                <a:highlight>
                  <a:srgbClr val="2B2B2B"/>
                </a:highlight>
                <a:latin typeface="Courier New"/>
                <a:ea typeface="Courier New"/>
                <a:cs typeface="Courier New"/>
                <a:sym typeface="Courier New"/>
              </a:rPr>
              <a:t>main</a:t>
            </a:r>
            <a:r>
              <a:rPr lang="en" sz="1200">
                <a:solidFill>
                  <a:srgbClr val="A9B7C6"/>
                </a:solidFill>
                <a:highlight>
                  <a:srgbClr val="2B2B2B"/>
                </a:highlight>
                <a:latin typeface="Courier New"/>
                <a:ea typeface="Courier New"/>
                <a:cs typeface="Courier New"/>
                <a:sym typeface="Courier New"/>
              </a:rPr>
              <a:t>(String args[]){</a:t>
            </a:r>
            <a:endParaRPr sz="12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Honda honda= </a:t>
            </a:r>
            <a:r>
              <a:rPr lang="en" sz="1300">
                <a:solidFill>
                  <a:srgbClr val="CC7832"/>
                </a:solidFill>
                <a:highlight>
                  <a:srgbClr val="2B2B2B"/>
                </a:highlight>
                <a:latin typeface="Courier New"/>
                <a:ea typeface="Courier New"/>
                <a:cs typeface="Courier New"/>
                <a:sym typeface="Courier New"/>
              </a:rPr>
              <a:t>new </a:t>
            </a:r>
            <a:r>
              <a:rPr lang="en" sz="1300">
                <a:solidFill>
                  <a:srgbClr val="A9B7C6"/>
                </a:solidFill>
                <a:highlight>
                  <a:srgbClr val="2B2B2B"/>
                </a:highlight>
                <a:latin typeface="Courier New"/>
                <a:ea typeface="Courier New"/>
                <a:cs typeface="Courier New"/>
                <a:sym typeface="Courier New"/>
              </a:rPr>
              <a:t>Honda()</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honda.run()</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b="1">
              <a:solidFill>
                <a:srgbClr val="00FF00"/>
              </a:solidFill>
              <a:latin typeface="Roboto"/>
              <a:ea typeface="Roboto"/>
              <a:cs typeface="Roboto"/>
              <a:sym typeface="Roboto"/>
            </a:endParaRPr>
          </a:p>
        </p:txBody>
      </p:sp>
      <p:sp>
        <p:nvSpPr>
          <p:cNvPr id="1132" name="Google Shape;1132;p140"/>
          <p:cNvSpPr/>
          <p:nvPr/>
        </p:nvSpPr>
        <p:spPr>
          <a:xfrm>
            <a:off x="5672411" y="991391"/>
            <a:ext cx="2130300" cy="999600"/>
          </a:xfrm>
          <a:prstGeom prst="wedgeEllipseCallout">
            <a:avLst>
              <a:gd name="adj1" fmla="val -107424"/>
              <a:gd name="adj2" fmla="val 54923"/>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Error: Overriding a final method is not allowed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2"/>
                                        </p:tgtEl>
                                        <p:attrNameLst>
                                          <p:attrName>style.visibility</p:attrName>
                                        </p:attrNameLst>
                                      </p:cBhvr>
                                      <p:to>
                                        <p:strVal val="visible"/>
                                      </p:to>
                                    </p:set>
                                    <p:animEffect transition="in" filter="fade">
                                      <p:cBhvr>
                                        <p:cTn id="7" dur="1000"/>
                                        <p:tgtEl>
                                          <p:spTgt spid="1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41"/>
          <p:cNvSpPr txBox="1">
            <a:spLocks noGrp="1"/>
          </p:cNvSpPr>
          <p:nvPr>
            <p:ph type="title"/>
          </p:nvPr>
        </p:nvSpPr>
        <p:spPr>
          <a:xfrm>
            <a:off x="14047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3500" b="0">
                <a:solidFill>
                  <a:srgbClr val="FF0000"/>
                </a:solidFill>
              </a:rPr>
              <a:t>“final” class</a:t>
            </a:r>
            <a:endParaRPr sz="3500">
              <a:solidFill>
                <a:srgbClr val="FF0000"/>
              </a:solidFill>
            </a:endParaRPr>
          </a:p>
        </p:txBody>
      </p:sp>
      <p:sp>
        <p:nvSpPr>
          <p:cNvPr id="1138" name="Google Shape;1138;p141"/>
          <p:cNvSpPr txBox="1"/>
          <p:nvPr/>
        </p:nvSpPr>
        <p:spPr>
          <a:xfrm>
            <a:off x="1473850" y="1514100"/>
            <a:ext cx="6621300" cy="18471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SzPts val="2700"/>
              <a:buFont typeface="Roboto Mono Medium"/>
              <a:buChar char="➔"/>
            </a:pPr>
            <a:r>
              <a:rPr lang="en" sz="2700">
                <a:latin typeface="Roboto Mono Medium"/>
                <a:ea typeface="Roboto Mono Medium"/>
                <a:cs typeface="Roboto Mono Medium"/>
                <a:sym typeface="Roboto Mono Medium"/>
              </a:rPr>
              <a:t>final class: Whenever we declare a class as final it can’t be extended or inherited by sub classes.</a:t>
            </a:r>
            <a:endParaRPr sz="27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animEffect transition="in" filter="fade">
                                      <p:cBhvr>
                                        <p:cTn id="7" dur="1000"/>
                                        <p:tgtEl>
                                          <p:spTgt spid="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1"/>
          <p:cNvSpPr txBox="1">
            <a:spLocks noGrp="1"/>
          </p:cNvSpPr>
          <p:nvPr>
            <p:ph type="body" idx="1"/>
          </p:nvPr>
        </p:nvSpPr>
        <p:spPr>
          <a:xfrm>
            <a:off x="780850" y="1900525"/>
            <a:ext cx="3556200" cy="2283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rgbClr val="000000"/>
                </a:solidFill>
                <a:latin typeface="Roboto Mono"/>
                <a:ea typeface="Roboto Mono"/>
                <a:cs typeface="Roboto Mono"/>
                <a:sym typeface="Roboto Mono"/>
              </a:rPr>
              <a:t>Yes,we humans are objects because:</a:t>
            </a:r>
            <a:endParaRPr sz="1200">
              <a:solidFill>
                <a:srgbClr val="000000"/>
              </a:solidFill>
              <a:latin typeface="Roboto Mono"/>
              <a:ea typeface="Roboto Mono"/>
              <a:cs typeface="Roboto Mono"/>
              <a:sym typeface="Roboto Mono"/>
            </a:endParaRPr>
          </a:p>
          <a:p>
            <a:pPr marL="0" lvl="0" indent="0" algn="l" rtl="0">
              <a:lnSpc>
                <a:spcPct val="115000"/>
              </a:lnSpc>
              <a:spcBef>
                <a:spcPts val="2000"/>
              </a:spcBef>
              <a:spcAft>
                <a:spcPts val="0"/>
              </a:spcAft>
              <a:buNone/>
            </a:pPr>
            <a:r>
              <a:rPr lang="en" sz="1200">
                <a:solidFill>
                  <a:srgbClr val="000000"/>
                </a:solidFill>
                <a:latin typeface="Roboto Mono"/>
                <a:ea typeface="Roboto Mono"/>
                <a:cs typeface="Roboto Mono"/>
                <a:sym typeface="Roboto Mono"/>
              </a:rPr>
              <a:t>We have attributes as </a:t>
            </a:r>
            <a:r>
              <a:rPr lang="en" sz="1200">
                <a:solidFill>
                  <a:schemeClr val="accent2"/>
                </a:solidFill>
                <a:latin typeface="Roboto Mono"/>
                <a:ea typeface="Roboto Mono"/>
                <a:cs typeface="Roboto Mono"/>
                <a:sym typeface="Roboto Mono"/>
              </a:rPr>
              <a:t>name</a:t>
            </a:r>
            <a:r>
              <a:rPr lang="en" sz="1200">
                <a:solidFill>
                  <a:srgbClr val="000000"/>
                </a:solidFill>
                <a:latin typeface="Roboto Mono"/>
                <a:ea typeface="Roboto Mono"/>
                <a:cs typeface="Roboto Mono"/>
                <a:sym typeface="Roboto Mono"/>
              </a:rPr>
              <a:t>, </a:t>
            </a:r>
            <a:r>
              <a:rPr lang="en" sz="1200">
                <a:solidFill>
                  <a:schemeClr val="accent2"/>
                </a:solidFill>
                <a:latin typeface="Roboto Mono"/>
                <a:ea typeface="Roboto Mono"/>
                <a:cs typeface="Roboto Mono"/>
                <a:sym typeface="Roboto Mono"/>
              </a:rPr>
              <a:t>height</a:t>
            </a:r>
            <a:r>
              <a:rPr lang="en" sz="1200">
                <a:solidFill>
                  <a:srgbClr val="000000"/>
                </a:solidFill>
                <a:latin typeface="Roboto Mono"/>
                <a:ea typeface="Roboto Mono"/>
                <a:cs typeface="Roboto Mono"/>
                <a:sym typeface="Roboto Mono"/>
              </a:rPr>
              <a:t>, </a:t>
            </a:r>
            <a:r>
              <a:rPr lang="en" sz="1200">
                <a:solidFill>
                  <a:schemeClr val="accent2"/>
                </a:solidFill>
                <a:latin typeface="Roboto Mono"/>
                <a:ea typeface="Roboto Mono"/>
                <a:cs typeface="Roboto Mono"/>
                <a:sym typeface="Roboto Mono"/>
              </a:rPr>
              <a:t>age </a:t>
            </a:r>
            <a:r>
              <a:rPr lang="en" sz="1200">
                <a:solidFill>
                  <a:srgbClr val="000000"/>
                </a:solidFill>
                <a:latin typeface="Roboto Mono"/>
                <a:ea typeface="Roboto Mono"/>
                <a:cs typeface="Roboto Mono"/>
                <a:sym typeface="Roboto Mono"/>
              </a:rPr>
              <a:t>etc. </a:t>
            </a:r>
            <a:endParaRPr sz="1200">
              <a:solidFill>
                <a:srgbClr val="000000"/>
              </a:solidFill>
              <a:latin typeface="Roboto Mono"/>
              <a:ea typeface="Roboto Mono"/>
              <a:cs typeface="Roboto Mono"/>
              <a:sym typeface="Roboto Mono"/>
            </a:endParaRPr>
          </a:p>
          <a:p>
            <a:pPr marL="0" lvl="0" indent="0" algn="l" rtl="0">
              <a:lnSpc>
                <a:spcPct val="115000"/>
              </a:lnSpc>
              <a:spcBef>
                <a:spcPts val="2000"/>
              </a:spcBef>
              <a:spcAft>
                <a:spcPts val="2000"/>
              </a:spcAft>
              <a:buNone/>
            </a:pPr>
            <a:r>
              <a:rPr lang="en" sz="1200">
                <a:solidFill>
                  <a:srgbClr val="000000"/>
                </a:solidFill>
                <a:latin typeface="Roboto Mono"/>
                <a:ea typeface="Roboto Mono"/>
                <a:cs typeface="Roboto Mono"/>
                <a:sym typeface="Roboto Mono"/>
              </a:rPr>
              <a:t>We also can show behaviors like </a:t>
            </a:r>
            <a:r>
              <a:rPr lang="en" sz="1200">
                <a:solidFill>
                  <a:schemeClr val="accent2"/>
                </a:solidFill>
                <a:latin typeface="Roboto Mono"/>
                <a:ea typeface="Roboto Mono"/>
                <a:cs typeface="Roboto Mono"/>
                <a:sym typeface="Roboto Mono"/>
              </a:rPr>
              <a:t>walking, talking, running, eating </a:t>
            </a:r>
            <a:r>
              <a:rPr lang="en" sz="1200">
                <a:solidFill>
                  <a:srgbClr val="000000"/>
                </a:solidFill>
                <a:latin typeface="Roboto Mono"/>
                <a:ea typeface="Roboto Mono"/>
                <a:cs typeface="Roboto Mono"/>
                <a:sym typeface="Roboto Mono"/>
              </a:rPr>
              <a:t>etc.</a:t>
            </a:r>
            <a:endParaRPr>
              <a:latin typeface="Roboto Mono"/>
              <a:ea typeface="Roboto Mono"/>
              <a:cs typeface="Roboto Mono"/>
              <a:sym typeface="Roboto Mono"/>
            </a:endParaRPr>
          </a:p>
        </p:txBody>
      </p:sp>
      <p:sp>
        <p:nvSpPr>
          <p:cNvPr id="430" name="Google Shape;430;p61"/>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pic>
        <p:nvPicPr>
          <p:cNvPr id="431" name="Google Shape;431;p61"/>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432" name="Google Shape;432;p61"/>
          <p:cNvPicPr preferRelativeResize="0"/>
          <p:nvPr/>
        </p:nvPicPr>
        <p:blipFill rotWithShape="1">
          <a:blip r:embed="rId4">
            <a:alphaModFix/>
          </a:blip>
          <a:srcRect l="8880" r="18745"/>
          <a:stretch/>
        </p:blipFill>
        <p:spPr>
          <a:xfrm rot="473094">
            <a:off x="6001750" y="2654026"/>
            <a:ext cx="1844901" cy="1699400"/>
          </a:xfrm>
          <a:prstGeom prst="rect">
            <a:avLst/>
          </a:prstGeom>
          <a:noFill/>
          <a:ln>
            <a:noFill/>
          </a:ln>
          <a:effectLst>
            <a:outerShdw blurRad="57150" dist="19050" dir="5400000" algn="bl" rotWithShape="0">
              <a:srgbClr val="000000">
                <a:alpha val="50000"/>
              </a:srgbClr>
            </a:outerShdw>
          </a:effectLst>
        </p:spPr>
      </p:pic>
      <p:sp>
        <p:nvSpPr>
          <p:cNvPr id="433" name="Google Shape;433;p61"/>
          <p:cNvSpPr/>
          <p:nvPr/>
        </p:nvSpPr>
        <p:spPr>
          <a:xfrm rot="-391042">
            <a:off x="5665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 name="Google Shape;434;p61"/>
          <p:cNvPicPr preferRelativeResize="0"/>
          <p:nvPr/>
        </p:nvPicPr>
        <p:blipFill>
          <a:blip r:embed="rId5">
            <a:alphaModFix/>
          </a:blip>
          <a:stretch>
            <a:fillRect/>
          </a:stretch>
        </p:blipFill>
        <p:spPr>
          <a:xfrm>
            <a:off x="5860267" y="1103650"/>
            <a:ext cx="1999856" cy="1334776"/>
          </a:xfrm>
          <a:prstGeom prst="rect">
            <a:avLst/>
          </a:prstGeom>
          <a:noFill/>
          <a:ln>
            <a:noFill/>
          </a:ln>
          <a:effectLst>
            <a:outerShdw blurRad="57150" dist="19050" dir="5400000" algn="bl" rotWithShape="0">
              <a:srgbClr val="000000">
                <a:alpha val="50000"/>
              </a:srgbClr>
            </a:outerShdw>
          </a:effectLst>
        </p:spPr>
      </p:pic>
      <p:sp>
        <p:nvSpPr>
          <p:cNvPr id="435" name="Google Shape;435;p61"/>
          <p:cNvSpPr/>
          <p:nvPr/>
        </p:nvSpPr>
        <p:spPr>
          <a:xfrm rot="-2148808">
            <a:off x="5649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61"/>
          <p:cNvSpPr/>
          <p:nvPr/>
        </p:nvSpPr>
        <p:spPr>
          <a:xfrm>
            <a:off x="7449875" y="914336"/>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pic>
        <p:nvPicPr>
          <p:cNvPr id="437" name="Google Shape;437;p61"/>
          <p:cNvPicPr preferRelativeResize="0"/>
          <p:nvPr/>
        </p:nvPicPr>
        <p:blipFill>
          <a:blip r:embed="rId6">
            <a:alphaModFix amt="80000"/>
          </a:blip>
          <a:stretch>
            <a:fillRect/>
          </a:stretch>
        </p:blipFill>
        <p:spPr>
          <a:xfrm rot="6023610" flipH="1">
            <a:off x="4575756" y="2456753"/>
            <a:ext cx="1579416" cy="716443"/>
          </a:xfrm>
          <a:prstGeom prst="rect">
            <a:avLst/>
          </a:prstGeom>
          <a:noFill/>
          <a:ln>
            <a:noFill/>
          </a:ln>
        </p:spPr>
      </p:pic>
      <p:sp>
        <p:nvSpPr>
          <p:cNvPr id="438" name="Google Shape;438;p61"/>
          <p:cNvSpPr txBox="1">
            <a:spLocks noGrp="1"/>
          </p:cNvSpPr>
          <p:nvPr>
            <p:ph type="subTitle" idx="4294967295"/>
          </p:nvPr>
        </p:nvSpPr>
        <p:spPr>
          <a:xfrm>
            <a:off x="780850" y="1570825"/>
            <a:ext cx="3117000" cy="40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Are you an Object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000"/>
                                        <p:tgtEl>
                                          <p:spTgt spid="4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9"/>
                                        </p:tgtEl>
                                        <p:attrNameLst>
                                          <p:attrName>style.visibility</p:attrName>
                                        </p:attrNameLst>
                                      </p:cBhvr>
                                      <p:to>
                                        <p:strVal val="visible"/>
                                      </p:to>
                                    </p:set>
                                    <p:animEffect transition="in" filter="fade">
                                      <p:cBhvr>
                                        <p:cTn id="12" dur="1000"/>
                                        <p:tgtEl>
                                          <p:spTgt spid="429"/>
                                        </p:tgtEl>
                                      </p:cBhvr>
                                    </p:animEffect>
                                  </p:childTnLst>
                                </p:cTn>
                              </p:par>
                              <p:par>
                                <p:cTn id="13" presetID="10" presetClass="entr" presetSubtype="0" fill="hold" nodeType="with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in" filter="fade">
                                      <p:cBhvr>
                                        <p:cTn id="15" dur="1000"/>
                                        <p:tgtEl>
                                          <p:spTgt spid="432"/>
                                        </p:tgtEl>
                                      </p:cBhvr>
                                    </p:animEffect>
                                  </p:childTnLst>
                                </p:cTn>
                              </p:par>
                              <p:par>
                                <p:cTn id="16" presetID="10" presetClass="entr" presetSubtype="0" fill="hold" nodeType="withEffect">
                                  <p:stCondLst>
                                    <p:cond delay="0"/>
                                  </p:stCondLst>
                                  <p:childTnLst>
                                    <p:set>
                                      <p:cBhvr>
                                        <p:cTn id="17" dur="1" fill="hold">
                                          <p:stCondLst>
                                            <p:cond delay="0"/>
                                          </p:stCondLst>
                                        </p:cTn>
                                        <p:tgtEl>
                                          <p:spTgt spid="433"/>
                                        </p:tgtEl>
                                        <p:attrNameLst>
                                          <p:attrName>style.visibility</p:attrName>
                                        </p:attrNameLst>
                                      </p:cBhvr>
                                      <p:to>
                                        <p:strVal val="visible"/>
                                      </p:to>
                                    </p:set>
                                    <p:animEffect transition="in" filter="fade">
                                      <p:cBhvr>
                                        <p:cTn id="18" dur="1000"/>
                                        <p:tgtEl>
                                          <p:spTgt spid="433"/>
                                        </p:tgtEl>
                                      </p:cBhvr>
                                    </p:animEffect>
                                  </p:childTnLst>
                                </p:cTn>
                              </p:par>
                              <p:par>
                                <p:cTn id="19" presetID="10" presetClass="entr" presetSubtype="0" fill="hold" nodeType="withEffect">
                                  <p:stCondLst>
                                    <p:cond delay="0"/>
                                  </p:stCondLst>
                                  <p:childTnLst>
                                    <p:set>
                                      <p:cBhvr>
                                        <p:cTn id="20" dur="1" fill="hold">
                                          <p:stCondLst>
                                            <p:cond delay="0"/>
                                          </p:stCondLst>
                                        </p:cTn>
                                        <p:tgtEl>
                                          <p:spTgt spid="434"/>
                                        </p:tgtEl>
                                        <p:attrNameLst>
                                          <p:attrName>style.visibility</p:attrName>
                                        </p:attrNameLst>
                                      </p:cBhvr>
                                      <p:to>
                                        <p:strVal val="visible"/>
                                      </p:to>
                                    </p:set>
                                    <p:animEffect transition="in" filter="fade">
                                      <p:cBhvr>
                                        <p:cTn id="21" dur="1000"/>
                                        <p:tgtEl>
                                          <p:spTgt spid="434"/>
                                        </p:tgtEl>
                                      </p:cBhvr>
                                    </p:animEffect>
                                  </p:childTnLst>
                                </p:cTn>
                              </p:par>
                              <p:par>
                                <p:cTn id="22" presetID="10" presetClass="entr" presetSubtype="0" fill="hold" nodeType="withEffect">
                                  <p:stCondLst>
                                    <p:cond delay="0"/>
                                  </p:stCondLst>
                                  <p:childTnLst>
                                    <p:set>
                                      <p:cBhvr>
                                        <p:cTn id="23" dur="1" fill="hold">
                                          <p:stCondLst>
                                            <p:cond delay="0"/>
                                          </p:stCondLst>
                                        </p:cTn>
                                        <p:tgtEl>
                                          <p:spTgt spid="435"/>
                                        </p:tgtEl>
                                        <p:attrNameLst>
                                          <p:attrName>style.visibility</p:attrName>
                                        </p:attrNameLst>
                                      </p:cBhvr>
                                      <p:to>
                                        <p:strVal val="visible"/>
                                      </p:to>
                                    </p:set>
                                    <p:animEffect transition="in" filter="fade">
                                      <p:cBhvr>
                                        <p:cTn id="24" dur="1000"/>
                                        <p:tgtEl>
                                          <p:spTgt spid="435"/>
                                        </p:tgtEl>
                                      </p:cBhvr>
                                    </p:animEffect>
                                  </p:childTnLst>
                                </p:cTn>
                              </p:par>
                              <p:par>
                                <p:cTn id="25" presetID="10" presetClass="entr" presetSubtype="0" fill="hold" nodeType="withEffect">
                                  <p:stCondLst>
                                    <p:cond delay="0"/>
                                  </p:stCondLst>
                                  <p:childTnLst>
                                    <p:set>
                                      <p:cBhvr>
                                        <p:cTn id="26" dur="1" fill="hold">
                                          <p:stCondLst>
                                            <p:cond delay="0"/>
                                          </p:stCondLst>
                                        </p:cTn>
                                        <p:tgtEl>
                                          <p:spTgt spid="437"/>
                                        </p:tgtEl>
                                        <p:attrNameLst>
                                          <p:attrName>style.visibility</p:attrName>
                                        </p:attrNameLst>
                                      </p:cBhvr>
                                      <p:to>
                                        <p:strVal val="visible"/>
                                      </p:to>
                                    </p:set>
                                    <p:animEffect transition="in" filter="fade">
                                      <p:cBhvr>
                                        <p:cTn id="27" dur="1000"/>
                                        <p:tgtEl>
                                          <p:spTgt spid="437"/>
                                        </p:tgtEl>
                                      </p:cBhvr>
                                    </p:animEffect>
                                  </p:childTnLst>
                                </p:cTn>
                              </p:par>
                              <p:par>
                                <p:cTn id="28" presetID="10" presetClass="entr" presetSubtype="0" fill="hold" nodeType="withEffect">
                                  <p:stCondLst>
                                    <p:cond delay="0"/>
                                  </p:stCondLst>
                                  <p:childTnLst>
                                    <p:set>
                                      <p:cBhvr>
                                        <p:cTn id="29" dur="1" fill="hold">
                                          <p:stCondLst>
                                            <p:cond delay="0"/>
                                          </p:stCondLst>
                                        </p:cTn>
                                        <p:tgtEl>
                                          <p:spTgt spid="436"/>
                                        </p:tgtEl>
                                        <p:attrNameLst>
                                          <p:attrName>style.visibility</p:attrName>
                                        </p:attrNameLst>
                                      </p:cBhvr>
                                      <p:to>
                                        <p:strVal val="visible"/>
                                      </p:to>
                                    </p:set>
                                    <p:animEffect transition="in" filter="fade">
                                      <p:cBhvr>
                                        <p:cTn id="30"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grpSp>
        <p:nvGrpSpPr>
          <p:cNvPr id="1143" name="Google Shape;1143;p142"/>
          <p:cNvGrpSpPr/>
          <p:nvPr/>
        </p:nvGrpSpPr>
        <p:grpSpPr>
          <a:xfrm rot="913793">
            <a:off x="3379787" y="770495"/>
            <a:ext cx="272896" cy="434101"/>
            <a:chOff x="1312450" y="4093350"/>
            <a:chExt cx="685350" cy="1090200"/>
          </a:xfrm>
        </p:grpSpPr>
        <p:sp>
          <p:nvSpPr>
            <p:cNvPr id="1144" name="Google Shape;1144;p142"/>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2"/>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2"/>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2"/>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142"/>
          <p:cNvSpPr txBox="1">
            <a:spLocks noGrp="1"/>
          </p:cNvSpPr>
          <p:nvPr>
            <p:ph type="body" idx="4294967295"/>
          </p:nvPr>
        </p:nvSpPr>
        <p:spPr>
          <a:xfrm>
            <a:off x="1492575" y="344125"/>
            <a:ext cx="5570400" cy="4424400"/>
          </a:xfrm>
          <a:prstGeom prst="rect">
            <a:avLst/>
          </a:prstGeom>
          <a:solidFill>
            <a:srgbClr val="2B2B2B"/>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FFF2CC"/>
                </a:solidFill>
                <a:highlight>
                  <a:srgbClr val="2B2B2B"/>
                </a:highlight>
                <a:latin typeface="Courier New"/>
                <a:ea typeface="Courier New"/>
                <a:cs typeface="Courier New"/>
                <a:sym typeface="Courier New"/>
              </a:rPr>
              <a:t>//Entity Class</a:t>
            </a:r>
            <a:endParaRPr sz="1300">
              <a:solidFill>
                <a:srgbClr val="FFF2CC"/>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final class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r>
              <a:rPr lang="en" sz="1300">
                <a:solidFill>
                  <a:srgbClr val="CC7832"/>
                </a:solidFill>
                <a:highlight>
                  <a:srgbClr val="2B2B2B"/>
                </a:highlight>
                <a:latin typeface="Courier New"/>
                <a:ea typeface="Courier New"/>
                <a:cs typeface="Courier New"/>
                <a:sym typeface="Courier New"/>
              </a:rPr>
              <a:t>public void </a:t>
            </a:r>
            <a:r>
              <a:rPr lang="en" sz="1300">
                <a:solidFill>
                  <a:srgbClr val="FFC66D"/>
                </a:solidFill>
                <a:highlight>
                  <a:srgbClr val="2B2B2B"/>
                </a:highlight>
                <a:latin typeface="Courier New"/>
                <a:ea typeface="Courier New"/>
                <a:cs typeface="Courier New"/>
                <a:sym typeface="Courier New"/>
              </a:rPr>
              <a:t>run</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System.</a:t>
            </a:r>
            <a:r>
              <a:rPr lang="en" sz="1300" i="1">
                <a:solidFill>
                  <a:srgbClr val="9876AA"/>
                </a:solidFill>
                <a:highlight>
                  <a:srgbClr val="2B2B2B"/>
                </a:highlight>
                <a:latin typeface="Courier New"/>
                <a:ea typeface="Courier New"/>
                <a:cs typeface="Courier New"/>
                <a:sym typeface="Courier New"/>
              </a:rPr>
              <a:t>out</a:t>
            </a:r>
            <a:r>
              <a:rPr lang="en" sz="1300">
                <a:solidFill>
                  <a:srgbClr val="A9B7C6"/>
                </a:solidFill>
                <a:highlight>
                  <a:srgbClr val="2B2B2B"/>
                </a:highlight>
                <a:latin typeface="Courier New"/>
                <a:ea typeface="Courier New"/>
                <a:cs typeface="Courier New"/>
                <a:sym typeface="Courier New"/>
              </a:rPr>
              <a:t>.println(</a:t>
            </a:r>
            <a:r>
              <a:rPr lang="en" sz="1300">
                <a:solidFill>
                  <a:srgbClr val="6A8759"/>
                </a:solidFill>
                <a:highlight>
                  <a:srgbClr val="2B2B2B"/>
                </a:highlight>
                <a:latin typeface="Courier New"/>
                <a:ea typeface="Courier New"/>
                <a:cs typeface="Courier New"/>
                <a:sym typeface="Courier New"/>
              </a:rPr>
              <a:t>"running"</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CC7832"/>
                </a:solidFill>
                <a:highlight>
                  <a:srgbClr val="2B2B2B"/>
                </a:highlight>
                <a:latin typeface="Courier New"/>
                <a:ea typeface="Courier New"/>
                <a:cs typeface="Courier New"/>
                <a:sym typeface="Courier New"/>
              </a:rPr>
              <a:t>class </a:t>
            </a:r>
            <a:r>
              <a:rPr lang="en" sz="1300">
                <a:solidFill>
                  <a:srgbClr val="A9B7C6"/>
                </a:solidFill>
                <a:highlight>
                  <a:srgbClr val="2B2B2B"/>
                </a:highlight>
                <a:latin typeface="Courier New"/>
                <a:ea typeface="Courier New"/>
                <a:cs typeface="Courier New"/>
                <a:sym typeface="Courier New"/>
              </a:rPr>
              <a:t>Honda </a:t>
            </a:r>
            <a:r>
              <a:rPr lang="en" sz="1300">
                <a:solidFill>
                  <a:srgbClr val="CC7832"/>
                </a:solidFill>
                <a:highlight>
                  <a:srgbClr val="2B2B2B"/>
                </a:highlight>
                <a:latin typeface="Courier New"/>
                <a:ea typeface="Courier New"/>
                <a:cs typeface="Courier New"/>
                <a:sym typeface="Courier New"/>
              </a:rPr>
              <a:t>extends </a:t>
            </a:r>
            <a:r>
              <a:rPr lang="en" sz="1300">
                <a:solidFill>
                  <a:srgbClr val="A9B7C6"/>
                </a:solidFill>
                <a:highlight>
                  <a:srgbClr val="2B2B2B"/>
                </a:highlight>
                <a:latin typeface="Courier New"/>
                <a:ea typeface="Courier New"/>
                <a:cs typeface="Courier New"/>
                <a:sym typeface="Courier New"/>
              </a:rPr>
              <a:t>Bike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   </a:t>
            </a:r>
            <a:endParaRPr sz="1300">
              <a:solidFill>
                <a:srgbClr val="A9B7C6"/>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300">
                <a:solidFill>
                  <a:srgbClr val="A9B7C6"/>
                </a:solidFill>
                <a:highlight>
                  <a:srgbClr val="2B2B2B"/>
                </a:highlight>
                <a:latin typeface="Courier New"/>
                <a:ea typeface="Courier New"/>
                <a:cs typeface="Courier New"/>
                <a:sym typeface="Courier New"/>
              </a:rPr>
              <a:t>}</a:t>
            </a:r>
            <a:endParaRPr b="1">
              <a:solidFill>
                <a:srgbClr val="00FF00"/>
              </a:solidFill>
              <a:latin typeface="Roboto"/>
              <a:ea typeface="Roboto"/>
              <a:cs typeface="Roboto"/>
              <a:sym typeface="Roboto"/>
            </a:endParaRPr>
          </a:p>
        </p:txBody>
      </p:sp>
      <p:sp>
        <p:nvSpPr>
          <p:cNvPr id="1149" name="Google Shape;1149;p142"/>
          <p:cNvSpPr/>
          <p:nvPr/>
        </p:nvSpPr>
        <p:spPr>
          <a:xfrm>
            <a:off x="5520011" y="1905791"/>
            <a:ext cx="2130300" cy="999600"/>
          </a:xfrm>
          <a:prstGeom prst="wedgeEllipseCallout">
            <a:avLst>
              <a:gd name="adj1" fmla="val -107424"/>
              <a:gd name="adj2" fmla="val 54923"/>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Error: final classes cannot be inherited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8"/>
                                        </p:tgtEl>
                                        <p:attrNameLst>
                                          <p:attrName>style.visibility</p:attrName>
                                        </p:attrNameLst>
                                      </p:cBhvr>
                                      <p:to>
                                        <p:strVal val="visible"/>
                                      </p:to>
                                    </p:set>
                                    <p:animEffect transition="in" filter="fade">
                                      <p:cBhvr>
                                        <p:cTn id="7" dur="1000"/>
                                        <p:tgtEl>
                                          <p:spTgt spid="1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9"/>
                                        </p:tgtEl>
                                        <p:attrNameLst>
                                          <p:attrName>style.visibility</p:attrName>
                                        </p:attrNameLst>
                                      </p:cBhvr>
                                      <p:to>
                                        <p:strVal val="visible"/>
                                      </p:to>
                                    </p:set>
                                    <p:animEffect transition="in" filter="fade">
                                      <p:cBhvr>
                                        <p:cTn id="12" dur="1000"/>
                                        <p:tgtEl>
                                          <p:spTgt spid="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43"/>
          <p:cNvSpPr txBox="1">
            <a:spLocks noGrp="1"/>
          </p:cNvSpPr>
          <p:nvPr>
            <p:ph type="title"/>
          </p:nvPr>
        </p:nvSpPr>
        <p:spPr>
          <a:xfrm>
            <a:off x="1404750" y="205475"/>
            <a:ext cx="6411900" cy="1707000"/>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2000"/>
              </a:spcAft>
              <a:buNone/>
            </a:pPr>
            <a:r>
              <a:rPr lang="en" b="0">
                <a:solidFill>
                  <a:srgbClr val="FF0000"/>
                </a:solidFill>
                <a:highlight>
                  <a:srgbClr val="B6D7A8"/>
                </a:highlight>
              </a:rPr>
              <a:t>Some predefined final classes provide by java</a:t>
            </a:r>
            <a:endParaRPr>
              <a:solidFill>
                <a:srgbClr val="FF0000"/>
              </a:solidFill>
              <a:highlight>
                <a:srgbClr val="B6D7A8"/>
              </a:highlight>
            </a:endParaRPr>
          </a:p>
        </p:txBody>
      </p:sp>
      <p:sp>
        <p:nvSpPr>
          <p:cNvPr id="1155" name="Google Shape;1155;p143"/>
          <p:cNvSpPr txBox="1"/>
          <p:nvPr/>
        </p:nvSpPr>
        <p:spPr>
          <a:xfrm>
            <a:off x="1473850" y="1590300"/>
            <a:ext cx="3909300" cy="28014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Math</a:t>
            </a:r>
            <a:endParaRPr sz="1700">
              <a:latin typeface="Roboto Mono Medium"/>
              <a:ea typeface="Roboto Mono Medium"/>
              <a:cs typeface="Roboto Mono Medium"/>
              <a:sym typeface="Roboto Mono Medium"/>
            </a:endParaRPr>
          </a:p>
          <a:p>
            <a:pPr marL="457200" lvl="0"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String</a:t>
            </a:r>
            <a:endParaRPr sz="1700">
              <a:latin typeface="Roboto Mono Medium"/>
              <a:ea typeface="Roboto Mono Medium"/>
              <a:cs typeface="Roboto Mono Medium"/>
              <a:sym typeface="Roboto Mono Medium"/>
            </a:endParaRPr>
          </a:p>
          <a:p>
            <a:pPr marL="457200" lvl="0"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All Wrapper Classes like</a:t>
            </a:r>
            <a:endParaRPr sz="1700">
              <a:latin typeface="Roboto Mono Medium"/>
              <a:ea typeface="Roboto Mono Medium"/>
              <a:cs typeface="Roboto Mono Medium"/>
              <a:sym typeface="Roboto Mono Medium"/>
            </a:endParaRPr>
          </a:p>
          <a:p>
            <a:pPr marL="914400" lvl="1"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Integer</a:t>
            </a:r>
            <a:endParaRPr sz="1700">
              <a:latin typeface="Roboto Mono Medium"/>
              <a:ea typeface="Roboto Mono Medium"/>
              <a:cs typeface="Roboto Mono Medium"/>
              <a:sym typeface="Roboto Mono Medium"/>
            </a:endParaRPr>
          </a:p>
          <a:p>
            <a:pPr marL="914400" lvl="1"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Double</a:t>
            </a:r>
            <a:endParaRPr sz="1700">
              <a:latin typeface="Roboto Mono Medium"/>
              <a:ea typeface="Roboto Mono Medium"/>
              <a:cs typeface="Roboto Mono Medium"/>
              <a:sym typeface="Roboto Mono Medium"/>
            </a:endParaRPr>
          </a:p>
          <a:p>
            <a:pPr marL="914400" lvl="1"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Character</a:t>
            </a:r>
            <a:endParaRPr sz="1700">
              <a:latin typeface="Roboto Mono Medium"/>
              <a:ea typeface="Roboto Mono Medium"/>
              <a:cs typeface="Roboto Mono Medium"/>
              <a:sym typeface="Roboto Mono Medium"/>
            </a:endParaRPr>
          </a:p>
          <a:p>
            <a:pPr marL="914400" lvl="1" indent="-336550" algn="l" rtl="0">
              <a:lnSpc>
                <a:spcPct val="150000"/>
              </a:lnSpc>
              <a:spcBef>
                <a:spcPts val="0"/>
              </a:spcBef>
              <a:spcAft>
                <a:spcPts val="0"/>
              </a:spcAft>
              <a:buSzPts val="1700"/>
              <a:buFont typeface="Roboto Mono Medium"/>
              <a:buChar char="◆"/>
            </a:pPr>
            <a:r>
              <a:rPr lang="en" sz="1700">
                <a:latin typeface="Roboto Mono Medium"/>
                <a:ea typeface="Roboto Mono Medium"/>
                <a:cs typeface="Roboto Mono Medium"/>
                <a:sym typeface="Roboto Mono Medium"/>
              </a:rPr>
              <a:t>etc.</a:t>
            </a:r>
            <a:endParaRPr sz="1700">
              <a:latin typeface="Roboto Mono Medium"/>
              <a:ea typeface="Roboto Mono Medium"/>
              <a:cs typeface="Roboto Mono Medium"/>
              <a:sym typeface="Roboto Mono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4"/>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161" name="Google Shape;1161;p144"/>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Part-17</a:t>
            </a:r>
            <a:endParaRPr sz="4500"/>
          </a:p>
        </p:txBody>
      </p:sp>
      <p:pic>
        <p:nvPicPr>
          <p:cNvPr id="1162" name="Google Shape;1162;p144"/>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163" name="Google Shape;1163;p144"/>
          <p:cNvPicPr preferRelativeResize="0"/>
          <p:nvPr/>
        </p:nvPicPr>
        <p:blipFill rotWithShape="1">
          <a:blip r:embed="rId4">
            <a:alphaModFix/>
          </a:blip>
          <a:srcRect t="16970" r="8892" b="21025"/>
          <a:stretch/>
        </p:blipFill>
        <p:spPr>
          <a:xfrm rot="10800000">
            <a:off x="833700" y="1225600"/>
            <a:ext cx="2036850" cy="810276"/>
          </a:xfrm>
          <a:prstGeom prst="rect">
            <a:avLst/>
          </a:prstGeom>
          <a:noFill/>
          <a:ln>
            <a:noFill/>
          </a:ln>
        </p:spPr>
      </p:pic>
      <p:pic>
        <p:nvPicPr>
          <p:cNvPr id="1164" name="Google Shape;1164;p144"/>
          <p:cNvPicPr preferRelativeResize="0"/>
          <p:nvPr/>
        </p:nvPicPr>
        <p:blipFill rotWithShape="1">
          <a:blip r:embed="rId5">
            <a:alphaModFix/>
          </a:blip>
          <a:srcRect t="16734" r="8892" b="18300"/>
          <a:stretch/>
        </p:blipFill>
        <p:spPr>
          <a:xfrm rot="10800000">
            <a:off x="833700" y="1737957"/>
            <a:ext cx="2036850" cy="846042"/>
          </a:xfrm>
          <a:prstGeom prst="rect">
            <a:avLst/>
          </a:prstGeom>
          <a:noFill/>
          <a:ln>
            <a:noFill/>
          </a:ln>
        </p:spPr>
      </p:pic>
      <p:sp>
        <p:nvSpPr>
          <p:cNvPr id="1165" name="Google Shape;1165;p144"/>
          <p:cNvSpPr txBox="1">
            <a:spLocks noGrp="1"/>
          </p:cNvSpPr>
          <p:nvPr>
            <p:ph type="subTitle" idx="1"/>
          </p:nvPr>
        </p:nvSpPr>
        <p:spPr>
          <a:xfrm>
            <a:off x="1096650" y="1447000"/>
            <a:ext cx="1458300" cy="42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Roboto Mono"/>
                <a:ea typeface="Roboto Mono"/>
                <a:cs typeface="Roboto Mono"/>
                <a:sym typeface="Roboto Mono"/>
              </a:rPr>
              <a:t>Lecture -17</a:t>
            </a:r>
            <a:endParaRPr sz="1400" b="1">
              <a:latin typeface="Roboto Mono"/>
              <a:ea typeface="Roboto Mono"/>
              <a:cs typeface="Roboto Mono"/>
              <a:sym typeface="Roboto Mono"/>
            </a:endParaRPr>
          </a:p>
        </p:txBody>
      </p:sp>
      <p:sp>
        <p:nvSpPr>
          <p:cNvPr id="1166" name="Google Shape;1166;p144"/>
          <p:cNvSpPr txBox="1">
            <a:spLocks noGrp="1"/>
          </p:cNvSpPr>
          <p:nvPr>
            <p:ph type="subTitle" idx="1"/>
          </p:nvPr>
        </p:nvSpPr>
        <p:spPr>
          <a:xfrm>
            <a:off x="1129800" y="2027800"/>
            <a:ext cx="1392000" cy="42840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b="1">
                <a:solidFill>
                  <a:srgbClr val="595959"/>
                </a:solidFill>
                <a:latin typeface="Roboto Mono"/>
                <a:ea typeface="Roboto Mono"/>
                <a:cs typeface="Roboto Mono"/>
                <a:sym typeface="Roboto Mono"/>
              </a:rPr>
              <a:t>Polymorphism</a:t>
            </a:r>
            <a:endParaRPr sz="1300" b="1">
              <a:solidFill>
                <a:srgbClr val="595959"/>
              </a:solidFill>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5"/>
          <p:cNvSpPr txBox="1">
            <a:spLocks noGrp="1"/>
          </p:cNvSpPr>
          <p:nvPr>
            <p:ph type="title"/>
          </p:nvPr>
        </p:nvSpPr>
        <p:spPr>
          <a:xfrm>
            <a:off x="2700150" y="205475"/>
            <a:ext cx="3658800" cy="70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What is Polymorphism</a:t>
            </a:r>
            <a:endParaRPr sz="2600">
              <a:solidFill>
                <a:srgbClr val="FF0000"/>
              </a:solidFill>
            </a:endParaRPr>
          </a:p>
        </p:txBody>
      </p:sp>
      <p:sp>
        <p:nvSpPr>
          <p:cNvPr id="1172" name="Google Shape;1172;p145"/>
          <p:cNvSpPr txBox="1"/>
          <p:nvPr/>
        </p:nvSpPr>
        <p:spPr>
          <a:xfrm>
            <a:off x="1341600" y="976475"/>
            <a:ext cx="71175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Mono Medium"/>
              <a:buChar char="➔"/>
            </a:pPr>
            <a:r>
              <a:rPr lang="en">
                <a:latin typeface="Roboto Mono Medium"/>
                <a:ea typeface="Roboto Mono Medium"/>
                <a:cs typeface="Roboto Mono Medium"/>
                <a:sym typeface="Roboto Mono Medium"/>
              </a:rPr>
              <a:t>The derivation of the word Polymorphism is from two different Greek words- poly and morph.</a:t>
            </a:r>
            <a:endParaRPr>
              <a:latin typeface="Roboto Mono Medium"/>
              <a:ea typeface="Roboto Mono Medium"/>
              <a:cs typeface="Roboto Mono Medium"/>
              <a:sym typeface="Roboto Mono Medium"/>
            </a:endParaRPr>
          </a:p>
          <a:p>
            <a:pPr marL="457200" lvl="0" indent="0" algn="l" rtl="0">
              <a:spcBef>
                <a:spcPts val="0"/>
              </a:spcBef>
              <a:spcAft>
                <a:spcPts val="0"/>
              </a:spcAft>
              <a:buNone/>
            </a:pPr>
            <a:endParaRPr>
              <a:latin typeface="Roboto Mono Medium"/>
              <a:ea typeface="Roboto Mono Medium"/>
              <a:cs typeface="Roboto Mono Medium"/>
              <a:sym typeface="Roboto Mono Medium"/>
            </a:endParaRPr>
          </a:p>
          <a:p>
            <a:pPr marL="457200" lvl="0" indent="-317500" algn="l" rtl="0">
              <a:spcBef>
                <a:spcPts val="0"/>
              </a:spcBef>
              <a:spcAft>
                <a:spcPts val="0"/>
              </a:spcAft>
              <a:buSzPts val="1400"/>
              <a:buFont typeface="Roboto Mono Medium"/>
              <a:buChar char="➔"/>
            </a:pPr>
            <a:r>
              <a:rPr lang="en">
                <a:latin typeface="Roboto Mono Medium"/>
                <a:ea typeface="Roboto Mono Medium"/>
                <a:cs typeface="Roboto Mono Medium"/>
                <a:sym typeface="Roboto Mono Medium"/>
              </a:rPr>
              <a:t>“Poly” means multiple, and “Morph” means forms. </a:t>
            </a:r>
            <a:endParaRPr>
              <a:latin typeface="Roboto Mono Medium"/>
              <a:ea typeface="Roboto Mono Medium"/>
              <a:cs typeface="Roboto Mono Medium"/>
              <a:sym typeface="Roboto Mono Medium"/>
            </a:endParaRPr>
          </a:p>
          <a:p>
            <a:pPr marL="457200" lvl="0" indent="0" algn="l" rtl="0">
              <a:spcBef>
                <a:spcPts val="0"/>
              </a:spcBef>
              <a:spcAft>
                <a:spcPts val="0"/>
              </a:spcAft>
              <a:buNone/>
            </a:pPr>
            <a:endParaRPr>
              <a:latin typeface="Roboto Mono Medium"/>
              <a:ea typeface="Roboto Mono Medium"/>
              <a:cs typeface="Roboto Mono Medium"/>
              <a:sym typeface="Roboto Mono Medium"/>
            </a:endParaRPr>
          </a:p>
          <a:p>
            <a:pPr marL="457200" lvl="0" indent="-317500" algn="l" rtl="0">
              <a:spcBef>
                <a:spcPts val="0"/>
              </a:spcBef>
              <a:spcAft>
                <a:spcPts val="0"/>
              </a:spcAft>
              <a:buSzPts val="1400"/>
              <a:buFont typeface="Roboto Mono Medium"/>
              <a:buChar char="➔"/>
            </a:pPr>
            <a:r>
              <a:rPr lang="en">
                <a:latin typeface="Roboto Mono Medium"/>
                <a:ea typeface="Roboto Mono Medium"/>
                <a:cs typeface="Roboto Mono Medium"/>
                <a:sym typeface="Roboto Mono Medium"/>
              </a:rPr>
              <a:t>So, polymorphism means ability to acquire multiple forms.</a:t>
            </a:r>
            <a:endParaRPr>
              <a:latin typeface="Roboto Mono Medium"/>
              <a:ea typeface="Roboto Mono Medium"/>
              <a:cs typeface="Roboto Mono Medium"/>
              <a:sym typeface="Roboto Mono Medium"/>
            </a:endParaRPr>
          </a:p>
        </p:txBody>
      </p:sp>
      <p:pic>
        <p:nvPicPr>
          <p:cNvPr id="1173" name="Google Shape;1173;p145"/>
          <p:cNvPicPr preferRelativeResize="0"/>
          <p:nvPr/>
        </p:nvPicPr>
        <p:blipFill rotWithShape="1">
          <a:blip r:embed="rId3">
            <a:alphaModFix/>
          </a:blip>
          <a:srcRect l="3331" t="7722" r="3088" b="59046"/>
          <a:stretch/>
        </p:blipFill>
        <p:spPr>
          <a:xfrm>
            <a:off x="1467824" y="2523875"/>
            <a:ext cx="6743102" cy="1596250"/>
          </a:xfrm>
          <a:prstGeom prst="rect">
            <a:avLst/>
          </a:prstGeom>
          <a:noFill/>
          <a:ln>
            <a:noFill/>
          </a:ln>
        </p:spPr>
      </p:pic>
      <p:sp>
        <p:nvSpPr>
          <p:cNvPr id="1174" name="Google Shape;1174;p145"/>
          <p:cNvSpPr txBox="1">
            <a:spLocks noGrp="1"/>
          </p:cNvSpPr>
          <p:nvPr>
            <p:ph type="title"/>
          </p:nvPr>
        </p:nvSpPr>
        <p:spPr>
          <a:xfrm>
            <a:off x="2895000" y="4015275"/>
            <a:ext cx="4072800" cy="70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1800" b="0">
                <a:solidFill>
                  <a:srgbClr val="FF0000"/>
                </a:solidFill>
              </a:rPr>
              <a:t>Real Life Example of Polymorphism</a:t>
            </a:r>
            <a:endParaRPr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2">
                                            <p:txEl>
                                              <p:pRg st="0" end="0"/>
                                            </p:txEl>
                                          </p:spTgt>
                                        </p:tgtEl>
                                        <p:attrNameLst>
                                          <p:attrName>style.visibility</p:attrName>
                                        </p:attrNameLst>
                                      </p:cBhvr>
                                      <p:to>
                                        <p:strVal val="visible"/>
                                      </p:to>
                                    </p:set>
                                    <p:animEffect transition="in" filter="fade">
                                      <p:cBhvr>
                                        <p:cTn id="7" dur="1000"/>
                                        <p:tgtEl>
                                          <p:spTgt spid="1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2">
                                            <p:txEl>
                                              <p:pRg st="1" end="1"/>
                                            </p:txEl>
                                          </p:spTgt>
                                        </p:tgtEl>
                                        <p:attrNameLst>
                                          <p:attrName>style.visibility</p:attrName>
                                        </p:attrNameLst>
                                      </p:cBhvr>
                                      <p:to>
                                        <p:strVal val="visible"/>
                                      </p:to>
                                    </p:set>
                                    <p:animEffect transition="in" filter="fade">
                                      <p:cBhvr>
                                        <p:cTn id="12" dur="1000"/>
                                        <p:tgtEl>
                                          <p:spTgt spid="1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2">
                                            <p:txEl>
                                              <p:pRg st="2" end="2"/>
                                            </p:txEl>
                                          </p:spTgt>
                                        </p:tgtEl>
                                        <p:attrNameLst>
                                          <p:attrName>style.visibility</p:attrName>
                                        </p:attrNameLst>
                                      </p:cBhvr>
                                      <p:to>
                                        <p:strVal val="visible"/>
                                      </p:to>
                                    </p:set>
                                    <p:animEffect transition="in" filter="fade">
                                      <p:cBhvr>
                                        <p:cTn id="17" dur="1000"/>
                                        <p:tgtEl>
                                          <p:spTgt spid="1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2">
                                            <p:txEl>
                                              <p:pRg st="3" end="3"/>
                                            </p:txEl>
                                          </p:spTgt>
                                        </p:tgtEl>
                                        <p:attrNameLst>
                                          <p:attrName>style.visibility</p:attrName>
                                        </p:attrNameLst>
                                      </p:cBhvr>
                                      <p:to>
                                        <p:strVal val="visible"/>
                                      </p:to>
                                    </p:set>
                                    <p:animEffect transition="in" filter="fade">
                                      <p:cBhvr>
                                        <p:cTn id="22" dur="1000"/>
                                        <p:tgtEl>
                                          <p:spTgt spid="11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2">
                                            <p:txEl>
                                              <p:pRg st="4" end="4"/>
                                            </p:txEl>
                                          </p:spTgt>
                                        </p:tgtEl>
                                        <p:attrNameLst>
                                          <p:attrName>style.visibility</p:attrName>
                                        </p:attrNameLst>
                                      </p:cBhvr>
                                      <p:to>
                                        <p:strVal val="visible"/>
                                      </p:to>
                                    </p:set>
                                    <p:animEffect transition="in" filter="fade">
                                      <p:cBhvr>
                                        <p:cTn id="27" dur="1000"/>
                                        <p:tgtEl>
                                          <p:spTgt spid="11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3"/>
                                        </p:tgtEl>
                                        <p:attrNameLst>
                                          <p:attrName>style.visibility</p:attrName>
                                        </p:attrNameLst>
                                      </p:cBhvr>
                                      <p:to>
                                        <p:strVal val="visible"/>
                                      </p:to>
                                    </p:set>
                                    <p:animEffect transition="in" filter="fade">
                                      <p:cBhvr>
                                        <p:cTn id="32" dur="1000"/>
                                        <p:tgtEl>
                                          <p:spTgt spid="1173"/>
                                        </p:tgtEl>
                                      </p:cBhvr>
                                    </p:animEffect>
                                  </p:childTnLst>
                                </p:cTn>
                              </p:par>
                              <p:par>
                                <p:cTn id="33" presetID="10" presetClass="entr" presetSubtype="0" fill="hold" nodeType="withEffect">
                                  <p:stCondLst>
                                    <p:cond delay="0"/>
                                  </p:stCondLst>
                                  <p:childTnLst>
                                    <p:set>
                                      <p:cBhvr>
                                        <p:cTn id="34" dur="1" fill="hold">
                                          <p:stCondLst>
                                            <p:cond delay="0"/>
                                          </p:stCondLst>
                                        </p:cTn>
                                        <p:tgtEl>
                                          <p:spTgt spid="1174"/>
                                        </p:tgtEl>
                                        <p:attrNameLst>
                                          <p:attrName>style.visibility</p:attrName>
                                        </p:attrNameLst>
                                      </p:cBhvr>
                                      <p:to>
                                        <p:strVal val="visible"/>
                                      </p:to>
                                    </p:set>
                                    <p:animEffect transition="in" filter="fade">
                                      <p:cBhvr>
                                        <p:cTn id="35" dur="1000"/>
                                        <p:tgtEl>
                                          <p:spTgt spid="1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Google Shape;1179;p146"/>
          <p:cNvPicPr preferRelativeResize="0"/>
          <p:nvPr/>
        </p:nvPicPr>
        <p:blipFill>
          <a:blip r:embed="rId3">
            <a:alphaModFix/>
          </a:blip>
          <a:stretch>
            <a:fillRect/>
          </a:stretch>
        </p:blipFill>
        <p:spPr>
          <a:xfrm>
            <a:off x="2047900" y="1211050"/>
            <a:ext cx="5239250" cy="3166850"/>
          </a:xfrm>
          <a:prstGeom prst="rect">
            <a:avLst/>
          </a:prstGeom>
          <a:noFill/>
          <a:ln>
            <a:noFill/>
          </a:ln>
        </p:spPr>
      </p:pic>
      <p:sp>
        <p:nvSpPr>
          <p:cNvPr id="1180" name="Google Shape;1180;p146"/>
          <p:cNvSpPr txBox="1">
            <a:spLocks noGrp="1"/>
          </p:cNvSpPr>
          <p:nvPr>
            <p:ph type="title"/>
          </p:nvPr>
        </p:nvSpPr>
        <p:spPr>
          <a:xfrm>
            <a:off x="2666400" y="454750"/>
            <a:ext cx="4418700" cy="756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100" b="0">
                <a:solidFill>
                  <a:srgbClr val="FF0000"/>
                </a:solidFill>
              </a:rPr>
              <a:t>Another Example of Polymorphism</a:t>
            </a:r>
            <a:endParaRPr sz="21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1000"/>
                                        <p:tgtEl>
                                          <p:spTgt spid="1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47"/>
          <p:cNvSpPr txBox="1">
            <a:spLocks noGrp="1"/>
          </p:cNvSpPr>
          <p:nvPr>
            <p:ph type="title"/>
          </p:nvPr>
        </p:nvSpPr>
        <p:spPr>
          <a:xfrm>
            <a:off x="2090550" y="357875"/>
            <a:ext cx="6334500" cy="7185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600" b="0">
                <a:solidFill>
                  <a:srgbClr val="FF0000"/>
                </a:solidFill>
              </a:rPr>
              <a:t>Types of polymorphism in Java</a:t>
            </a:r>
            <a:endParaRPr sz="2600">
              <a:solidFill>
                <a:srgbClr val="FF0000"/>
              </a:solidFill>
            </a:endParaRPr>
          </a:p>
        </p:txBody>
      </p:sp>
      <p:sp>
        <p:nvSpPr>
          <p:cNvPr id="1186" name="Google Shape;1186;p147"/>
          <p:cNvSpPr txBox="1"/>
          <p:nvPr/>
        </p:nvSpPr>
        <p:spPr>
          <a:xfrm>
            <a:off x="1535675" y="1192050"/>
            <a:ext cx="46272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355600" algn="l" rtl="0">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Compile time polymorphism </a:t>
            </a: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457200" lvl="0" indent="-355600" algn="l" rtl="0">
              <a:spcBef>
                <a:spcPts val="0"/>
              </a:spcBef>
              <a:spcAft>
                <a:spcPts val="0"/>
              </a:spcAft>
              <a:buSzPts val="2000"/>
              <a:buFont typeface="Roboto Mono Medium"/>
              <a:buChar char="➔"/>
            </a:pPr>
            <a:r>
              <a:rPr lang="en" sz="2000">
                <a:latin typeface="Roboto Mono Medium"/>
                <a:ea typeface="Roboto Mono Medium"/>
                <a:cs typeface="Roboto Mono Medium"/>
                <a:sym typeface="Roboto Mono Medium"/>
              </a:rPr>
              <a:t>Runtime polymorphism</a:t>
            </a: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6">
                                            <p:txEl>
                                              <p:pRg st="0" end="0"/>
                                            </p:txEl>
                                          </p:spTgt>
                                        </p:tgtEl>
                                        <p:attrNameLst>
                                          <p:attrName>style.visibility</p:attrName>
                                        </p:attrNameLst>
                                      </p:cBhvr>
                                      <p:to>
                                        <p:strVal val="visible"/>
                                      </p:to>
                                    </p:set>
                                    <p:animEffect transition="in" filter="fade">
                                      <p:cBhvr>
                                        <p:cTn id="7" dur="1000"/>
                                        <p:tgtEl>
                                          <p:spTgt spid="1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6">
                                            <p:txEl>
                                              <p:pRg st="1" end="1"/>
                                            </p:txEl>
                                          </p:spTgt>
                                        </p:tgtEl>
                                        <p:attrNameLst>
                                          <p:attrName>style.visibility</p:attrName>
                                        </p:attrNameLst>
                                      </p:cBhvr>
                                      <p:to>
                                        <p:strVal val="visible"/>
                                      </p:to>
                                    </p:set>
                                    <p:animEffect transition="in" filter="fade">
                                      <p:cBhvr>
                                        <p:cTn id="12" dur="1000"/>
                                        <p:tgtEl>
                                          <p:spTgt spid="11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6">
                                            <p:txEl>
                                              <p:pRg st="2" end="2"/>
                                            </p:txEl>
                                          </p:spTgt>
                                        </p:tgtEl>
                                        <p:attrNameLst>
                                          <p:attrName>style.visibility</p:attrName>
                                        </p:attrNameLst>
                                      </p:cBhvr>
                                      <p:to>
                                        <p:strVal val="visible"/>
                                      </p:to>
                                    </p:set>
                                    <p:animEffect transition="in" filter="fade">
                                      <p:cBhvr>
                                        <p:cTn id="17" dur="1000"/>
                                        <p:tgtEl>
                                          <p:spTgt spid="11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6">
                                            <p:txEl>
                                              <p:pRg st="3" end="3"/>
                                            </p:txEl>
                                          </p:spTgt>
                                        </p:tgtEl>
                                        <p:attrNameLst>
                                          <p:attrName>style.visibility</p:attrName>
                                        </p:attrNameLst>
                                      </p:cBhvr>
                                      <p:to>
                                        <p:strVal val="visible"/>
                                      </p:to>
                                    </p:set>
                                    <p:animEffect transition="in" filter="fade">
                                      <p:cBhvr>
                                        <p:cTn id="22" dur="1000"/>
                                        <p:tgtEl>
                                          <p:spTgt spid="11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6">
                                            <p:txEl>
                                              <p:pRg st="4" end="4"/>
                                            </p:txEl>
                                          </p:spTgt>
                                        </p:tgtEl>
                                        <p:attrNameLst>
                                          <p:attrName>style.visibility</p:attrName>
                                        </p:attrNameLst>
                                      </p:cBhvr>
                                      <p:to>
                                        <p:strVal val="visible"/>
                                      </p:to>
                                    </p:set>
                                    <p:animEffect transition="in" filter="fade">
                                      <p:cBhvr>
                                        <p:cTn id="27" dur="1000"/>
                                        <p:tgtEl>
                                          <p:spTgt spid="11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86">
                                            <p:txEl>
                                              <p:pRg st="5" end="5"/>
                                            </p:txEl>
                                          </p:spTgt>
                                        </p:tgtEl>
                                        <p:attrNameLst>
                                          <p:attrName>style.visibility</p:attrName>
                                        </p:attrNameLst>
                                      </p:cBhvr>
                                      <p:to>
                                        <p:strVal val="visible"/>
                                      </p:to>
                                    </p:set>
                                    <p:animEffect transition="in" filter="fade">
                                      <p:cBhvr>
                                        <p:cTn id="32" dur="1000"/>
                                        <p:tgtEl>
                                          <p:spTgt spid="11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86">
                                            <p:txEl>
                                              <p:pRg st="6" end="6"/>
                                            </p:txEl>
                                          </p:spTgt>
                                        </p:tgtEl>
                                        <p:attrNameLst>
                                          <p:attrName>style.visibility</p:attrName>
                                        </p:attrNameLst>
                                      </p:cBhvr>
                                      <p:to>
                                        <p:strVal val="visible"/>
                                      </p:to>
                                    </p:set>
                                    <p:animEffect transition="in" filter="fade">
                                      <p:cBhvr>
                                        <p:cTn id="37" dur="1000"/>
                                        <p:tgtEl>
                                          <p:spTgt spid="118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86">
                                            <p:txEl>
                                              <p:pRg st="7" end="7"/>
                                            </p:txEl>
                                          </p:spTgt>
                                        </p:tgtEl>
                                        <p:attrNameLst>
                                          <p:attrName>style.visibility</p:attrName>
                                        </p:attrNameLst>
                                      </p:cBhvr>
                                      <p:to>
                                        <p:strVal val="visible"/>
                                      </p:to>
                                    </p:set>
                                    <p:animEffect transition="in" filter="fade">
                                      <p:cBhvr>
                                        <p:cTn id="42" dur="1000"/>
                                        <p:tgtEl>
                                          <p:spTgt spid="118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86">
                                            <p:txEl>
                                              <p:pRg st="8" end="8"/>
                                            </p:txEl>
                                          </p:spTgt>
                                        </p:tgtEl>
                                        <p:attrNameLst>
                                          <p:attrName>style.visibility</p:attrName>
                                        </p:attrNameLst>
                                      </p:cBhvr>
                                      <p:to>
                                        <p:strVal val="visible"/>
                                      </p:to>
                                    </p:set>
                                    <p:animEffect transition="in" filter="fade">
                                      <p:cBhvr>
                                        <p:cTn id="47" dur="1000"/>
                                        <p:tgtEl>
                                          <p:spTgt spid="1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48"/>
          <p:cNvSpPr txBox="1">
            <a:spLocks noGrp="1"/>
          </p:cNvSpPr>
          <p:nvPr>
            <p:ph type="title"/>
          </p:nvPr>
        </p:nvSpPr>
        <p:spPr>
          <a:xfrm>
            <a:off x="2319150" y="434075"/>
            <a:ext cx="4094700" cy="59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0">
                <a:solidFill>
                  <a:srgbClr val="FF0000"/>
                </a:solidFill>
              </a:rPr>
              <a:t>Compile time polymorphism </a:t>
            </a:r>
            <a:endParaRPr sz="2400" b="0">
              <a:solidFill>
                <a:srgbClr val="FF0000"/>
              </a:solidFill>
            </a:endParaRPr>
          </a:p>
          <a:p>
            <a:pPr marL="0" lvl="0" indent="0" algn="l" rtl="0">
              <a:lnSpc>
                <a:spcPct val="115000"/>
              </a:lnSpc>
              <a:spcBef>
                <a:spcPts val="1200"/>
              </a:spcBef>
              <a:spcAft>
                <a:spcPts val="2000"/>
              </a:spcAft>
              <a:buNone/>
            </a:pPr>
            <a:endParaRPr sz="2400" b="0">
              <a:solidFill>
                <a:srgbClr val="FF0000"/>
              </a:solidFill>
            </a:endParaRPr>
          </a:p>
        </p:txBody>
      </p:sp>
      <p:sp>
        <p:nvSpPr>
          <p:cNvPr id="1192" name="Google Shape;1192;p148"/>
          <p:cNvSpPr txBox="1"/>
          <p:nvPr/>
        </p:nvSpPr>
        <p:spPr>
          <a:xfrm>
            <a:off x="1230875" y="811050"/>
            <a:ext cx="7117500" cy="264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latin typeface="Roboto Mono Medium"/>
              <a:ea typeface="Roboto Mono Medium"/>
              <a:cs typeface="Roboto Mono Medium"/>
              <a:sym typeface="Roboto Mono Medium"/>
            </a:endParaRPr>
          </a:p>
          <a:p>
            <a:pPr marL="457200" lvl="0" indent="-317500" algn="l" rtl="0">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Compile-time polymorphism is also known as </a:t>
            </a:r>
            <a:r>
              <a:rPr lang="en">
                <a:highlight>
                  <a:srgbClr val="FFE599"/>
                </a:highlight>
                <a:latin typeface="Roboto Mono Medium"/>
                <a:ea typeface="Roboto Mono Medium"/>
                <a:cs typeface="Roboto Mono Medium"/>
                <a:sym typeface="Roboto Mono Medium"/>
              </a:rPr>
              <a:t>static polymorphism.</a:t>
            </a:r>
            <a:endParaRPr>
              <a:highlight>
                <a:srgbClr val="FFE599"/>
              </a:highlight>
              <a:latin typeface="Roboto Mono Medium"/>
              <a:ea typeface="Roboto Mono Medium"/>
              <a:cs typeface="Roboto Mono Medium"/>
              <a:sym typeface="Roboto Mono Medium"/>
            </a:endParaRPr>
          </a:p>
          <a:p>
            <a:pPr marL="457200" lvl="0" indent="0" algn="l" rtl="0">
              <a:lnSpc>
                <a:spcPct val="115000"/>
              </a:lnSpc>
              <a:spcBef>
                <a:spcPts val="800"/>
              </a:spcBef>
              <a:spcAft>
                <a:spcPts val="0"/>
              </a:spcAft>
              <a:buNone/>
            </a:pPr>
            <a:endParaRPr>
              <a:latin typeface="Roboto Mono Medium"/>
              <a:ea typeface="Roboto Mono Medium"/>
              <a:cs typeface="Roboto Mono Medium"/>
              <a:sym typeface="Roboto Mono Medium"/>
            </a:endParaRPr>
          </a:p>
          <a:p>
            <a:pPr marL="457200" lvl="0" indent="-317500" algn="l" rtl="0">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To achieve compile time polymorphism we must have different implementations of the same method in a class.</a:t>
            </a:r>
            <a:endParaRPr>
              <a:latin typeface="Roboto Mono Medium"/>
              <a:ea typeface="Roboto Mono Medium"/>
              <a:cs typeface="Roboto Mono Medium"/>
              <a:sym typeface="Roboto Mono Medium"/>
            </a:endParaRPr>
          </a:p>
          <a:p>
            <a:pPr marL="457200" lvl="0" indent="0" algn="l" rtl="0">
              <a:lnSpc>
                <a:spcPct val="115000"/>
              </a:lnSpc>
              <a:spcBef>
                <a:spcPts val="800"/>
              </a:spcBef>
              <a:spcAft>
                <a:spcPts val="0"/>
              </a:spcAft>
              <a:buNone/>
            </a:pPr>
            <a:endParaRPr>
              <a:latin typeface="Roboto Mono Medium"/>
              <a:ea typeface="Roboto Mono Medium"/>
              <a:cs typeface="Roboto Mono Medium"/>
              <a:sym typeface="Roboto Mono Medium"/>
            </a:endParaRPr>
          </a:p>
          <a:p>
            <a:pPr marL="457200" lvl="0" indent="-317500" algn="l" rtl="0">
              <a:lnSpc>
                <a:spcPct val="115000"/>
              </a:lnSpc>
              <a:spcBef>
                <a:spcPts val="800"/>
              </a:spcBef>
              <a:spcAft>
                <a:spcPts val="0"/>
              </a:spcAft>
              <a:buClr>
                <a:srgbClr val="FF00FF"/>
              </a:buClr>
              <a:buSzPts val="1400"/>
              <a:buFont typeface="Roboto Mono Medium"/>
              <a:buChar char="➢"/>
            </a:pPr>
            <a:r>
              <a:rPr lang="en">
                <a:latin typeface="Roboto Mono Medium"/>
                <a:ea typeface="Roboto Mono Medium"/>
                <a:cs typeface="Roboto Mono Medium"/>
                <a:sym typeface="Roboto Mono Medium"/>
              </a:rPr>
              <a:t>And this is done using method overloading</a:t>
            </a:r>
            <a:endParaRPr>
              <a:latin typeface="Roboto Mono Medium"/>
              <a:ea typeface="Roboto Mono Medium"/>
              <a:cs typeface="Roboto Mono Medium"/>
              <a:sym typeface="Roboto Mon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2">
                                            <p:txEl>
                                              <p:pRg st="0" end="0"/>
                                            </p:txEl>
                                          </p:spTgt>
                                        </p:tgtEl>
                                        <p:attrNameLst>
                                          <p:attrName>style.visibility</p:attrName>
                                        </p:attrNameLst>
                                      </p:cBhvr>
                                      <p:to>
                                        <p:strVal val="visible"/>
                                      </p:to>
                                    </p:set>
                                    <p:animEffect transition="in" filter="fade">
                                      <p:cBhvr>
                                        <p:cTn id="7" dur="1000"/>
                                        <p:tgtEl>
                                          <p:spTgt spid="1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2">
                                            <p:txEl>
                                              <p:pRg st="1" end="1"/>
                                            </p:txEl>
                                          </p:spTgt>
                                        </p:tgtEl>
                                        <p:attrNameLst>
                                          <p:attrName>style.visibility</p:attrName>
                                        </p:attrNameLst>
                                      </p:cBhvr>
                                      <p:to>
                                        <p:strVal val="visible"/>
                                      </p:to>
                                    </p:set>
                                    <p:animEffect transition="in" filter="fade">
                                      <p:cBhvr>
                                        <p:cTn id="12" dur="1000"/>
                                        <p:tgtEl>
                                          <p:spTgt spid="1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2">
                                            <p:txEl>
                                              <p:pRg st="2" end="2"/>
                                            </p:txEl>
                                          </p:spTgt>
                                        </p:tgtEl>
                                        <p:attrNameLst>
                                          <p:attrName>style.visibility</p:attrName>
                                        </p:attrNameLst>
                                      </p:cBhvr>
                                      <p:to>
                                        <p:strVal val="visible"/>
                                      </p:to>
                                    </p:set>
                                    <p:animEffect transition="in" filter="fade">
                                      <p:cBhvr>
                                        <p:cTn id="17" dur="1000"/>
                                        <p:tgtEl>
                                          <p:spTgt spid="11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2">
                                            <p:txEl>
                                              <p:pRg st="3" end="3"/>
                                            </p:txEl>
                                          </p:spTgt>
                                        </p:tgtEl>
                                        <p:attrNameLst>
                                          <p:attrName>style.visibility</p:attrName>
                                        </p:attrNameLst>
                                      </p:cBhvr>
                                      <p:to>
                                        <p:strVal val="visible"/>
                                      </p:to>
                                    </p:set>
                                    <p:animEffect transition="in" filter="fade">
                                      <p:cBhvr>
                                        <p:cTn id="22" dur="1000"/>
                                        <p:tgtEl>
                                          <p:spTgt spid="11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2">
                                            <p:txEl>
                                              <p:pRg st="4" end="4"/>
                                            </p:txEl>
                                          </p:spTgt>
                                        </p:tgtEl>
                                        <p:attrNameLst>
                                          <p:attrName>style.visibility</p:attrName>
                                        </p:attrNameLst>
                                      </p:cBhvr>
                                      <p:to>
                                        <p:strVal val="visible"/>
                                      </p:to>
                                    </p:set>
                                    <p:animEffect transition="in" filter="fade">
                                      <p:cBhvr>
                                        <p:cTn id="27" dur="1000"/>
                                        <p:tgtEl>
                                          <p:spTgt spid="11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2">
                                            <p:txEl>
                                              <p:pRg st="5" end="5"/>
                                            </p:txEl>
                                          </p:spTgt>
                                        </p:tgtEl>
                                        <p:attrNameLst>
                                          <p:attrName>style.visibility</p:attrName>
                                        </p:attrNameLst>
                                      </p:cBhvr>
                                      <p:to>
                                        <p:strVal val="visible"/>
                                      </p:to>
                                    </p:set>
                                    <p:animEffect transition="in" filter="fade">
                                      <p:cBhvr>
                                        <p:cTn id="32" dur="1000"/>
                                        <p:tgtEl>
                                          <p:spTgt spid="11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49"/>
          <p:cNvSpPr txBox="1">
            <a:spLocks noGrp="1"/>
          </p:cNvSpPr>
          <p:nvPr>
            <p:ph type="title"/>
          </p:nvPr>
        </p:nvSpPr>
        <p:spPr>
          <a:xfrm>
            <a:off x="2673000" y="2405800"/>
            <a:ext cx="3798000" cy="8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a:t>
            </a:r>
            <a:endParaRPr/>
          </a:p>
        </p:txBody>
      </p:sp>
      <p:sp>
        <p:nvSpPr>
          <p:cNvPr id="1198" name="Google Shape;1198;p149"/>
          <p:cNvSpPr txBox="1">
            <a:spLocks noGrp="1"/>
          </p:cNvSpPr>
          <p:nvPr>
            <p:ph type="title" idx="2"/>
          </p:nvPr>
        </p:nvSpPr>
        <p:spPr>
          <a:xfrm>
            <a:off x="3495850" y="1403800"/>
            <a:ext cx="21000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Part-18</a:t>
            </a:r>
            <a:endParaRPr sz="4500"/>
          </a:p>
        </p:txBody>
      </p:sp>
      <p:pic>
        <p:nvPicPr>
          <p:cNvPr id="1199" name="Google Shape;1199;p149"/>
          <p:cNvPicPr preferRelativeResize="0"/>
          <p:nvPr/>
        </p:nvPicPr>
        <p:blipFill>
          <a:blip r:embed="rId3">
            <a:alphaModFix amt="56000"/>
          </a:blip>
          <a:stretch>
            <a:fillRect/>
          </a:stretch>
        </p:blipFill>
        <p:spPr>
          <a:xfrm rot="10800000">
            <a:off x="2799986" y="3751800"/>
            <a:ext cx="3544026" cy="216200"/>
          </a:xfrm>
          <a:prstGeom prst="rect">
            <a:avLst/>
          </a:prstGeom>
          <a:noFill/>
          <a:ln>
            <a:noFill/>
          </a:ln>
        </p:spPr>
      </p:pic>
      <p:pic>
        <p:nvPicPr>
          <p:cNvPr id="1200" name="Google Shape;1200;p149"/>
          <p:cNvPicPr preferRelativeResize="0"/>
          <p:nvPr/>
        </p:nvPicPr>
        <p:blipFill rotWithShape="1">
          <a:blip r:embed="rId4">
            <a:alphaModFix/>
          </a:blip>
          <a:srcRect t="16970" r="8892" b="21025"/>
          <a:stretch/>
        </p:blipFill>
        <p:spPr>
          <a:xfrm rot="10800000">
            <a:off x="833700" y="1449725"/>
            <a:ext cx="2036850" cy="1060400"/>
          </a:xfrm>
          <a:prstGeom prst="rect">
            <a:avLst/>
          </a:prstGeom>
          <a:noFill/>
          <a:ln>
            <a:noFill/>
          </a:ln>
        </p:spPr>
      </p:pic>
      <p:sp>
        <p:nvSpPr>
          <p:cNvPr id="1201" name="Google Shape;1201;p149"/>
          <p:cNvSpPr txBox="1">
            <a:spLocks noGrp="1"/>
          </p:cNvSpPr>
          <p:nvPr>
            <p:ph type="subTitle" idx="1"/>
          </p:nvPr>
        </p:nvSpPr>
        <p:spPr>
          <a:xfrm>
            <a:off x="1122975" y="1690600"/>
            <a:ext cx="1458300" cy="42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300" b="1">
                <a:solidFill>
                  <a:schemeClr val="dk1"/>
                </a:solidFill>
                <a:latin typeface="Roboto Mono"/>
                <a:ea typeface="Roboto Mono"/>
                <a:cs typeface="Roboto Mono"/>
                <a:sym typeface="Roboto Mono"/>
              </a:rPr>
              <a:t>Runtime Polymorphism</a:t>
            </a:r>
            <a:endParaRPr sz="1400" b="1">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50"/>
          <p:cNvSpPr txBox="1"/>
          <p:nvPr/>
        </p:nvSpPr>
        <p:spPr>
          <a:xfrm>
            <a:off x="1413200" y="1348275"/>
            <a:ext cx="6588000" cy="31092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1200"/>
              </a:spcBef>
              <a:spcAft>
                <a:spcPts val="0"/>
              </a:spcAft>
              <a:buClr>
                <a:srgbClr val="FF00FF"/>
              </a:buClr>
              <a:buSzPts val="1400"/>
              <a:buChar char="➢"/>
            </a:pPr>
            <a:r>
              <a:rPr lang="en">
                <a:solidFill>
                  <a:srgbClr val="333333"/>
                </a:solidFill>
                <a:latin typeface="Roboto Mono Medium"/>
                <a:ea typeface="Roboto Mono Medium"/>
                <a:cs typeface="Roboto Mono Medium"/>
                <a:sym typeface="Roboto Mono Medium"/>
              </a:rPr>
              <a:t>Runtime polymorphism is also called as Dynamic Method Dispatch in java.</a:t>
            </a:r>
            <a:endParaRPr>
              <a:solidFill>
                <a:srgbClr val="333333"/>
              </a:solidFill>
              <a:latin typeface="Roboto Mono Medium"/>
              <a:ea typeface="Roboto Mono Medium"/>
              <a:cs typeface="Roboto Mono Medium"/>
              <a:sym typeface="Roboto Mono Medium"/>
            </a:endParaRPr>
          </a:p>
          <a:p>
            <a:pPr marL="457200" lvl="0" indent="0" algn="just" rtl="0">
              <a:lnSpc>
                <a:spcPct val="150000"/>
              </a:lnSpc>
              <a:spcBef>
                <a:spcPts val="1200"/>
              </a:spcBef>
              <a:spcAft>
                <a:spcPts val="0"/>
              </a:spcAft>
              <a:buNone/>
            </a:pPr>
            <a:endParaRPr sz="400">
              <a:solidFill>
                <a:srgbClr val="333333"/>
              </a:solidFill>
              <a:latin typeface="Roboto Mono Medium"/>
              <a:ea typeface="Roboto Mono Medium"/>
              <a:cs typeface="Roboto Mono Medium"/>
              <a:sym typeface="Roboto Mono Medium"/>
            </a:endParaRPr>
          </a:p>
          <a:p>
            <a:pPr marL="457200" lvl="0" indent="-317500" algn="just" rtl="0">
              <a:lnSpc>
                <a:spcPct val="150000"/>
              </a:lnSpc>
              <a:spcBef>
                <a:spcPts val="1200"/>
              </a:spcBef>
              <a:spcAft>
                <a:spcPts val="0"/>
              </a:spcAft>
              <a:buClr>
                <a:srgbClr val="FF00FF"/>
              </a:buClr>
              <a:buSzPts val="1400"/>
              <a:buChar char="➢"/>
            </a:pPr>
            <a:r>
              <a:rPr lang="en">
                <a:solidFill>
                  <a:srgbClr val="333333"/>
                </a:solidFill>
                <a:latin typeface="Roboto Mono Medium"/>
                <a:ea typeface="Roboto Mono Medium"/>
                <a:cs typeface="Roboto Mono Medium"/>
                <a:sym typeface="Roboto Mono Medium"/>
              </a:rPr>
              <a:t>To achieve Runtime polymorphism in java we must be able to call different versions of the same method using the same reference variable.</a:t>
            </a:r>
            <a:br>
              <a:rPr lang="en">
                <a:solidFill>
                  <a:srgbClr val="333333"/>
                </a:solidFill>
                <a:latin typeface="Roboto Mono Medium"/>
                <a:ea typeface="Roboto Mono Medium"/>
                <a:cs typeface="Roboto Mono Medium"/>
                <a:sym typeface="Roboto Mono Medium"/>
              </a:rPr>
            </a:br>
            <a:endParaRPr>
              <a:solidFill>
                <a:srgbClr val="333333"/>
              </a:solidFill>
              <a:latin typeface="Roboto Mono Medium"/>
              <a:ea typeface="Roboto Mono Medium"/>
              <a:cs typeface="Roboto Mono Medium"/>
              <a:sym typeface="Roboto Mono Medium"/>
            </a:endParaRPr>
          </a:p>
          <a:p>
            <a:pPr marL="457200" lvl="0" indent="-330200" algn="just" rtl="0">
              <a:lnSpc>
                <a:spcPct val="150000"/>
              </a:lnSpc>
              <a:spcBef>
                <a:spcPts val="0"/>
              </a:spcBef>
              <a:spcAft>
                <a:spcPts val="0"/>
              </a:spcAft>
              <a:buClr>
                <a:srgbClr val="FF00FF"/>
              </a:buClr>
              <a:buSzPts val="1600"/>
              <a:buChar char="➢"/>
            </a:pPr>
            <a:r>
              <a:rPr lang="en">
                <a:solidFill>
                  <a:srgbClr val="333333"/>
                </a:solidFill>
                <a:latin typeface="Roboto Mono Medium"/>
                <a:ea typeface="Roboto Mono Medium"/>
                <a:cs typeface="Roboto Mono Medium"/>
                <a:sym typeface="Roboto Mono Medium"/>
              </a:rPr>
              <a:t>These methods should be present in</a:t>
            </a:r>
            <a:r>
              <a:rPr lang="en" b="1">
                <a:solidFill>
                  <a:srgbClr val="333333"/>
                </a:solidFill>
                <a:latin typeface="Roboto Mono"/>
                <a:ea typeface="Roboto Mono"/>
                <a:cs typeface="Roboto Mono"/>
                <a:sym typeface="Roboto Mono"/>
              </a:rPr>
              <a:t> child class</a:t>
            </a:r>
            <a:r>
              <a:rPr lang="en">
                <a:solidFill>
                  <a:srgbClr val="333333"/>
                </a:solidFill>
                <a:latin typeface="Roboto Mono Medium"/>
                <a:ea typeface="Roboto Mono Medium"/>
                <a:cs typeface="Roboto Mono Medium"/>
                <a:sym typeface="Roboto Mono Medium"/>
              </a:rPr>
              <a:t> and the reference must be of </a:t>
            </a:r>
            <a:r>
              <a:rPr lang="en" b="1">
                <a:solidFill>
                  <a:srgbClr val="333333"/>
                </a:solidFill>
                <a:latin typeface="Roboto Mono"/>
                <a:ea typeface="Roboto Mono"/>
                <a:cs typeface="Roboto Mono"/>
                <a:sym typeface="Roboto Mono"/>
              </a:rPr>
              <a:t>parent class.</a:t>
            </a:r>
            <a:endParaRPr>
              <a:solidFill>
                <a:srgbClr val="333333"/>
              </a:solidFill>
              <a:latin typeface="Roboto Mono Medium"/>
              <a:ea typeface="Roboto Mono Medium"/>
              <a:cs typeface="Roboto Mono Medium"/>
              <a:sym typeface="Roboto Mono Medium"/>
            </a:endParaRPr>
          </a:p>
        </p:txBody>
      </p:sp>
      <p:sp>
        <p:nvSpPr>
          <p:cNvPr id="1207" name="Google Shape;1207;p150"/>
          <p:cNvSpPr txBox="1">
            <a:spLocks noGrp="1"/>
          </p:cNvSpPr>
          <p:nvPr>
            <p:ph type="title"/>
          </p:nvPr>
        </p:nvSpPr>
        <p:spPr>
          <a:xfrm>
            <a:off x="2700150" y="281675"/>
            <a:ext cx="3404400" cy="718500"/>
          </a:xfrm>
          <a:prstGeom prst="rect">
            <a:avLst/>
          </a:prstGeom>
        </p:spPr>
        <p:txBody>
          <a:bodyPr spcFirstLastPara="1" wrap="square" lIns="91425" tIns="91425" rIns="91425" bIns="91425" anchor="t" anchorCtr="0">
            <a:noAutofit/>
          </a:bodyPr>
          <a:lstStyle/>
          <a:p>
            <a:pPr marL="0" lvl="0" indent="0" algn="just" rtl="0">
              <a:lnSpc>
                <a:spcPct val="130000"/>
              </a:lnSpc>
              <a:spcBef>
                <a:spcPts val="1800"/>
              </a:spcBef>
              <a:spcAft>
                <a:spcPts val="0"/>
              </a:spcAft>
              <a:buNone/>
            </a:pPr>
            <a:r>
              <a:rPr lang="en" sz="2400" b="0">
                <a:solidFill>
                  <a:srgbClr val="FF0000"/>
                </a:solidFill>
              </a:rPr>
              <a:t>Runtime Polymorphism</a:t>
            </a:r>
            <a:endParaRPr sz="2400" b="0">
              <a:solidFill>
                <a:srgbClr val="FF0000"/>
              </a:solidFill>
            </a:endParaRPr>
          </a:p>
          <a:p>
            <a:pPr marL="0" lvl="0" indent="0" algn="l" rtl="0">
              <a:lnSpc>
                <a:spcPct val="115000"/>
              </a:lnSpc>
              <a:spcBef>
                <a:spcPts val="1200"/>
              </a:spcBef>
              <a:spcAft>
                <a:spcPts val="2000"/>
              </a:spcAft>
              <a:buNone/>
            </a:pPr>
            <a:endParaRPr sz="2400"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6">
                                            <p:txEl>
                                              <p:pRg st="0" end="0"/>
                                            </p:txEl>
                                          </p:spTgt>
                                        </p:tgtEl>
                                        <p:attrNameLst>
                                          <p:attrName>style.visibility</p:attrName>
                                        </p:attrNameLst>
                                      </p:cBhvr>
                                      <p:to>
                                        <p:strVal val="visible"/>
                                      </p:to>
                                    </p:set>
                                    <p:animEffect transition="in" filter="fade">
                                      <p:cBhvr>
                                        <p:cTn id="7" dur="1000"/>
                                        <p:tgtEl>
                                          <p:spTgt spid="1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6">
                                            <p:txEl>
                                              <p:pRg st="1" end="1"/>
                                            </p:txEl>
                                          </p:spTgt>
                                        </p:tgtEl>
                                        <p:attrNameLst>
                                          <p:attrName>style.visibility</p:attrName>
                                        </p:attrNameLst>
                                      </p:cBhvr>
                                      <p:to>
                                        <p:strVal val="visible"/>
                                      </p:to>
                                    </p:set>
                                    <p:animEffect transition="in" filter="fade">
                                      <p:cBhvr>
                                        <p:cTn id="12" dur="1000"/>
                                        <p:tgtEl>
                                          <p:spTgt spid="1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6">
                                            <p:txEl>
                                              <p:pRg st="2" end="2"/>
                                            </p:txEl>
                                          </p:spTgt>
                                        </p:tgtEl>
                                        <p:attrNameLst>
                                          <p:attrName>style.visibility</p:attrName>
                                        </p:attrNameLst>
                                      </p:cBhvr>
                                      <p:to>
                                        <p:strVal val="visible"/>
                                      </p:to>
                                    </p:set>
                                    <p:animEffect transition="in" filter="fade">
                                      <p:cBhvr>
                                        <p:cTn id="17" dur="1000"/>
                                        <p:tgtEl>
                                          <p:spTgt spid="1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6">
                                            <p:txEl>
                                              <p:pRg st="3" end="3"/>
                                            </p:txEl>
                                          </p:spTgt>
                                        </p:tgtEl>
                                        <p:attrNameLst>
                                          <p:attrName>style.visibility</p:attrName>
                                        </p:attrNameLst>
                                      </p:cBhvr>
                                      <p:to>
                                        <p:strVal val="visible"/>
                                      </p:to>
                                    </p:set>
                                    <p:animEffect transition="in" filter="fade">
                                      <p:cBhvr>
                                        <p:cTn id="22" dur="1000"/>
                                        <p:tgtEl>
                                          <p:spTgt spid="12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pic>
        <p:nvPicPr>
          <p:cNvPr id="1212" name="Google Shape;1212;p151"/>
          <p:cNvPicPr preferRelativeResize="0"/>
          <p:nvPr/>
        </p:nvPicPr>
        <p:blipFill>
          <a:blip r:embed="rId3">
            <a:alphaModFix/>
          </a:blip>
          <a:stretch>
            <a:fillRect/>
          </a:stretch>
        </p:blipFill>
        <p:spPr>
          <a:xfrm rot="-2">
            <a:off x="5006800" y="160601"/>
            <a:ext cx="3366051" cy="1047449"/>
          </a:xfrm>
          <a:prstGeom prst="rect">
            <a:avLst/>
          </a:prstGeom>
          <a:noFill/>
          <a:ln>
            <a:noFill/>
          </a:ln>
          <a:effectLst>
            <a:outerShdw blurRad="57150" dist="19050" dir="5400000" algn="bl" rotWithShape="0">
              <a:srgbClr val="000000">
                <a:alpha val="50000"/>
              </a:srgbClr>
            </a:outerShdw>
          </a:effectLst>
        </p:spPr>
      </p:pic>
      <p:grpSp>
        <p:nvGrpSpPr>
          <p:cNvPr id="1213" name="Google Shape;1213;p151"/>
          <p:cNvGrpSpPr/>
          <p:nvPr/>
        </p:nvGrpSpPr>
        <p:grpSpPr>
          <a:xfrm rot="913793">
            <a:off x="7494587" y="770495"/>
            <a:ext cx="272896" cy="434101"/>
            <a:chOff x="1312450" y="4093350"/>
            <a:chExt cx="685350" cy="1090200"/>
          </a:xfrm>
        </p:grpSpPr>
        <p:sp>
          <p:nvSpPr>
            <p:cNvPr id="1214" name="Google Shape;1214;p151"/>
            <p:cNvSpPr/>
            <p:nvPr/>
          </p:nvSpPr>
          <p:spPr>
            <a:xfrm>
              <a:off x="1312450" y="4093350"/>
              <a:ext cx="685350" cy="1090200"/>
            </a:xfrm>
            <a:custGeom>
              <a:avLst/>
              <a:gdLst/>
              <a:ahLst/>
              <a:cxnLst/>
              <a:rect l="l" t="t" r="r" b="b"/>
              <a:pathLst>
                <a:path w="27414" h="43608" extrusionOk="0">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1"/>
            <p:cNvSpPr/>
            <p:nvPr/>
          </p:nvSpPr>
          <p:spPr>
            <a:xfrm>
              <a:off x="1477975" y="4161250"/>
              <a:ext cx="487250" cy="450450"/>
            </a:xfrm>
            <a:custGeom>
              <a:avLst/>
              <a:gdLst/>
              <a:ahLst/>
              <a:cxnLst/>
              <a:rect l="l" t="t" r="r" b="b"/>
              <a:pathLst>
                <a:path w="19490" h="18018" extrusionOk="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1"/>
            <p:cNvSpPr/>
            <p:nvPr/>
          </p:nvSpPr>
          <p:spPr>
            <a:xfrm>
              <a:off x="1611400" y="4264325"/>
              <a:ext cx="204725" cy="224825"/>
            </a:xfrm>
            <a:custGeom>
              <a:avLst/>
              <a:gdLst/>
              <a:ahLst/>
              <a:cxnLst/>
              <a:rect l="l" t="t" r="r" b="b"/>
              <a:pathLst>
                <a:path w="8189" h="8993" extrusionOk="0">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1"/>
            <p:cNvSpPr/>
            <p:nvPr/>
          </p:nvSpPr>
          <p:spPr>
            <a:xfrm>
              <a:off x="1688575" y="4506825"/>
              <a:ext cx="60375" cy="62375"/>
            </a:xfrm>
            <a:custGeom>
              <a:avLst/>
              <a:gdLst/>
              <a:ahLst/>
              <a:cxnLst/>
              <a:rect l="l" t="t" r="r" b="b"/>
              <a:pathLst>
                <a:path w="2415" h="2495" extrusionOk="0">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151"/>
          <p:cNvSpPr txBox="1">
            <a:spLocks noGrp="1"/>
          </p:cNvSpPr>
          <p:nvPr>
            <p:ph type="body" idx="4294967295"/>
          </p:nvPr>
        </p:nvSpPr>
        <p:spPr>
          <a:xfrm>
            <a:off x="4846300" y="1615500"/>
            <a:ext cx="3759300" cy="2553000"/>
          </a:xfrm>
          <a:prstGeom prst="rect">
            <a:avLst/>
          </a:prstGeom>
          <a:solidFill>
            <a:srgbClr val="2B2B2B"/>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class UseShape</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static void main(String[] args)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Rectangle r = new Rectangle();</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r.area();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Circle c = new Circle();</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c.area();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Triangle t = new Triangle();</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t.area();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nsolas"/>
              <a:ea typeface="Consolas"/>
              <a:cs typeface="Consolas"/>
              <a:sym typeface="Consolas"/>
            </a:endParaRPr>
          </a:p>
        </p:txBody>
      </p:sp>
      <p:sp>
        <p:nvSpPr>
          <p:cNvPr id="1219" name="Google Shape;1219;p151"/>
          <p:cNvSpPr txBox="1">
            <a:spLocks noGrp="1"/>
          </p:cNvSpPr>
          <p:nvPr>
            <p:ph type="body" idx="4294967295"/>
          </p:nvPr>
        </p:nvSpPr>
        <p:spPr>
          <a:xfrm>
            <a:off x="463900" y="866138"/>
            <a:ext cx="3838200" cy="3811500"/>
          </a:xfrm>
          <a:prstGeom prst="rect">
            <a:avLst/>
          </a:prstGeom>
          <a:solidFill>
            <a:srgbClr val="2B2B2B"/>
          </a:solidFill>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Rectangle</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Circle </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class Triangle</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00FF00"/>
                </a:solidFill>
                <a:highlight>
                  <a:srgbClr val="2B2B2B"/>
                </a:highlight>
                <a:latin typeface="Courier New"/>
                <a:ea typeface="Courier New"/>
                <a:cs typeface="Courier New"/>
                <a:sym typeface="Courier New"/>
              </a:rPr>
              <a:t> public void area()</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00FF00"/>
                </a:solidFill>
                <a:highlight>
                  <a:srgbClr val="2B2B2B"/>
                </a:highlight>
                <a:latin typeface="Courier New"/>
                <a:ea typeface="Courier New"/>
                <a:cs typeface="Courier New"/>
                <a:sym typeface="Courier New"/>
              </a:rPr>
              <a:t>    }</a:t>
            </a:r>
            <a:endParaRPr sz="1100">
              <a:solidFill>
                <a:srgbClr val="00FF00"/>
              </a:solidFill>
              <a:highlight>
                <a:srgbClr val="2B2B2B"/>
              </a:highlight>
              <a:latin typeface="Courier New"/>
              <a:ea typeface="Courier New"/>
              <a:cs typeface="Courier New"/>
              <a:sym typeface="Courier New"/>
            </a:endParaRPr>
          </a:p>
          <a:p>
            <a:pPr marL="0" lvl="0" indent="0" algn="l" rtl="0">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marL="0" lvl="0" indent="0" algn="l" rtl="0">
              <a:spcBef>
                <a:spcPts val="0"/>
              </a:spcBef>
              <a:spcAft>
                <a:spcPts val="0"/>
              </a:spcAft>
              <a:buNone/>
            </a:pPr>
            <a:endParaRPr sz="1400">
              <a:solidFill>
                <a:srgbClr val="CC7832"/>
              </a:solidFill>
              <a:highlight>
                <a:srgbClr val="2B2B2B"/>
              </a:highlight>
              <a:latin typeface="Courier New"/>
              <a:ea typeface="Courier New"/>
              <a:cs typeface="Courier New"/>
              <a:sym typeface="Courier New"/>
            </a:endParaRPr>
          </a:p>
        </p:txBody>
      </p:sp>
      <p:sp>
        <p:nvSpPr>
          <p:cNvPr id="1220" name="Google Shape;1220;p151"/>
          <p:cNvSpPr txBox="1">
            <a:spLocks noGrp="1"/>
          </p:cNvSpPr>
          <p:nvPr>
            <p:ph type="title" idx="2"/>
          </p:nvPr>
        </p:nvSpPr>
        <p:spPr>
          <a:xfrm>
            <a:off x="589950" y="465863"/>
            <a:ext cx="20826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2"/>
                </a:solidFill>
              </a:rPr>
              <a:t>Entity Class</a:t>
            </a:r>
            <a:endParaRPr sz="2200">
              <a:solidFill>
                <a:schemeClr val="dk2"/>
              </a:solidFill>
            </a:endParaRPr>
          </a:p>
        </p:txBody>
      </p:sp>
      <p:sp>
        <p:nvSpPr>
          <p:cNvPr id="1221" name="Google Shape;1221;p151"/>
          <p:cNvSpPr txBox="1">
            <a:spLocks noGrp="1"/>
          </p:cNvSpPr>
          <p:nvPr>
            <p:ph type="title" idx="2"/>
          </p:nvPr>
        </p:nvSpPr>
        <p:spPr>
          <a:xfrm>
            <a:off x="4934600" y="1232825"/>
            <a:ext cx="19764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solidFill>
                  <a:schemeClr val="dk2"/>
                </a:solidFill>
              </a:rPr>
              <a:t>Driver Class</a:t>
            </a:r>
            <a:endParaRPr sz="2300">
              <a:solidFill>
                <a:schemeClr val="dk2"/>
              </a:solidFill>
            </a:endParaRPr>
          </a:p>
        </p:txBody>
      </p:sp>
      <p:sp>
        <p:nvSpPr>
          <p:cNvPr id="1222" name="Google Shape;1222;p151"/>
          <p:cNvSpPr txBox="1">
            <a:spLocks noGrp="1"/>
          </p:cNvSpPr>
          <p:nvPr>
            <p:ph type="title" idx="8"/>
          </p:nvPr>
        </p:nvSpPr>
        <p:spPr>
          <a:xfrm>
            <a:off x="5235400" y="209675"/>
            <a:ext cx="2981100" cy="79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0"/>
              </a:spcAft>
              <a:buNone/>
            </a:pPr>
            <a:r>
              <a:rPr lang="en" sz="2000" b="0">
                <a:solidFill>
                  <a:srgbClr val="FF4000"/>
                </a:solidFill>
              </a:rPr>
              <a:t>How to call area() of Every Class?</a:t>
            </a:r>
            <a:endParaRPr sz="1800">
              <a:solidFill>
                <a:srgbClr val="FF00FF"/>
              </a:solidFill>
            </a:endParaRPr>
          </a:p>
        </p:txBody>
      </p:sp>
      <p:sp>
        <p:nvSpPr>
          <p:cNvPr id="1223" name="Google Shape;1223;p151"/>
          <p:cNvSpPr txBox="1">
            <a:spLocks noGrp="1"/>
          </p:cNvSpPr>
          <p:nvPr>
            <p:ph type="title" idx="2"/>
          </p:nvPr>
        </p:nvSpPr>
        <p:spPr>
          <a:xfrm>
            <a:off x="5314350" y="4352075"/>
            <a:ext cx="2849100" cy="43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rgbClr val="3C78D8"/>
                </a:solidFill>
              </a:rPr>
              <a:t>Although it works, but it is</a:t>
            </a:r>
            <a:endParaRPr sz="1500">
              <a:solidFill>
                <a:srgbClr val="3C78D8"/>
              </a:solidFill>
            </a:endParaRPr>
          </a:p>
          <a:p>
            <a:pPr marL="0" lvl="0" indent="0" algn="l" rtl="0">
              <a:spcBef>
                <a:spcPts val="0"/>
              </a:spcBef>
              <a:spcAft>
                <a:spcPts val="0"/>
              </a:spcAft>
              <a:buNone/>
            </a:pPr>
            <a:r>
              <a:rPr lang="en" sz="1500">
                <a:solidFill>
                  <a:srgbClr val="3C78D8"/>
                </a:solidFill>
              </a:rPr>
              <a:t>not runtime polymorphism</a:t>
            </a:r>
            <a:endParaRPr sz="1500">
              <a:solidFill>
                <a:srgbClr val="3C78D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9"/>
                                        </p:tgtEl>
                                        <p:attrNameLst>
                                          <p:attrName>style.visibility</p:attrName>
                                        </p:attrNameLst>
                                      </p:cBhvr>
                                      <p:to>
                                        <p:strVal val="visible"/>
                                      </p:to>
                                    </p:set>
                                    <p:animEffect transition="in" filter="fade">
                                      <p:cBhvr>
                                        <p:cTn id="7" dur="1000"/>
                                        <p:tgtEl>
                                          <p:spTgt spid="1219"/>
                                        </p:tgtEl>
                                      </p:cBhvr>
                                    </p:animEffect>
                                  </p:childTnLst>
                                </p:cTn>
                              </p:par>
                              <p:par>
                                <p:cTn id="8" presetID="10" presetClass="entr" presetSubtype="0" fill="hold" nodeType="withEffect">
                                  <p:stCondLst>
                                    <p:cond delay="0"/>
                                  </p:stCondLst>
                                  <p:childTnLst>
                                    <p:set>
                                      <p:cBhvr>
                                        <p:cTn id="9" dur="1" fill="hold">
                                          <p:stCondLst>
                                            <p:cond delay="0"/>
                                          </p:stCondLst>
                                        </p:cTn>
                                        <p:tgtEl>
                                          <p:spTgt spid="1220"/>
                                        </p:tgtEl>
                                        <p:attrNameLst>
                                          <p:attrName>style.visibility</p:attrName>
                                        </p:attrNameLst>
                                      </p:cBhvr>
                                      <p:to>
                                        <p:strVal val="visible"/>
                                      </p:to>
                                    </p:set>
                                    <p:animEffect transition="in" filter="fade">
                                      <p:cBhvr>
                                        <p:cTn id="10" dur="1000"/>
                                        <p:tgtEl>
                                          <p:spTgt spid="1220"/>
                                        </p:tgtEl>
                                      </p:cBhvr>
                                    </p:animEffect>
                                  </p:childTnLst>
                                </p:cTn>
                              </p:par>
                              <p:par>
                                <p:cTn id="11" presetID="10" presetClass="entr" presetSubtype="0" fill="hold" nodeType="withEffect">
                                  <p:stCondLst>
                                    <p:cond delay="0"/>
                                  </p:stCondLst>
                                  <p:childTnLst>
                                    <p:set>
                                      <p:cBhvr>
                                        <p:cTn id="12" dur="1" fill="hold">
                                          <p:stCondLst>
                                            <p:cond delay="0"/>
                                          </p:stCondLst>
                                        </p:cTn>
                                        <p:tgtEl>
                                          <p:spTgt spid="1219"/>
                                        </p:tgtEl>
                                        <p:attrNameLst>
                                          <p:attrName>style.visibility</p:attrName>
                                        </p:attrNameLst>
                                      </p:cBhvr>
                                      <p:to>
                                        <p:strVal val="visible"/>
                                      </p:to>
                                    </p:set>
                                    <p:animEffect transition="in" filter="fade">
                                      <p:cBhvr>
                                        <p:cTn id="13" dur="1000"/>
                                        <p:tgtEl>
                                          <p:spTgt spid="12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18"/>
                                        </p:tgtEl>
                                        <p:attrNameLst>
                                          <p:attrName>style.visibility</p:attrName>
                                        </p:attrNameLst>
                                      </p:cBhvr>
                                      <p:to>
                                        <p:strVal val="visible"/>
                                      </p:to>
                                    </p:set>
                                    <p:animEffect transition="in" filter="fade">
                                      <p:cBhvr>
                                        <p:cTn id="18" dur="1000"/>
                                        <p:tgtEl>
                                          <p:spTgt spid="1218"/>
                                        </p:tgtEl>
                                      </p:cBhvr>
                                    </p:animEffect>
                                  </p:childTnLst>
                                </p:cTn>
                              </p:par>
                              <p:par>
                                <p:cTn id="19" presetID="10" presetClass="entr" presetSubtype="0" fill="hold" nodeType="withEffect">
                                  <p:stCondLst>
                                    <p:cond delay="0"/>
                                  </p:stCondLst>
                                  <p:childTnLst>
                                    <p:set>
                                      <p:cBhvr>
                                        <p:cTn id="20" dur="1" fill="hold">
                                          <p:stCondLst>
                                            <p:cond delay="0"/>
                                          </p:stCondLst>
                                        </p:cTn>
                                        <p:tgtEl>
                                          <p:spTgt spid="1221"/>
                                        </p:tgtEl>
                                        <p:attrNameLst>
                                          <p:attrName>style.visibility</p:attrName>
                                        </p:attrNameLst>
                                      </p:cBhvr>
                                      <p:to>
                                        <p:strVal val="visible"/>
                                      </p:to>
                                    </p:set>
                                    <p:animEffect transition="in" filter="fade">
                                      <p:cBhvr>
                                        <p:cTn id="21" dur="1000"/>
                                        <p:tgtEl>
                                          <p:spTgt spid="12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23"/>
                                        </p:tgtEl>
                                        <p:attrNameLst>
                                          <p:attrName>style.visibility</p:attrName>
                                        </p:attrNameLst>
                                      </p:cBhvr>
                                      <p:to>
                                        <p:strVal val="visible"/>
                                      </p:to>
                                    </p:set>
                                    <p:animEffect transition="in" filter="fade">
                                      <p:cBhvr>
                                        <p:cTn id="26" dur="1000"/>
                                        <p:tgtEl>
                                          <p:spTgt spid="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6482</Words>
  <Application>Microsoft Office PowerPoint</Application>
  <PresentationFormat>On-screen Show (16:9)</PresentationFormat>
  <Paragraphs>1445</Paragraphs>
  <Slides>153</Slides>
  <Notes>153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153</vt:i4>
      </vt:variant>
    </vt:vector>
  </HeadingPairs>
  <TitlesOfParts>
    <vt:vector size="169" baseType="lpstr">
      <vt:lpstr>Livvic Medium</vt:lpstr>
      <vt:lpstr>Anonymous Pro</vt:lpstr>
      <vt:lpstr>Muli</vt:lpstr>
      <vt:lpstr>Courier New</vt:lpstr>
      <vt:lpstr>Roboto Mono SemiBold</vt:lpstr>
      <vt:lpstr>Roboto Mono Medium</vt:lpstr>
      <vt:lpstr>Roboto Mono</vt:lpstr>
      <vt:lpstr>Concert One</vt:lpstr>
      <vt:lpstr>Arial</vt:lpstr>
      <vt:lpstr>Coming Soon</vt:lpstr>
      <vt:lpstr>Times New Roman</vt:lpstr>
      <vt:lpstr>Consolas</vt:lpstr>
      <vt:lpstr>Roboto</vt:lpstr>
      <vt:lpstr>Livvic</vt:lpstr>
      <vt:lpstr>Notebook Lesson by Slidesgo</vt:lpstr>
      <vt:lpstr>Notebook Lesson by Slidesgo</vt:lpstr>
      <vt:lpstr>Object Oriented Programming</vt:lpstr>
      <vt:lpstr>What is object-oriented programming?</vt:lpstr>
      <vt:lpstr>Popular programming approaches</vt:lpstr>
      <vt:lpstr>Advantages of object-oriented Programming</vt:lpstr>
      <vt:lpstr>Key Concepts Of Object-Oriented Programming</vt:lpstr>
      <vt:lpstr>Class &amp; Objects</vt:lpstr>
      <vt:lpstr>What is an Object ?</vt:lpstr>
      <vt:lpstr>Components of an Object ?</vt:lpstr>
      <vt:lpstr>Question -</vt:lpstr>
      <vt:lpstr>Question -</vt:lpstr>
      <vt:lpstr>How to create an object?</vt:lpstr>
      <vt:lpstr>What is Class ?</vt:lpstr>
      <vt:lpstr>Example -</vt:lpstr>
      <vt:lpstr>Example -</vt:lpstr>
      <vt:lpstr>Syntax of Object Oriented Programming </vt:lpstr>
      <vt:lpstr>Sample code of Object Oriented programming</vt:lpstr>
      <vt:lpstr>Object Oriented Programming</vt:lpstr>
      <vt:lpstr>What Is Encapsulation ?</vt:lpstr>
      <vt:lpstr>According To Encapsulation. . . </vt:lpstr>
      <vt:lpstr>Real world example of Encapsulation</vt:lpstr>
      <vt:lpstr>How to achieve or implement Encapsulation in Java</vt:lpstr>
      <vt:lpstr>Entity Class (Without Encapsulation)</vt:lpstr>
      <vt:lpstr>Driver Class</vt:lpstr>
      <vt:lpstr>Correction In Previous Code</vt:lpstr>
      <vt:lpstr>Correction In Previous Code</vt:lpstr>
      <vt:lpstr>Correction In Previous Code </vt:lpstr>
      <vt:lpstr>Advantages Of Encapsulation </vt:lpstr>
      <vt:lpstr>Object Oriented Programming</vt:lpstr>
      <vt:lpstr>What Is Abstraction ?</vt:lpstr>
      <vt:lpstr>Let's Understand Abstraction With  Example</vt:lpstr>
      <vt:lpstr>Another example to Understand Abstraction</vt:lpstr>
      <vt:lpstr>Let's Understand Abstraction With  Code</vt:lpstr>
      <vt:lpstr>Let's Understand Abstraction With  Code</vt:lpstr>
      <vt:lpstr>Difference Between Abstraction And Encapsulation </vt:lpstr>
      <vt:lpstr>Abstraction Vs Encapsulation </vt:lpstr>
      <vt:lpstr>Object Oriented Programming</vt:lpstr>
      <vt:lpstr>What Is Constructor?</vt:lpstr>
      <vt:lpstr>Constructors are methods which…</vt:lpstr>
      <vt:lpstr>What is Default Constructor</vt:lpstr>
      <vt:lpstr>Non Parameterized Constructor</vt:lpstr>
      <vt:lpstr>Parametrized Constructor</vt:lpstr>
      <vt:lpstr>Object Oriented Programming</vt:lpstr>
      <vt:lpstr>What Is Getter and Setter</vt:lpstr>
      <vt:lpstr>Entity Class</vt:lpstr>
      <vt:lpstr>Advantages Of Getter and Setter</vt:lpstr>
      <vt:lpstr>Object Oriented Programming</vt:lpstr>
      <vt:lpstr>What Is Method Overloading ?</vt:lpstr>
      <vt:lpstr>Benefits of using Method Overloading. . .</vt:lpstr>
      <vt:lpstr>How to do Method Overloading? </vt:lpstr>
      <vt:lpstr>Entity Class</vt:lpstr>
      <vt:lpstr>Entity Class</vt:lpstr>
      <vt:lpstr>Entity Class</vt:lpstr>
      <vt:lpstr>Object Oriented Programming</vt:lpstr>
      <vt:lpstr>What Is this keyword ?</vt:lpstr>
      <vt:lpstr>Benefits Of Using “this”.  .  .</vt:lpstr>
      <vt:lpstr>Object Oriented Programming</vt:lpstr>
      <vt:lpstr>What Is Inheritance?</vt:lpstr>
      <vt:lpstr>Let’s Understand With An Example</vt:lpstr>
      <vt:lpstr>Benefits of Inheritance.  .  .</vt:lpstr>
      <vt:lpstr>Terminologies Used In Inheritance</vt:lpstr>
      <vt:lpstr>Terminologies Used In Inheritance</vt:lpstr>
      <vt:lpstr>Types Of Inheritance</vt:lpstr>
      <vt:lpstr>Single Inheritance: In Single Inheritance one class extends another class (one class only). </vt:lpstr>
      <vt:lpstr>Multiple Inheritance: Multiple Inheritance is one of the inheritance in OOP where one class extends more than one class. Java does not support multiple inheritance. </vt:lpstr>
      <vt:lpstr>Multilevel Inheritance: In Multilevel Inheritance, one class can inherit from a derived class. Hence, the derived class becomes the base class for the new class. </vt:lpstr>
      <vt:lpstr>Hierarchical Inheritance: In Hierarchical Inheritance, one class is inherited by many sub classes. </vt:lpstr>
      <vt:lpstr>Hybrid Inheritance: Hybrid inheritance is one of the inheritance types in OOP which is a combination of Single and Multiple inheritance. </vt:lpstr>
      <vt:lpstr>PowerPoint Presentation</vt:lpstr>
      <vt:lpstr>Entity Class</vt:lpstr>
      <vt:lpstr>Object Oriented Programming</vt:lpstr>
      <vt:lpstr>What Is “super”?</vt:lpstr>
      <vt:lpstr>Entity Class</vt:lpstr>
      <vt:lpstr>PowerPoint Presentation</vt:lpstr>
      <vt:lpstr>Object Oriented Programming</vt:lpstr>
      <vt:lpstr>What is Method Overriding </vt:lpstr>
      <vt:lpstr>Entity Class</vt:lpstr>
      <vt:lpstr>PowerPoint Presentation</vt:lpstr>
      <vt:lpstr>Entity Class</vt:lpstr>
      <vt:lpstr>Role of super in Overriding</vt:lpstr>
      <vt:lpstr>PowerPoint Presentation</vt:lpstr>
      <vt:lpstr>Object Oriented Programming</vt:lpstr>
      <vt:lpstr>What is “final” keyword in java</vt:lpstr>
      <vt:lpstr>“final” variable</vt:lpstr>
      <vt:lpstr>Let’s Understand With Example </vt:lpstr>
      <vt:lpstr>Another Way To Initialize final Data </vt:lpstr>
      <vt:lpstr>Let’s Understand With Example </vt:lpstr>
      <vt:lpstr>“final” method</vt:lpstr>
      <vt:lpstr>PowerPoint Presentation</vt:lpstr>
      <vt:lpstr>“final” class</vt:lpstr>
      <vt:lpstr>PowerPoint Presentation</vt:lpstr>
      <vt:lpstr>Some predefined final classes provide by java</vt:lpstr>
      <vt:lpstr>Object Oriented Programming</vt:lpstr>
      <vt:lpstr>What is Polymorphism</vt:lpstr>
      <vt:lpstr>Another Example of Polymorphism</vt:lpstr>
      <vt:lpstr>Types of polymorphism in Java</vt:lpstr>
      <vt:lpstr>Compile time polymorphism  </vt:lpstr>
      <vt:lpstr>Object Oriented Programming</vt:lpstr>
      <vt:lpstr>Runtime Polymorphism </vt:lpstr>
      <vt:lpstr>Entity Class</vt:lpstr>
      <vt:lpstr>Runtime Polymorphism </vt:lpstr>
      <vt:lpstr>What Is Binding ?</vt:lpstr>
      <vt:lpstr>In Java we have 2 types of binding </vt:lpstr>
      <vt:lpstr>Object Oriented Programming</vt:lpstr>
      <vt:lpstr>Early Binding</vt:lpstr>
      <vt:lpstr>Entity Class</vt:lpstr>
      <vt:lpstr>Late Binding</vt:lpstr>
      <vt:lpstr>Entity Class</vt:lpstr>
      <vt:lpstr>Object Oriented Programming</vt:lpstr>
      <vt:lpstr>Find The Problem In This Code?</vt:lpstr>
      <vt:lpstr>Can we improve it ?</vt:lpstr>
      <vt:lpstr>When we should declare a method as abstract ?</vt:lpstr>
      <vt:lpstr>For ex:-</vt:lpstr>
      <vt:lpstr>Entity Class</vt:lpstr>
      <vt:lpstr>Entity Class</vt:lpstr>
      <vt:lpstr>Object Oriented Programming</vt:lpstr>
      <vt:lpstr>Some important points </vt:lpstr>
      <vt:lpstr>For:- example</vt:lpstr>
      <vt:lpstr>Some important points </vt:lpstr>
      <vt:lpstr>Some important points </vt:lpstr>
      <vt:lpstr>Some important points </vt:lpstr>
      <vt:lpstr>Object Oriented Programming</vt:lpstr>
      <vt:lpstr>Which methods cannot be declared as abstract ?</vt:lpstr>
      <vt:lpstr>Object Oriented Programming</vt:lpstr>
      <vt:lpstr>What is an interface?</vt:lpstr>
      <vt:lpstr>What is an interface?</vt:lpstr>
      <vt:lpstr>What is an interface?</vt:lpstr>
      <vt:lpstr>What is an interface?</vt:lpstr>
      <vt:lpstr>What is an interface?</vt:lpstr>
      <vt:lpstr>Syntax of declaring an interface</vt:lpstr>
      <vt:lpstr>Let’s Understand With Example</vt:lpstr>
      <vt:lpstr>Let’s Understand With Example</vt:lpstr>
      <vt:lpstr>Let’s Understand With Example</vt:lpstr>
      <vt:lpstr>Let’s Understand With Example</vt:lpstr>
      <vt:lpstr>Object Oriented Programming</vt:lpstr>
      <vt:lpstr>Abstract Class</vt:lpstr>
      <vt:lpstr>Interface</vt:lpstr>
      <vt:lpstr>Interface</vt:lpstr>
      <vt:lpstr>Object Oriented Programming</vt:lpstr>
      <vt:lpstr>Java has two types of relationship</vt:lpstr>
      <vt:lpstr>What Is Inheritance ?</vt:lpstr>
      <vt:lpstr>Entity Class</vt:lpstr>
      <vt:lpstr>What Is Association ?</vt:lpstr>
      <vt:lpstr>Entity Class</vt:lpstr>
      <vt:lpstr>Types of Relationship</vt:lpstr>
      <vt:lpstr>Object Oriented Programming</vt:lpstr>
      <vt:lpstr>What Is Association ?</vt:lpstr>
      <vt:lpstr>Types Of Association</vt:lpstr>
      <vt:lpstr>Aggregation</vt:lpstr>
      <vt:lpstr>Let’s Understand With Example</vt:lpstr>
      <vt:lpstr>Object Oriented Programming</vt:lpstr>
      <vt:lpstr>Composition</vt:lpstr>
      <vt:lpstr>Implementation of Composition in Java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LALIT PATEL</cp:lastModifiedBy>
  <cp:revision>1</cp:revision>
  <dcterms:modified xsi:type="dcterms:W3CDTF">2024-07-08T08:03:48Z</dcterms:modified>
</cp:coreProperties>
</file>